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5"/>
  </p:notesMasterIdLst>
  <p:sldIdLst>
    <p:sldId id="256" r:id="rId2"/>
    <p:sldId id="259" r:id="rId3"/>
    <p:sldId id="290" r:id="rId4"/>
    <p:sldId id="286" r:id="rId5"/>
    <p:sldId id="287" r:id="rId6"/>
    <p:sldId id="288" r:id="rId7"/>
    <p:sldId id="289" r:id="rId8"/>
    <p:sldId id="25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4" r:id="rId23"/>
    <p:sldId id="275" r:id="rId24"/>
    <p:sldId id="276" r:id="rId25"/>
    <p:sldId id="277" r:id="rId26"/>
    <p:sldId id="278" r:id="rId27"/>
    <p:sldId id="280" r:id="rId28"/>
    <p:sldId id="281" r:id="rId29"/>
    <p:sldId id="282" r:id="rId30"/>
    <p:sldId id="283" r:id="rId31"/>
    <p:sldId id="284" r:id="rId32"/>
    <p:sldId id="291" r:id="rId33"/>
    <p:sldId id="285" r:id="rId3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354011-2DF9-47B6-BBB5-7E8EEA651A2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E7F79-9103-411D-B9CC-94569B1BC16F}">
      <dgm:prSet phldrT="[Text]" custT="1"/>
      <dgm:spPr>
        <a:xfrm rot="5400000">
          <a:off x="161642" y="318529"/>
          <a:ext cx="1504584" cy="91393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4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 1 - Conceptual Phase</a:t>
          </a:r>
        </a:p>
      </dgm:t>
    </dgm:pt>
    <dgm:pt modelId="{55A5E35E-89D3-484A-80B5-45BEDE081FBF}" type="parTrans" cxnId="{9F0B422D-853B-45D1-A00B-84F9C26DA847}">
      <dgm:prSet/>
      <dgm:spPr/>
      <dgm:t>
        <a:bodyPr/>
        <a:lstStyle/>
        <a:p>
          <a:endParaRPr lang="en-US"/>
        </a:p>
      </dgm:t>
    </dgm:pt>
    <dgm:pt modelId="{CC7057B1-078A-4001-8C6B-46BBBA00A847}" type="sibTrans" cxnId="{9F0B422D-853B-45D1-A00B-84F9C26DA847}">
      <dgm:prSet/>
      <dgm:spPr/>
      <dgm:t>
        <a:bodyPr/>
        <a:lstStyle/>
        <a:p>
          <a:endParaRPr lang="en-US"/>
        </a:p>
      </dgm:t>
    </dgm:pt>
    <dgm:pt modelId="{9D071654-9785-4539-9A9B-7A611DA3B844}">
      <dgm:prSet phldrT="[Text]" custT="1"/>
      <dgm:spPr>
        <a:xfrm rot="5400000">
          <a:off x="3808766" y="-2387152"/>
          <a:ext cx="992601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Formulating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problem</a:t>
          </a:r>
        </a:p>
      </dgm:t>
    </dgm:pt>
    <dgm:pt modelId="{EF87C73D-ECEF-49DC-B779-2A13BFE563D8}" type="parTrans" cxnId="{3E0AC0CB-F6D8-44C1-BBC7-C3119486F231}">
      <dgm:prSet/>
      <dgm:spPr/>
      <dgm:t>
        <a:bodyPr/>
        <a:lstStyle/>
        <a:p>
          <a:endParaRPr lang="en-US"/>
        </a:p>
      </dgm:t>
    </dgm:pt>
    <dgm:pt modelId="{BFA3AAF6-141F-4040-929F-68A065F2D763}" type="sibTrans" cxnId="{3E0AC0CB-F6D8-44C1-BBC7-C3119486F231}">
      <dgm:prSet/>
      <dgm:spPr/>
      <dgm:t>
        <a:bodyPr/>
        <a:lstStyle/>
        <a:p>
          <a:endParaRPr lang="en-US"/>
        </a:p>
      </dgm:t>
    </dgm:pt>
    <dgm:pt modelId="{19EC6169-8F72-4E0A-8CE7-4619C2402750}">
      <dgm:prSet phldrT="[Text]" custT="1"/>
      <dgm:spPr>
        <a:xfrm rot="5400000">
          <a:off x="3808766" y="-2387152"/>
          <a:ext cx="992601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C00000"/>
              </a:solidFill>
              <a:latin typeface="Arial"/>
              <a:ea typeface="+mn-ea"/>
              <a:cs typeface="+mn-cs"/>
            </a:rPr>
            <a:t>Formulating </a:t>
          </a:r>
          <a:r>
            <a:rPr lang="en-US" sz="2800" b="1" dirty="0">
              <a:solidFill>
                <a:srgbClr val="C00000"/>
              </a:solidFill>
              <a:latin typeface="Arial"/>
              <a:ea typeface="+mn-ea"/>
              <a:cs typeface="+mn-cs"/>
            </a:rPr>
            <a:t>hypothesis/research questions</a:t>
          </a:r>
        </a:p>
      </dgm:t>
    </dgm:pt>
    <dgm:pt modelId="{14A115A6-BC53-4342-B060-F15F9D486827}" type="parTrans" cxnId="{4E0AAEA4-2878-4B22-B433-1152896CB82D}">
      <dgm:prSet/>
      <dgm:spPr/>
      <dgm:t>
        <a:bodyPr/>
        <a:lstStyle/>
        <a:p>
          <a:endParaRPr lang="en-US"/>
        </a:p>
      </dgm:t>
    </dgm:pt>
    <dgm:pt modelId="{205606AA-51A3-4FF2-9F2F-B651243AD367}" type="sibTrans" cxnId="{4E0AAEA4-2878-4B22-B433-1152896CB82D}">
      <dgm:prSet/>
      <dgm:spPr/>
      <dgm:t>
        <a:bodyPr/>
        <a:lstStyle/>
        <a:p>
          <a:endParaRPr lang="en-US"/>
        </a:p>
      </dgm:t>
    </dgm:pt>
    <dgm:pt modelId="{3513E48E-0801-473B-997D-F21E39C6F4BA}">
      <dgm:prSet phldrT="[Text]" custT="1"/>
      <dgm:spPr>
        <a:xfrm rot="5400000">
          <a:off x="3808766" y="-2387152"/>
          <a:ext cx="992601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FF9900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Reviewing </a:t>
          </a:r>
          <a:r>
            <a:rPr lang="en-US" sz="2800" b="1" dirty="0">
              <a:solidFill>
                <a:srgbClr val="FF9900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the related research Literature</a:t>
          </a:r>
        </a:p>
      </dgm:t>
    </dgm:pt>
    <dgm:pt modelId="{AA1B5A83-CF07-47C9-BF10-788BBCE3FAFD}" type="parTrans" cxnId="{2AE764C1-FE99-4B5F-BD2B-A05A05CF8668}">
      <dgm:prSet/>
      <dgm:spPr/>
      <dgm:t>
        <a:bodyPr/>
        <a:lstStyle/>
        <a:p>
          <a:endParaRPr lang="en-US"/>
        </a:p>
      </dgm:t>
    </dgm:pt>
    <dgm:pt modelId="{D4B39522-9F02-4BB7-85D3-B0F55BEFB3A3}" type="sibTrans" cxnId="{2AE764C1-FE99-4B5F-BD2B-A05A05CF8668}">
      <dgm:prSet/>
      <dgm:spPr/>
      <dgm:t>
        <a:bodyPr/>
        <a:lstStyle/>
        <a:p>
          <a:endParaRPr lang="en-US"/>
        </a:p>
      </dgm:t>
    </dgm:pt>
    <dgm:pt modelId="{6AB956B9-6477-4BD7-BBF8-96EF0BE7D48F}">
      <dgm:prSet phldrT="[Text]" custT="1"/>
      <dgm:spPr>
        <a:xfrm rot="5400000">
          <a:off x="3808766" y="-2387152"/>
          <a:ext cx="992601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Defining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framework and developing conceptual definitions</a:t>
          </a:r>
        </a:p>
      </dgm:t>
    </dgm:pt>
    <dgm:pt modelId="{2E089D37-90A3-465C-A7F0-7D09798D12C5}" type="parTrans" cxnId="{99985BE4-0336-4C5F-A764-12A47CC38393}">
      <dgm:prSet/>
      <dgm:spPr/>
      <dgm:t>
        <a:bodyPr/>
        <a:lstStyle/>
        <a:p>
          <a:endParaRPr lang="en-US"/>
        </a:p>
      </dgm:t>
    </dgm:pt>
    <dgm:pt modelId="{7367F781-72D3-4806-B4DE-6874534B0CE4}" type="sibTrans" cxnId="{99985BE4-0336-4C5F-A764-12A47CC38393}">
      <dgm:prSet/>
      <dgm:spPr/>
      <dgm:t>
        <a:bodyPr/>
        <a:lstStyle/>
        <a:p>
          <a:endParaRPr lang="en-US"/>
        </a:p>
      </dgm:t>
    </dgm:pt>
    <dgm:pt modelId="{49974771-7BE8-4F73-8CCD-048A1BDB223E}" type="pres">
      <dgm:prSet presAssocID="{3A354011-2DF9-47B6-BBB5-7E8EEA651A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B19A15-6BEB-4E5D-A0ED-0810F7B7B242}" type="pres">
      <dgm:prSet presAssocID="{39CE7F79-9103-411D-B9CC-94569B1BC16F}" presName="composite" presStyleCnt="0"/>
      <dgm:spPr/>
    </dgm:pt>
    <dgm:pt modelId="{F30867B0-448A-4A42-BE5B-93D628BE982C}" type="pres">
      <dgm:prSet presAssocID="{39CE7F79-9103-411D-B9CC-94569B1BC16F}" presName="parentText" presStyleLbl="alignNode1" presStyleIdx="0" presStyleCnt="1" custScaleY="1152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2AAF70-E016-4436-93F3-0C9EAA705CE4}" type="pres">
      <dgm:prSet presAssocID="{39CE7F79-9103-411D-B9CC-94569B1BC16F}" presName="descendantText" presStyleLbl="alignAcc1" presStyleIdx="0" presStyleCnt="1" custScaleY="1169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E84B98-BE0B-43B4-88BD-6D428C024671}" type="presOf" srcId="{3A354011-2DF9-47B6-BBB5-7E8EEA651A2E}" destId="{49974771-7BE8-4F73-8CCD-048A1BDB223E}" srcOrd="0" destOrd="0" presId="urn:microsoft.com/office/officeart/2005/8/layout/chevron2"/>
    <dgm:cxn modelId="{4E0AAEA4-2878-4B22-B433-1152896CB82D}" srcId="{39CE7F79-9103-411D-B9CC-94569B1BC16F}" destId="{19EC6169-8F72-4E0A-8CE7-4619C2402750}" srcOrd="3" destOrd="0" parTransId="{14A115A6-BC53-4342-B060-F15F9D486827}" sibTransId="{205606AA-51A3-4FF2-9F2F-B651243AD367}"/>
    <dgm:cxn modelId="{A42D4268-CBEA-4B9E-A18C-6CDBAAC0D4B8}" type="presOf" srcId="{39CE7F79-9103-411D-B9CC-94569B1BC16F}" destId="{F30867B0-448A-4A42-BE5B-93D628BE982C}" srcOrd="0" destOrd="0" presId="urn:microsoft.com/office/officeart/2005/8/layout/chevron2"/>
    <dgm:cxn modelId="{FC52C5A5-3143-4680-9BFB-4DC5D4FFDC56}" type="presOf" srcId="{6AB956B9-6477-4BD7-BBF8-96EF0BE7D48F}" destId="{842AAF70-E016-4436-93F3-0C9EAA705CE4}" srcOrd="0" destOrd="2" presId="urn:microsoft.com/office/officeart/2005/8/layout/chevron2"/>
    <dgm:cxn modelId="{3E0AC0CB-F6D8-44C1-BBC7-C3119486F231}" srcId="{39CE7F79-9103-411D-B9CC-94569B1BC16F}" destId="{9D071654-9785-4539-9A9B-7A611DA3B844}" srcOrd="0" destOrd="0" parTransId="{EF87C73D-ECEF-49DC-B779-2A13BFE563D8}" sibTransId="{BFA3AAF6-141F-4040-929F-68A065F2D763}"/>
    <dgm:cxn modelId="{9F0B422D-853B-45D1-A00B-84F9C26DA847}" srcId="{3A354011-2DF9-47B6-BBB5-7E8EEA651A2E}" destId="{39CE7F79-9103-411D-B9CC-94569B1BC16F}" srcOrd="0" destOrd="0" parTransId="{55A5E35E-89D3-484A-80B5-45BEDE081FBF}" sibTransId="{CC7057B1-078A-4001-8C6B-46BBBA00A847}"/>
    <dgm:cxn modelId="{2AE764C1-FE99-4B5F-BD2B-A05A05CF8668}" srcId="{39CE7F79-9103-411D-B9CC-94569B1BC16F}" destId="{3513E48E-0801-473B-997D-F21E39C6F4BA}" srcOrd="1" destOrd="0" parTransId="{AA1B5A83-CF07-47C9-BF10-788BBCE3FAFD}" sibTransId="{D4B39522-9F02-4BB7-85D3-B0F55BEFB3A3}"/>
    <dgm:cxn modelId="{80CB0768-0016-4035-80E4-E0A45586B91D}" type="presOf" srcId="{19EC6169-8F72-4E0A-8CE7-4619C2402750}" destId="{842AAF70-E016-4436-93F3-0C9EAA705CE4}" srcOrd="0" destOrd="3" presId="urn:microsoft.com/office/officeart/2005/8/layout/chevron2"/>
    <dgm:cxn modelId="{99985BE4-0336-4C5F-A764-12A47CC38393}" srcId="{39CE7F79-9103-411D-B9CC-94569B1BC16F}" destId="{6AB956B9-6477-4BD7-BBF8-96EF0BE7D48F}" srcOrd="2" destOrd="0" parTransId="{2E089D37-90A3-465C-A7F0-7D09798D12C5}" sibTransId="{7367F781-72D3-4806-B4DE-6874534B0CE4}"/>
    <dgm:cxn modelId="{779892E4-8DCD-4451-B2FF-B04A29075DF2}" type="presOf" srcId="{3513E48E-0801-473B-997D-F21E39C6F4BA}" destId="{842AAF70-E016-4436-93F3-0C9EAA705CE4}" srcOrd="0" destOrd="1" presId="urn:microsoft.com/office/officeart/2005/8/layout/chevron2"/>
    <dgm:cxn modelId="{4FB52D59-616E-4E6D-A129-9ED0834E913C}" type="presOf" srcId="{9D071654-9785-4539-9A9B-7A611DA3B844}" destId="{842AAF70-E016-4436-93F3-0C9EAA705CE4}" srcOrd="0" destOrd="0" presId="urn:microsoft.com/office/officeart/2005/8/layout/chevron2"/>
    <dgm:cxn modelId="{B464D21C-5F7C-4219-9D23-E7F4544BC561}" type="presParOf" srcId="{49974771-7BE8-4F73-8CCD-048A1BDB223E}" destId="{D6B19A15-6BEB-4E5D-A0ED-0810F7B7B242}" srcOrd="0" destOrd="0" presId="urn:microsoft.com/office/officeart/2005/8/layout/chevron2"/>
    <dgm:cxn modelId="{7085DC6E-4159-4833-B325-0C59381DF6F4}" type="presParOf" srcId="{D6B19A15-6BEB-4E5D-A0ED-0810F7B7B242}" destId="{F30867B0-448A-4A42-BE5B-93D628BE982C}" srcOrd="0" destOrd="0" presId="urn:microsoft.com/office/officeart/2005/8/layout/chevron2"/>
    <dgm:cxn modelId="{8432A4ED-22F6-4AF1-BA79-C6CB128D982F}" type="presParOf" srcId="{D6B19A15-6BEB-4E5D-A0ED-0810F7B7B242}" destId="{842AAF70-E016-4436-93F3-0C9EAA705CE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354011-2DF9-47B6-BBB5-7E8EEA651A2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A53385-17E1-4F86-857D-C1F1F3D9E0ED}">
      <dgm:prSet phldrT="[Text]" custT="1"/>
      <dgm:spPr>
        <a:xfrm rot="5400000">
          <a:off x="120547" y="1808087"/>
          <a:ext cx="1586772" cy="91393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4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 2: Design &amp; Planning</a:t>
          </a:r>
        </a:p>
      </dgm:t>
    </dgm:pt>
    <dgm:pt modelId="{61E9AA5D-9845-4C5C-9282-D382F35F0089}" type="parTrans" cxnId="{A726E131-B4E2-4450-B483-03E52430F0C0}">
      <dgm:prSet/>
      <dgm:spPr/>
      <dgm:t>
        <a:bodyPr/>
        <a:lstStyle/>
        <a:p>
          <a:endParaRPr lang="en-US"/>
        </a:p>
      </dgm:t>
    </dgm:pt>
    <dgm:pt modelId="{106EDDCC-53E7-4193-AC00-7C978C32D1E7}" type="sibTrans" cxnId="{A726E131-B4E2-4450-B483-03E52430F0C0}">
      <dgm:prSet/>
      <dgm:spPr/>
      <dgm:t>
        <a:bodyPr/>
        <a:lstStyle/>
        <a:p>
          <a:endParaRPr lang="en-US"/>
        </a:p>
      </dgm:t>
    </dgm:pt>
    <dgm:pt modelId="{11B6E0F8-4D9E-4AC6-9239-75CA1796B40C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Selecting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Research Design</a:t>
          </a:r>
        </a:p>
      </dgm:t>
    </dgm:pt>
    <dgm:pt modelId="{873A6009-827D-4A7D-AB6F-B98C9FD31AB8}" type="parTrans" cxnId="{D22D2448-380E-4836-8298-B9D6CBC9EBC3}">
      <dgm:prSet/>
      <dgm:spPr/>
      <dgm:t>
        <a:bodyPr/>
        <a:lstStyle/>
        <a:p>
          <a:endParaRPr lang="en-US"/>
        </a:p>
      </dgm:t>
    </dgm:pt>
    <dgm:pt modelId="{23CBAC9B-7BD7-47B9-A207-780D429C2669}" type="sibTrans" cxnId="{D22D2448-380E-4836-8298-B9D6CBC9EBC3}">
      <dgm:prSet/>
      <dgm:spPr/>
      <dgm:t>
        <a:bodyPr/>
        <a:lstStyle/>
        <a:p>
          <a:endParaRPr lang="en-US"/>
        </a:p>
      </dgm:t>
    </dgm:pt>
    <dgm:pt modelId="{C47965E0-7438-4F3D-808F-F3165AB9DC43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Design Sampling Plan</a:t>
          </a:r>
        </a:p>
      </dgm:t>
    </dgm:pt>
    <dgm:pt modelId="{D5AF9D18-54DC-42EF-8A8A-0E8A17C8EB57}" type="parTrans" cxnId="{3A46F4AA-4543-4E80-A436-B844FBE4510D}">
      <dgm:prSet/>
      <dgm:spPr/>
      <dgm:t>
        <a:bodyPr/>
        <a:lstStyle/>
        <a:p>
          <a:endParaRPr lang="en-US"/>
        </a:p>
      </dgm:t>
    </dgm:pt>
    <dgm:pt modelId="{3FE2B9C5-69CC-4C84-8084-679855521A68}" type="sibTrans" cxnId="{3A46F4AA-4543-4E80-A436-B844FBE4510D}">
      <dgm:prSet/>
      <dgm:spPr/>
      <dgm:t>
        <a:bodyPr/>
        <a:lstStyle/>
        <a:p>
          <a:endParaRPr lang="en-US"/>
        </a:p>
      </dgm:t>
    </dgm:pt>
    <dgm:pt modelId="{2038765A-327B-4B4F-ABCC-03B2F272EAA3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Develop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protocol (if Intervention)</a:t>
          </a:r>
        </a:p>
      </dgm:t>
    </dgm:pt>
    <dgm:pt modelId="{5763F632-F9E6-4C60-83ED-69583F9A4718}" type="parTrans" cxnId="{459FC133-7525-4BBD-85FB-2FF5318BF8AA}">
      <dgm:prSet/>
      <dgm:spPr/>
      <dgm:t>
        <a:bodyPr/>
        <a:lstStyle/>
        <a:p>
          <a:endParaRPr lang="en-US"/>
        </a:p>
      </dgm:t>
    </dgm:pt>
    <dgm:pt modelId="{ECDADB89-6FA2-4C04-B0A0-C2ED501A1E95}" type="sibTrans" cxnId="{459FC133-7525-4BBD-85FB-2FF5318BF8AA}">
      <dgm:prSet/>
      <dgm:spPr/>
      <dgm:t>
        <a:bodyPr/>
        <a:lstStyle/>
        <a:p>
          <a:endParaRPr lang="en-US"/>
        </a:p>
      </dgm:t>
    </dgm:pt>
    <dgm:pt modelId="{78336715-9448-487C-9AD5-992E68AD3848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Identify </a:t>
          </a:r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population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be studied</a:t>
          </a:r>
        </a:p>
      </dgm:t>
    </dgm:pt>
    <dgm:pt modelId="{518552DF-0B3D-4F86-BBFA-013DB73BA391}" type="parTrans" cxnId="{9544B347-6DC0-4570-A534-0574EB41B73B}">
      <dgm:prSet/>
      <dgm:spPr/>
      <dgm:t>
        <a:bodyPr/>
        <a:lstStyle/>
        <a:p>
          <a:endParaRPr lang="en-US"/>
        </a:p>
      </dgm:t>
    </dgm:pt>
    <dgm:pt modelId="{CBD2B566-8779-4877-BE5E-1814FF782E4B}" type="sibTrans" cxnId="{9544B347-6DC0-4570-A534-0574EB41B73B}">
      <dgm:prSet/>
      <dgm:spPr/>
      <dgm:t>
        <a:bodyPr/>
        <a:lstStyle/>
        <a:p>
          <a:endParaRPr lang="en-US"/>
        </a:p>
      </dgm:t>
    </dgm:pt>
    <dgm:pt modelId="{F17A39C4-3EC4-4A4E-8019-51EB6F781FE5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Specify methods to measure variable</a:t>
          </a:r>
        </a:p>
      </dgm:t>
    </dgm:pt>
    <dgm:pt modelId="{AE6C7D94-3ED0-4C4E-8B17-6F31844AEF63}" type="parTrans" cxnId="{2C16870B-814F-43F3-B746-1CC61DD5C958}">
      <dgm:prSet/>
      <dgm:spPr/>
      <dgm:t>
        <a:bodyPr/>
        <a:lstStyle/>
        <a:p>
          <a:endParaRPr lang="en-US"/>
        </a:p>
      </dgm:t>
    </dgm:pt>
    <dgm:pt modelId="{388FE0D7-FD56-40A9-8992-2D9F1F020A97}" type="sibTrans" cxnId="{2C16870B-814F-43F3-B746-1CC61DD5C958}">
      <dgm:prSet/>
      <dgm:spPr/>
      <dgm:t>
        <a:bodyPr/>
        <a:lstStyle/>
        <a:p>
          <a:endParaRPr lang="en-US"/>
        </a:p>
      </dgm:t>
    </dgm:pt>
    <dgm:pt modelId="{B5823386-7BC6-466D-90DF-D57846C23472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B2B2B2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 </a:t>
          </a:r>
          <a:r>
            <a:rPr lang="en-US" sz="2800" b="1" dirty="0">
              <a:solidFill>
                <a:srgbClr val="B2B2B2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Develop methods to protect human subjects</a:t>
          </a:r>
        </a:p>
      </dgm:t>
    </dgm:pt>
    <dgm:pt modelId="{47A12DE7-AABC-4066-AF7D-FB5DEC394060}" type="parTrans" cxnId="{FCC3283C-7062-4572-9CB0-03819124D9EC}">
      <dgm:prSet/>
      <dgm:spPr/>
      <dgm:t>
        <a:bodyPr/>
        <a:lstStyle/>
        <a:p>
          <a:endParaRPr lang="en-US"/>
        </a:p>
      </dgm:t>
    </dgm:pt>
    <dgm:pt modelId="{7D2CAEE6-2223-4C07-BB44-82086B2BE31A}" type="sibTrans" cxnId="{FCC3283C-7062-4572-9CB0-03819124D9EC}">
      <dgm:prSet/>
      <dgm:spPr/>
      <dgm:t>
        <a:bodyPr/>
        <a:lstStyle/>
        <a:p>
          <a:endParaRPr lang="en-US"/>
        </a:p>
      </dgm:t>
    </dgm:pt>
    <dgm:pt modelId="{49974771-7BE8-4F73-8CCD-048A1BDB223E}" type="pres">
      <dgm:prSet presAssocID="{3A354011-2DF9-47B6-BBB5-7E8EEA651A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8A243F-6E24-4FD2-A7FE-441D10DD19E6}" type="pres">
      <dgm:prSet presAssocID="{50A53385-17E1-4F86-857D-C1F1F3D9E0ED}" presName="composite" presStyleCnt="0"/>
      <dgm:spPr/>
    </dgm:pt>
    <dgm:pt modelId="{ADEAAB75-F85A-4335-B62D-EB50325E1745}" type="pres">
      <dgm:prSet presAssocID="{50A53385-17E1-4F86-857D-C1F1F3D9E0ED}" presName="parentText" presStyleLbl="alignNode1" presStyleIdx="0" presStyleCnt="1" custScaleY="12153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FBF8B6-6E71-4C0D-9D4E-3B9C026DF8DE}" type="pres">
      <dgm:prSet presAssocID="{50A53385-17E1-4F86-857D-C1F1F3D9E0ED}" presName="descendantText" presStyleLbl="alignAcc1" presStyleIdx="0" presStyleCnt="1" custScaleY="144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2D2448-380E-4836-8298-B9D6CBC9EBC3}" srcId="{50A53385-17E1-4F86-857D-C1F1F3D9E0ED}" destId="{11B6E0F8-4D9E-4AC6-9239-75CA1796B40C}" srcOrd="0" destOrd="0" parTransId="{873A6009-827D-4A7D-AB6F-B98C9FD31AB8}" sibTransId="{23CBAC9B-7BD7-47B9-A207-780D429C2669}"/>
    <dgm:cxn modelId="{A726E131-B4E2-4450-B483-03E52430F0C0}" srcId="{3A354011-2DF9-47B6-BBB5-7E8EEA651A2E}" destId="{50A53385-17E1-4F86-857D-C1F1F3D9E0ED}" srcOrd="0" destOrd="0" parTransId="{61E9AA5D-9845-4C5C-9282-D382F35F0089}" sibTransId="{106EDDCC-53E7-4193-AC00-7C978C32D1E7}"/>
    <dgm:cxn modelId="{459FC133-7525-4BBD-85FB-2FF5318BF8AA}" srcId="{50A53385-17E1-4F86-857D-C1F1F3D9E0ED}" destId="{2038765A-327B-4B4F-ABCC-03B2F272EAA3}" srcOrd="1" destOrd="0" parTransId="{5763F632-F9E6-4C60-83ED-69583F9A4718}" sibTransId="{ECDADB89-6FA2-4C04-B0A0-C2ED501A1E95}"/>
    <dgm:cxn modelId="{78B7831F-3842-48E7-9BEA-716F67509B55}" type="presOf" srcId="{B5823386-7BC6-466D-90DF-D57846C23472}" destId="{89FBF8B6-6E71-4C0D-9D4E-3B9C026DF8DE}" srcOrd="0" destOrd="5" presId="urn:microsoft.com/office/officeart/2005/8/layout/chevron2"/>
    <dgm:cxn modelId="{3A46F4AA-4543-4E80-A436-B844FBE4510D}" srcId="{50A53385-17E1-4F86-857D-C1F1F3D9E0ED}" destId="{C47965E0-7438-4F3D-808F-F3165AB9DC43}" srcOrd="3" destOrd="0" parTransId="{D5AF9D18-54DC-42EF-8A8A-0E8A17C8EB57}" sibTransId="{3FE2B9C5-69CC-4C84-8084-679855521A68}"/>
    <dgm:cxn modelId="{0321A341-D877-4311-A9D7-1F42CC914C23}" type="presOf" srcId="{78336715-9448-487C-9AD5-992E68AD3848}" destId="{89FBF8B6-6E71-4C0D-9D4E-3B9C026DF8DE}" srcOrd="0" destOrd="2" presId="urn:microsoft.com/office/officeart/2005/8/layout/chevron2"/>
    <dgm:cxn modelId="{D13710AC-43F0-4FE7-82F9-9C19D8521F40}" type="presOf" srcId="{2038765A-327B-4B4F-ABCC-03B2F272EAA3}" destId="{89FBF8B6-6E71-4C0D-9D4E-3B9C026DF8DE}" srcOrd="0" destOrd="1" presId="urn:microsoft.com/office/officeart/2005/8/layout/chevron2"/>
    <dgm:cxn modelId="{F9C39C53-8D31-42D7-B137-2E9EDC706506}" type="presOf" srcId="{C47965E0-7438-4F3D-808F-F3165AB9DC43}" destId="{89FBF8B6-6E71-4C0D-9D4E-3B9C026DF8DE}" srcOrd="0" destOrd="3" presId="urn:microsoft.com/office/officeart/2005/8/layout/chevron2"/>
    <dgm:cxn modelId="{947D82C5-D92C-4704-8C5F-A316F404D6F2}" type="presOf" srcId="{F17A39C4-3EC4-4A4E-8019-51EB6F781FE5}" destId="{89FBF8B6-6E71-4C0D-9D4E-3B9C026DF8DE}" srcOrd="0" destOrd="4" presId="urn:microsoft.com/office/officeart/2005/8/layout/chevron2"/>
    <dgm:cxn modelId="{AA6B2FC2-04C3-4C41-9BFF-F7869EFCEEC3}" type="presOf" srcId="{50A53385-17E1-4F86-857D-C1F1F3D9E0ED}" destId="{ADEAAB75-F85A-4335-B62D-EB50325E1745}" srcOrd="0" destOrd="0" presId="urn:microsoft.com/office/officeart/2005/8/layout/chevron2"/>
    <dgm:cxn modelId="{4DC051A8-4E0D-42BB-ADD5-E9CBFAD0433B}" type="presOf" srcId="{11B6E0F8-4D9E-4AC6-9239-75CA1796B40C}" destId="{89FBF8B6-6E71-4C0D-9D4E-3B9C026DF8DE}" srcOrd="0" destOrd="0" presId="urn:microsoft.com/office/officeart/2005/8/layout/chevron2"/>
    <dgm:cxn modelId="{81C1ABA2-898C-4181-B591-C9091B877325}" type="presOf" srcId="{3A354011-2DF9-47B6-BBB5-7E8EEA651A2E}" destId="{49974771-7BE8-4F73-8CCD-048A1BDB223E}" srcOrd="0" destOrd="0" presId="urn:microsoft.com/office/officeart/2005/8/layout/chevron2"/>
    <dgm:cxn modelId="{FCC3283C-7062-4572-9CB0-03819124D9EC}" srcId="{50A53385-17E1-4F86-857D-C1F1F3D9E0ED}" destId="{B5823386-7BC6-466D-90DF-D57846C23472}" srcOrd="5" destOrd="0" parTransId="{47A12DE7-AABC-4066-AF7D-FB5DEC394060}" sibTransId="{7D2CAEE6-2223-4C07-BB44-82086B2BE31A}"/>
    <dgm:cxn modelId="{2C16870B-814F-43F3-B746-1CC61DD5C958}" srcId="{50A53385-17E1-4F86-857D-C1F1F3D9E0ED}" destId="{F17A39C4-3EC4-4A4E-8019-51EB6F781FE5}" srcOrd="4" destOrd="0" parTransId="{AE6C7D94-3ED0-4C4E-8B17-6F31844AEF63}" sibTransId="{388FE0D7-FD56-40A9-8992-2D9F1F020A97}"/>
    <dgm:cxn modelId="{9544B347-6DC0-4570-A534-0574EB41B73B}" srcId="{50A53385-17E1-4F86-857D-C1F1F3D9E0ED}" destId="{78336715-9448-487C-9AD5-992E68AD3848}" srcOrd="2" destOrd="0" parTransId="{518552DF-0B3D-4F86-BBFA-013DB73BA391}" sibTransId="{CBD2B566-8779-4877-BE5E-1814FF782E4B}"/>
    <dgm:cxn modelId="{21E5DBE2-6143-43AB-AC70-9DB37BDA8945}" type="presParOf" srcId="{49974771-7BE8-4F73-8CCD-048A1BDB223E}" destId="{778A243F-6E24-4FD2-A7FE-441D10DD19E6}" srcOrd="0" destOrd="0" presId="urn:microsoft.com/office/officeart/2005/8/layout/chevron2"/>
    <dgm:cxn modelId="{10A1B933-26C1-4996-BCAA-8B3D1930FF5D}" type="presParOf" srcId="{778A243F-6E24-4FD2-A7FE-441D10DD19E6}" destId="{ADEAAB75-F85A-4335-B62D-EB50325E1745}" srcOrd="0" destOrd="0" presId="urn:microsoft.com/office/officeart/2005/8/layout/chevron2"/>
    <dgm:cxn modelId="{B46ED6A7-47E6-4431-8EC5-550AFEFBAC3F}" type="presParOf" srcId="{778A243F-6E24-4FD2-A7FE-441D10DD19E6}" destId="{89FBF8B6-6E71-4C0D-9D4E-3B9C026DF8D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354011-2DF9-47B6-BBB5-7E8EEA651A2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91C1A9-AE64-4D4E-8191-1FE6110C85E9}">
      <dgm:prSet phldrT="[Text]" custT="1"/>
      <dgm:spPr>
        <a:xfrm rot="5400000">
          <a:off x="261124" y="3149761"/>
          <a:ext cx="1305620" cy="91393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36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 3: </a:t>
          </a:r>
          <a:r>
            <a:rPr lang="en-US" sz="36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Empirical </a:t>
          </a:r>
          <a:r>
            <a:rPr lang="en-US" sz="36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</a:t>
          </a:r>
        </a:p>
      </dgm:t>
    </dgm:pt>
    <dgm:pt modelId="{550EBF82-B82C-491A-8713-7F6DE7A7B802}" type="parTrans" cxnId="{5874CEFC-9A56-4EC6-B387-50EB84FEB043}">
      <dgm:prSet/>
      <dgm:spPr/>
      <dgm:t>
        <a:bodyPr/>
        <a:lstStyle/>
        <a:p>
          <a:endParaRPr lang="en-US"/>
        </a:p>
      </dgm:t>
    </dgm:pt>
    <dgm:pt modelId="{1081272B-FEAE-47A6-BCCF-7BC2D869D831}" type="sibTrans" cxnId="{5874CEFC-9A56-4EC6-B387-50EB84FEB043}">
      <dgm:prSet/>
      <dgm:spPr/>
      <dgm:t>
        <a:bodyPr/>
        <a:lstStyle/>
        <a:p>
          <a:endParaRPr lang="en-US"/>
        </a:p>
      </dgm:t>
    </dgm:pt>
    <dgm:pt modelId="{D8846B39-319F-485A-A0C1-780B9DD45EE2}">
      <dgm:prSet phldrT="[Text]" custT="1"/>
      <dgm:spPr>
        <a:xfrm rot="5400000">
          <a:off x="3880740" y="444079"/>
          <a:ext cx="848653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36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Collecting Data</a:t>
          </a:r>
        </a:p>
      </dgm:t>
    </dgm:pt>
    <dgm:pt modelId="{2E0A1656-C55D-484C-9411-C6F8A54A6DDE}" type="parTrans" cxnId="{2DFD9ADA-6BE7-4173-8194-FC9CF2DE711B}">
      <dgm:prSet/>
      <dgm:spPr/>
      <dgm:t>
        <a:bodyPr/>
        <a:lstStyle/>
        <a:p>
          <a:endParaRPr lang="en-US"/>
        </a:p>
      </dgm:t>
    </dgm:pt>
    <dgm:pt modelId="{E09932BB-F484-47A4-8F57-7824FC168652}" type="sibTrans" cxnId="{2DFD9ADA-6BE7-4173-8194-FC9CF2DE711B}">
      <dgm:prSet/>
      <dgm:spPr/>
      <dgm:t>
        <a:bodyPr/>
        <a:lstStyle/>
        <a:p>
          <a:endParaRPr lang="en-US"/>
        </a:p>
      </dgm:t>
    </dgm:pt>
    <dgm:pt modelId="{D10EFD1C-AEE9-4919-B838-B2DFE5C4AB54}">
      <dgm:prSet phldrT="[Text]" custT="1"/>
      <dgm:spPr>
        <a:xfrm rot="5400000">
          <a:off x="3880740" y="444079"/>
          <a:ext cx="848653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36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Preparing for data analysis</a:t>
          </a:r>
        </a:p>
      </dgm:t>
    </dgm:pt>
    <dgm:pt modelId="{71986387-3FBA-4AC3-BC4A-90CD1B2B14C2}" type="parTrans" cxnId="{21A75B38-37CF-4555-9268-6554683C8C52}">
      <dgm:prSet/>
      <dgm:spPr/>
      <dgm:t>
        <a:bodyPr/>
        <a:lstStyle/>
        <a:p>
          <a:endParaRPr lang="en-US"/>
        </a:p>
      </dgm:t>
    </dgm:pt>
    <dgm:pt modelId="{1CB904EC-6D20-4AB7-8DD7-3EC42D519CE4}" type="sibTrans" cxnId="{21A75B38-37CF-4555-9268-6554683C8C52}">
      <dgm:prSet/>
      <dgm:spPr/>
      <dgm:t>
        <a:bodyPr/>
        <a:lstStyle/>
        <a:p>
          <a:endParaRPr lang="en-US"/>
        </a:p>
      </dgm:t>
    </dgm:pt>
    <dgm:pt modelId="{49974771-7BE8-4F73-8CCD-048A1BDB223E}" type="pres">
      <dgm:prSet presAssocID="{3A354011-2DF9-47B6-BBB5-7E8EEA651A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3B2B19-E550-4DBB-A366-FD00C13684C4}" type="pres">
      <dgm:prSet presAssocID="{4691C1A9-AE64-4D4E-8191-1FE6110C85E9}" presName="composite" presStyleCnt="0"/>
      <dgm:spPr/>
    </dgm:pt>
    <dgm:pt modelId="{83211139-B2C4-4266-9724-CB8A383A59B3}" type="pres">
      <dgm:prSet presAssocID="{4691C1A9-AE64-4D4E-8191-1FE6110C85E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CD8F65-A5AD-4019-9CD0-5310850DFA59}" type="pres">
      <dgm:prSet presAssocID="{4691C1A9-AE64-4D4E-8191-1FE6110C85E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C1E3FE-CAB6-4AA8-A70F-B9A22B1EB470}" type="presOf" srcId="{4691C1A9-AE64-4D4E-8191-1FE6110C85E9}" destId="{83211139-B2C4-4266-9724-CB8A383A59B3}" srcOrd="0" destOrd="0" presId="urn:microsoft.com/office/officeart/2005/8/layout/chevron2"/>
    <dgm:cxn modelId="{7BDFCDF4-B77B-49B0-9430-86FBFA49CA3F}" type="presOf" srcId="{D10EFD1C-AEE9-4919-B838-B2DFE5C4AB54}" destId="{DACD8F65-A5AD-4019-9CD0-5310850DFA59}" srcOrd="0" destOrd="1" presId="urn:microsoft.com/office/officeart/2005/8/layout/chevron2"/>
    <dgm:cxn modelId="{C1F8EBD7-F9F0-49B0-9B6D-0D79EA7A69B8}" type="presOf" srcId="{D8846B39-319F-485A-A0C1-780B9DD45EE2}" destId="{DACD8F65-A5AD-4019-9CD0-5310850DFA59}" srcOrd="0" destOrd="0" presId="urn:microsoft.com/office/officeart/2005/8/layout/chevron2"/>
    <dgm:cxn modelId="{5874CEFC-9A56-4EC6-B387-50EB84FEB043}" srcId="{3A354011-2DF9-47B6-BBB5-7E8EEA651A2E}" destId="{4691C1A9-AE64-4D4E-8191-1FE6110C85E9}" srcOrd="0" destOrd="0" parTransId="{550EBF82-B82C-491A-8713-7F6DE7A7B802}" sibTransId="{1081272B-FEAE-47A6-BCCF-7BC2D869D831}"/>
    <dgm:cxn modelId="{21A75B38-37CF-4555-9268-6554683C8C52}" srcId="{4691C1A9-AE64-4D4E-8191-1FE6110C85E9}" destId="{D10EFD1C-AEE9-4919-B838-B2DFE5C4AB54}" srcOrd="1" destOrd="0" parTransId="{71986387-3FBA-4AC3-BC4A-90CD1B2B14C2}" sibTransId="{1CB904EC-6D20-4AB7-8DD7-3EC42D519CE4}"/>
    <dgm:cxn modelId="{0BB9E0E8-DC53-4372-BD97-C7F71D533A14}" type="presOf" srcId="{3A354011-2DF9-47B6-BBB5-7E8EEA651A2E}" destId="{49974771-7BE8-4F73-8CCD-048A1BDB223E}" srcOrd="0" destOrd="0" presId="urn:microsoft.com/office/officeart/2005/8/layout/chevron2"/>
    <dgm:cxn modelId="{2DFD9ADA-6BE7-4173-8194-FC9CF2DE711B}" srcId="{4691C1A9-AE64-4D4E-8191-1FE6110C85E9}" destId="{D8846B39-319F-485A-A0C1-780B9DD45EE2}" srcOrd="0" destOrd="0" parTransId="{2E0A1656-C55D-484C-9411-C6F8A54A6DDE}" sibTransId="{E09932BB-F484-47A4-8F57-7824FC168652}"/>
    <dgm:cxn modelId="{33F3CFBC-3C95-43C5-9272-15065A68B1E7}" type="presParOf" srcId="{49974771-7BE8-4F73-8CCD-048A1BDB223E}" destId="{DF3B2B19-E550-4DBB-A366-FD00C13684C4}" srcOrd="0" destOrd="0" presId="urn:microsoft.com/office/officeart/2005/8/layout/chevron2"/>
    <dgm:cxn modelId="{745FDA99-84E2-4D35-A59B-0D8948C7D471}" type="presParOf" srcId="{DF3B2B19-E550-4DBB-A366-FD00C13684C4}" destId="{83211139-B2C4-4266-9724-CB8A383A59B3}" srcOrd="0" destOrd="0" presId="urn:microsoft.com/office/officeart/2005/8/layout/chevron2"/>
    <dgm:cxn modelId="{A2700FA3-208F-4A6F-AC98-022E56A4C964}" type="presParOf" srcId="{DF3B2B19-E550-4DBB-A366-FD00C13684C4}" destId="{DACD8F65-A5AD-4019-9CD0-5310850DFA5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354011-2DF9-47B6-BBB5-7E8EEA651A2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FAC94B-088D-4627-9810-14BC995173CC}">
      <dgm:prSet phldrT="[Text]" custT="1"/>
      <dgm:spPr>
        <a:xfrm rot="5400000">
          <a:off x="261124" y="4357232"/>
          <a:ext cx="1305620" cy="91393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4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 4: Analytic Phase</a:t>
          </a:r>
        </a:p>
      </dgm:t>
    </dgm:pt>
    <dgm:pt modelId="{AD937A0B-56AF-4E1C-B1E2-C2ABEDEC58A2}" type="parTrans" cxnId="{4FDA6186-79AB-4C61-B395-BB53B521F0AD}">
      <dgm:prSet/>
      <dgm:spPr/>
      <dgm:t>
        <a:bodyPr/>
        <a:lstStyle/>
        <a:p>
          <a:endParaRPr lang="en-US"/>
        </a:p>
      </dgm:t>
    </dgm:pt>
    <dgm:pt modelId="{901DFB9D-1FCF-4C0F-967B-119BBECE2016}" type="sibTrans" cxnId="{4FDA6186-79AB-4C61-B395-BB53B521F0AD}">
      <dgm:prSet/>
      <dgm:spPr/>
      <dgm:t>
        <a:bodyPr/>
        <a:lstStyle/>
        <a:p>
          <a:endParaRPr lang="en-US"/>
        </a:p>
      </dgm:t>
    </dgm:pt>
    <dgm:pt modelId="{0F18964A-FD2A-46D6-9F77-6AFF97BD6141}">
      <dgm:prSet custT="1"/>
      <dgm:spPr>
        <a:xfrm rot="5400000">
          <a:off x="3581041" y="1950704"/>
          <a:ext cx="861400" cy="528876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4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Analyzing </a:t>
          </a:r>
          <a:r>
            <a:rPr lang="en-US" sz="44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data</a:t>
          </a:r>
        </a:p>
      </dgm:t>
    </dgm:pt>
    <dgm:pt modelId="{F6E81B09-A0F4-492F-B139-92A968ECCFED}" type="parTrans" cxnId="{327FDA48-F9AD-4323-8A57-83B9134B6A1C}">
      <dgm:prSet/>
      <dgm:spPr/>
      <dgm:t>
        <a:bodyPr/>
        <a:lstStyle/>
        <a:p>
          <a:endParaRPr lang="en-US"/>
        </a:p>
      </dgm:t>
    </dgm:pt>
    <dgm:pt modelId="{0031E117-2843-4D0C-9356-9F2CF58833A0}" type="sibTrans" cxnId="{327FDA48-F9AD-4323-8A57-83B9134B6A1C}">
      <dgm:prSet/>
      <dgm:spPr/>
      <dgm:t>
        <a:bodyPr/>
        <a:lstStyle/>
        <a:p>
          <a:endParaRPr lang="en-US"/>
        </a:p>
      </dgm:t>
    </dgm:pt>
    <dgm:pt modelId="{B51D44AA-B9D8-4680-BB26-BC4D29DC7C74}">
      <dgm:prSet custT="1"/>
      <dgm:spPr>
        <a:xfrm rot="5400000">
          <a:off x="3581041" y="1950704"/>
          <a:ext cx="861400" cy="528876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4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Interpreting the data</a:t>
          </a:r>
        </a:p>
      </dgm:t>
    </dgm:pt>
    <dgm:pt modelId="{15A8910B-3FB4-4755-9099-A4C0B3C6B3D5}" type="parTrans" cxnId="{8FC9D18B-44A4-4E3C-A7F5-D7838FE44464}">
      <dgm:prSet/>
      <dgm:spPr/>
      <dgm:t>
        <a:bodyPr/>
        <a:lstStyle/>
        <a:p>
          <a:endParaRPr lang="en-US"/>
        </a:p>
      </dgm:t>
    </dgm:pt>
    <dgm:pt modelId="{FC9BDCDF-6ADC-4122-92AF-A58981CC7143}" type="sibTrans" cxnId="{8FC9D18B-44A4-4E3C-A7F5-D7838FE44464}">
      <dgm:prSet/>
      <dgm:spPr/>
      <dgm:t>
        <a:bodyPr/>
        <a:lstStyle/>
        <a:p>
          <a:endParaRPr lang="en-US"/>
        </a:p>
      </dgm:t>
    </dgm:pt>
    <dgm:pt modelId="{0E7CC230-6A05-4AF6-85A4-CA19793E3284}">
      <dgm:prSet custT="1"/>
      <dgm:spPr>
        <a:xfrm rot="5400000">
          <a:off x="3581041" y="1950704"/>
          <a:ext cx="861400" cy="528876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4400" dirty="0">
            <a:solidFill>
              <a:srgbClr val="1D528D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2E23F12-8666-4363-BD1C-BE3AA096C95C}" type="parTrans" cxnId="{ABF3D4E6-E60C-46A6-853D-61F8B24ADAAD}">
      <dgm:prSet/>
      <dgm:spPr/>
      <dgm:t>
        <a:bodyPr/>
        <a:lstStyle/>
        <a:p>
          <a:endParaRPr lang="en-US"/>
        </a:p>
      </dgm:t>
    </dgm:pt>
    <dgm:pt modelId="{D3CB1BFB-8AD2-4863-80FA-AAEB5F328388}" type="sibTrans" cxnId="{ABF3D4E6-E60C-46A6-853D-61F8B24ADAAD}">
      <dgm:prSet/>
      <dgm:spPr/>
      <dgm:t>
        <a:bodyPr/>
        <a:lstStyle/>
        <a:p>
          <a:endParaRPr lang="en-US"/>
        </a:p>
      </dgm:t>
    </dgm:pt>
    <dgm:pt modelId="{49974771-7BE8-4F73-8CCD-048A1BDB223E}" type="pres">
      <dgm:prSet presAssocID="{3A354011-2DF9-47B6-BBB5-7E8EEA651A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98E3C0-1C3D-4534-A411-C1709095CBCB}" type="pres">
      <dgm:prSet presAssocID="{C5FAC94B-088D-4627-9810-14BC995173CC}" presName="composite" presStyleCnt="0"/>
      <dgm:spPr/>
    </dgm:pt>
    <dgm:pt modelId="{B4868DFC-C5C6-491C-9656-1490154A163D}" type="pres">
      <dgm:prSet presAssocID="{C5FAC94B-088D-4627-9810-14BC995173CC}" presName="parentText" presStyleLbl="alignNode1" presStyleIdx="0" presStyleCnt="1" custScaleX="8585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3141B-1F69-46F7-BEDF-302BD300262F}" type="pres">
      <dgm:prSet presAssocID="{C5FAC94B-088D-4627-9810-14BC995173CC}" presName="descendantText" presStyleLbl="alignAcc1" presStyleIdx="0" presStyleCnt="1" custScaleX="93901" custScaleY="101502" custLinFactNeighborX="-8607" custLinFactNeighborY="11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D65DB1-D2E0-44D8-8319-C60FF95BF721}" type="presOf" srcId="{C5FAC94B-088D-4627-9810-14BC995173CC}" destId="{B4868DFC-C5C6-491C-9656-1490154A163D}" srcOrd="0" destOrd="0" presId="urn:microsoft.com/office/officeart/2005/8/layout/chevron2"/>
    <dgm:cxn modelId="{44A35CE0-8348-4DD9-AD01-298E93A82679}" type="presOf" srcId="{3A354011-2DF9-47B6-BBB5-7E8EEA651A2E}" destId="{49974771-7BE8-4F73-8CCD-048A1BDB223E}" srcOrd="0" destOrd="0" presId="urn:microsoft.com/office/officeart/2005/8/layout/chevron2"/>
    <dgm:cxn modelId="{4FDA6186-79AB-4C61-B395-BB53B521F0AD}" srcId="{3A354011-2DF9-47B6-BBB5-7E8EEA651A2E}" destId="{C5FAC94B-088D-4627-9810-14BC995173CC}" srcOrd="0" destOrd="0" parTransId="{AD937A0B-56AF-4E1C-B1E2-C2ABEDEC58A2}" sibTransId="{901DFB9D-1FCF-4C0F-967B-119BBECE2016}"/>
    <dgm:cxn modelId="{8FC9D18B-44A4-4E3C-A7F5-D7838FE44464}" srcId="{C5FAC94B-088D-4627-9810-14BC995173CC}" destId="{B51D44AA-B9D8-4680-BB26-BC4D29DC7C74}" srcOrd="1" destOrd="0" parTransId="{15A8910B-3FB4-4755-9099-A4C0B3C6B3D5}" sibTransId="{FC9BDCDF-6ADC-4122-92AF-A58981CC7143}"/>
    <dgm:cxn modelId="{FE5451EC-DF62-4C81-BF8F-F4774A92A060}" type="presOf" srcId="{B51D44AA-B9D8-4680-BB26-BC4D29DC7C74}" destId="{6653141B-1F69-46F7-BEDF-302BD300262F}" srcOrd="0" destOrd="1" presId="urn:microsoft.com/office/officeart/2005/8/layout/chevron2"/>
    <dgm:cxn modelId="{ABF3D4E6-E60C-46A6-853D-61F8B24ADAAD}" srcId="{C5FAC94B-088D-4627-9810-14BC995173CC}" destId="{0E7CC230-6A05-4AF6-85A4-CA19793E3284}" srcOrd="2" destOrd="0" parTransId="{02E23F12-8666-4363-BD1C-BE3AA096C95C}" sibTransId="{D3CB1BFB-8AD2-4863-80FA-AAEB5F328388}"/>
    <dgm:cxn modelId="{327FDA48-F9AD-4323-8A57-83B9134B6A1C}" srcId="{C5FAC94B-088D-4627-9810-14BC995173CC}" destId="{0F18964A-FD2A-46D6-9F77-6AFF97BD6141}" srcOrd="0" destOrd="0" parTransId="{F6E81B09-A0F4-492F-B139-92A968ECCFED}" sibTransId="{0031E117-2843-4D0C-9356-9F2CF58833A0}"/>
    <dgm:cxn modelId="{F539CE0A-AE12-4AD7-B23E-AC460C855885}" type="presOf" srcId="{0E7CC230-6A05-4AF6-85A4-CA19793E3284}" destId="{6653141B-1F69-46F7-BEDF-302BD300262F}" srcOrd="0" destOrd="2" presId="urn:microsoft.com/office/officeart/2005/8/layout/chevron2"/>
    <dgm:cxn modelId="{BFB911C2-6837-43B8-95A7-98D917348F36}" type="presOf" srcId="{0F18964A-FD2A-46D6-9F77-6AFF97BD6141}" destId="{6653141B-1F69-46F7-BEDF-302BD300262F}" srcOrd="0" destOrd="0" presId="urn:microsoft.com/office/officeart/2005/8/layout/chevron2"/>
    <dgm:cxn modelId="{D15E9E7A-8078-4C34-B7D1-AB5939FEC5F9}" type="presParOf" srcId="{49974771-7BE8-4F73-8CCD-048A1BDB223E}" destId="{B898E3C0-1C3D-4534-A411-C1709095CBCB}" srcOrd="0" destOrd="0" presId="urn:microsoft.com/office/officeart/2005/8/layout/chevron2"/>
    <dgm:cxn modelId="{92F586B9-7330-4E5E-A101-7A6D157E61D5}" type="presParOf" srcId="{B898E3C0-1C3D-4534-A411-C1709095CBCB}" destId="{B4868DFC-C5C6-491C-9656-1490154A163D}" srcOrd="0" destOrd="0" presId="urn:microsoft.com/office/officeart/2005/8/layout/chevron2"/>
    <dgm:cxn modelId="{A295E7C0-A1E1-4726-9102-C591963A94DE}" type="presParOf" srcId="{B898E3C0-1C3D-4534-A411-C1709095CBCB}" destId="{6653141B-1F69-46F7-BEDF-302BD30026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A354011-2DF9-47B6-BBB5-7E8EEA651A2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D3A18A-C2B8-41C7-BA95-7034BF6EEB57}">
      <dgm:prSet phldrT="[Text]" custT="1"/>
      <dgm:spPr>
        <a:xfrm rot="5400000">
          <a:off x="261124" y="5558329"/>
          <a:ext cx="1305620" cy="91393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32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 5: Dissemination Phase</a:t>
          </a:r>
        </a:p>
      </dgm:t>
    </dgm:pt>
    <dgm:pt modelId="{8FDE0C45-7AA4-4C5D-83EB-039E4E305992}" type="parTrans" cxnId="{30A8819E-2A1F-4C42-838F-C8A72C67B5EC}">
      <dgm:prSet/>
      <dgm:spPr/>
      <dgm:t>
        <a:bodyPr/>
        <a:lstStyle/>
        <a:p>
          <a:endParaRPr lang="en-US"/>
        </a:p>
      </dgm:t>
    </dgm:pt>
    <dgm:pt modelId="{43714C48-C4A8-432B-B446-B776A802DD6F}" type="sibTrans" cxnId="{30A8819E-2A1F-4C42-838F-C8A72C67B5EC}">
      <dgm:prSet/>
      <dgm:spPr/>
      <dgm:t>
        <a:bodyPr/>
        <a:lstStyle/>
        <a:p>
          <a:endParaRPr lang="en-US"/>
        </a:p>
      </dgm:t>
    </dgm:pt>
    <dgm:pt modelId="{1A70A070-9E6F-49E2-A111-83B164F4A57A}">
      <dgm:prSet custT="1"/>
      <dgm:spPr>
        <a:xfrm rot="5400000">
          <a:off x="3562677" y="3195373"/>
          <a:ext cx="848653" cy="5182879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0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Communicating the findings</a:t>
          </a:r>
        </a:p>
      </dgm:t>
    </dgm:pt>
    <dgm:pt modelId="{30BA1FFA-258C-4AC7-ACFB-B43FB196970A}" type="parTrans" cxnId="{1DFD0BBD-3A94-409B-B7DB-F0884522ACF2}">
      <dgm:prSet/>
      <dgm:spPr/>
      <dgm:t>
        <a:bodyPr/>
        <a:lstStyle/>
        <a:p>
          <a:endParaRPr lang="en-US"/>
        </a:p>
      </dgm:t>
    </dgm:pt>
    <dgm:pt modelId="{84852F5B-0A20-4B70-B24C-0DD88974F6B8}" type="sibTrans" cxnId="{1DFD0BBD-3A94-409B-B7DB-F0884522ACF2}">
      <dgm:prSet/>
      <dgm:spPr/>
      <dgm:t>
        <a:bodyPr/>
        <a:lstStyle/>
        <a:p>
          <a:endParaRPr lang="en-US"/>
        </a:p>
      </dgm:t>
    </dgm:pt>
    <dgm:pt modelId="{0D46E7C8-2423-42C9-B8E6-70762B8FCD56}">
      <dgm:prSet custT="1"/>
      <dgm:spPr>
        <a:xfrm rot="5400000">
          <a:off x="3562677" y="3195373"/>
          <a:ext cx="848653" cy="5182879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0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Utilizing research as Evidence</a:t>
          </a:r>
        </a:p>
      </dgm:t>
    </dgm:pt>
    <dgm:pt modelId="{E7B80EAF-E4F7-449A-BCEC-3E21548A3695}" type="parTrans" cxnId="{A25E0877-8104-45E6-B50F-1868565FE5B2}">
      <dgm:prSet/>
      <dgm:spPr/>
      <dgm:t>
        <a:bodyPr/>
        <a:lstStyle/>
        <a:p>
          <a:endParaRPr lang="en-US"/>
        </a:p>
      </dgm:t>
    </dgm:pt>
    <dgm:pt modelId="{D2FF48BF-D01C-4146-886F-5A542BB6397C}" type="sibTrans" cxnId="{A25E0877-8104-45E6-B50F-1868565FE5B2}">
      <dgm:prSet/>
      <dgm:spPr/>
      <dgm:t>
        <a:bodyPr/>
        <a:lstStyle/>
        <a:p>
          <a:endParaRPr lang="en-US"/>
        </a:p>
      </dgm:t>
    </dgm:pt>
    <dgm:pt modelId="{49974771-7BE8-4F73-8CCD-048A1BDB223E}" type="pres">
      <dgm:prSet presAssocID="{3A354011-2DF9-47B6-BBB5-7E8EEA651A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5B9DBF-5148-4A89-BBC3-DD7CABBB4A14}" type="pres">
      <dgm:prSet presAssocID="{E4D3A18A-C2B8-41C7-BA95-7034BF6EEB57}" presName="composite" presStyleCnt="0"/>
      <dgm:spPr/>
    </dgm:pt>
    <dgm:pt modelId="{A02B873A-B10F-4DD7-B173-C7DFD83A7D26}" type="pres">
      <dgm:prSet presAssocID="{E4D3A18A-C2B8-41C7-BA95-7034BF6EEB57}" presName="parentText" presStyleLbl="alignNode1" presStyleIdx="0" presStyleCnt="1" custScaleX="87577" custScaleY="8833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02321-C0A0-4610-8327-374084E602E5}" type="pres">
      <dgm:prSet presAssocID="{E4D3A18A-C2B8-41C7-BA95-7034BF6EEB57}" presName="descendantText" presStyleLbl="alignAcc1" presStyleIdx="0" presStyleCnt="1" custScaleX="99139" custLinFactNeighborX="-85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A8819E-2A1F-4C42-838F-C8A72C67B5EC}" srcId="{3A354011-2DF9-47B6-BBB5-7E8EEA651A2E}" destId="{E4D3A18A-C2B8-41C7-BA95-7034BF6EEB57}" srcOrd="0" destOrd="0" parTransId="{8FDE0C45-7AA4-4C5D-83EB-039E4E305992}" sibTransId="{43714C48-C4A8-432B-B446-B776A802DD6F}"/>
    <dgm:cxn modelId="{2CC65052-957B-48B7-BB5E-2A5C5CF8595C}" type="presOf" srcId="{0D46E7C8-2423-42C9-B8E6-70762B8FCD56}" destId="{A7702321-C0A0-4610-8327-374084E602E5}" srcOrd="0" destOrd="1" presId="urn:microsoft.com/office/officeart/2005/8/layout/chevron2"/>
    <dgm:cxn modelId="{9106D42F-BB8E-482E-B48F-D4197C1CD927}" type="presOf" srcId="{3A354011-2DF9-47B6-BBB5-7E8EEA651A2E}" destId="{49974771-7BE8-4F73-8CCD-048A1BDB223E}" srcOrd="0" destOrd="0" presId="urn:microsoft.com/office/officeart/2005/8/layout/chevron2"/>
    <dgm:cxn modelId="{7276A92F-E65B-4498-B7A9-CA66B624399F}" type="presOf" srcId="{E4D3A18A-C2B8-41C7-BA95-7034BF6EEB57}" destId="{A02B873A-B10F-4DD7-B173-C7DFD83A7D26}" srcOrd="0" destOrd="0" presId="urn:microsoft.com/office/officeart/2005/8/layout/chevron2"/>
    <dgm:cxn modelId="{0B707500-64D1-4547-B849-B41EEBE5D92F}" type="presOf" srcId="{1A70A070-9E6F-49E2-A111-83B164F4A57A}" destId="{A7702321-C0A0-4610-8327-374084E602E5}" srcOrd="0" destOrd="0" presId="urn:microsoft.com/office/officeart/2005/8/layout/chevron2"/>
    <dgm:cxn modelId="{A25E0877-8104-45E6-B50F-1868565FE5B2}" srcId="{E4D3A18A-C2B8-41C7-BA95-7034BF6EEB57}" destId="{0D46E7C8-2423-42C9-B8E6-70762B8FCD56}" srcOrd="1" destOrd="0" parTransId="{E7B80EAF-E4F7-449A-BCEC-3E21548A3695}" sibTransId="{D2FF48BF-D01C-4146-886F-5A542BB6397C}"/>
    <dgm:cxn modelId="{1DFD0BBD-3A94-409B-B7DB-F0884522ACF2}" srcId="{E4D3A18A-C2B8-41C7-BA95-7034BF6EEB57}" destId="{1A70A070-9E6F-49E2-A111-83B164F4A57A}" srcOrd="0" destOrd="0" parTransId="{30BA1FFA-258C-4AC7-ACFB-B43FB196970A}" sibTransId="{84852F5B-0A20-4B70-B24C-0DD88974F6B8}"/>
    <dgm:cxn modelId="{214E6ED7-BD83-4710-A44C-8C16BC07FD02}" type="presParOf" srcId="{49974771-7BE8-4F73-8CCD-048A1BDB223E}" destId="{335B9DBF-5148-4A89-BBC3-DD7CABBB4A14}" srcOrd="0" destOrd="0" presId="urn:microsoft.com/office/officeart/2005/8/layout/chevron2"/>
    <dgm:cxn modelId="{73B2DB43-D183-45C3-8941-AC980E579CDE}" type="presParOf" srcId="{335B9DBF-5148-4A89-BBC3-DD7CABBB4A14}" destId="{A02B873A-B10F-4DD7-B173-C7DFD83A7D26}" srcOrd="0" destOrd="0" presId="urn:microsoft.com/office/officeart/2005/8/layout/chevron2"/>
    <dgm:cxn modelId="{1202E14A-2AAC-44DF-A7A0-DAC4829C6EC5}" type="presParOf" srcId="{335B9DBF-5148-4A89-BBC3-DD7CABBB4A14}" destId="{A7702321-C0A0-4610-8327-374084E602E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0867B0-448A-4A42-BE5B-93D628BE982C}">
      <dsp:nvSpPr>
        <dsp:cNvPr id="0" name=""/>
        <dsp:cNvSpPr/>
      </dsp:nvSpPr>
      <dsp:spPr>
        <a:xfrm rot="5400000">
          <a:off x="-1770010" y="1775489"/>
          <a:ext cx="6680353" cy="3140332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 1 - Conceptual Phase</a:t>
          </a:r>
        </a:p>
      </dsp:txBody>
      <dsp:txXfrm rot="-5400000">
        <a:off x="0" y="1575645"/>
        <a:ext cx="3140332" cy="3540021"/>
      </dsp:txXfrm>
    </dsp:sp>
    <dsp:sp modelId="{842AAF70-E016-4436-93F3-0C9EAA705CE4}">
      <dsp:nvSpPr>
        <dsp:cNvPr id="0" name=""/>
        <dsp:cNvSpPr/>
      </dsp:nvSpPr>
      <dsp:spPr>
        <a:xfrm rot="5400000">
          <a:off x="3023713" y="205323"/>
          <a:ext cx="4943737" cy="4710499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Formulating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problem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FF9900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Reviewing </a:t>
          </a:r>
          <a:r>
            <a:rPr lang="en-US" sz="2800" b="1" kern="1200" dirty="0">
              <a:solidFill>
                <a:srgbClr val="FF9900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the related research Literature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Defining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framework and developing conceptual definitions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C00000"/>
              </a:solidFill>
              <a:latin typeface="Arial"/>
              <a:ea typeface="+mn-ea"/>
              <a:cs typeface="+mn-cs"/>
            </a:rPr>
            <a:t>Formulating </a:t>
          </a:r>
          <a:r>
            <a:rPr lang="en-US" sz="2800" b="1" kern="1200" dirty="0">
              <a:solidFill>
                <a:srgbClr val="C00000"/>
              </a:solidFill>
              <a:latin typeface="Arial"/>
              <a:ea typeface="+mn-ea"/>
              <a:cs typeface="+mn-cs"/>
            </a:rPr>
            <a:t>hypothesis/research questions</a:t>
          </a:r>
        </a:p>
      </dsp:txBody>
      <dsp:txXfrm rot="-5400000">
        <a:off x="3140332" y="318652"/>
        <a:ext cx="4480551" cy="44838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EAAB75-F85A-4335-B62D-EB50325E1745}">
      <dsp:nvSpPr>
        <dsp:cNvPr id="0" name=""/>
        <dsp:cNvSpPr/>
      </dsp:nvSpPr>
      <dsp:spPr>
        <a:xfrm rot="5400000">
          <a:off x="-1634305" y="1935355"/>
          <a:ext cx="6347091" cy="3078480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 2: Design &amp; Planning</a:t>
          </a:r>
        </a:p>
      </dsp:txBody>
      <dsp:txXfrm rot="-5400000">
        <a:off x="0" y="1840290"/>
        <a:ext cx="3078480" cy="3268611"/>
      </dsp:txXfrm>
    </dsp:sp>
    <dsp:sp modelId="{89FBF8B6-6E71-4C0D-9D4E-3B9C026DF8DE}">
      <dsp:nvSpPr>
        <dsp:cNvPr id="0" name=""/>
        <dsp:cNvSpPr/>
      </dsp:nvSpPr>
      <dsp:spPr>
        <a:xfrm rot="5400000">
          <a:off x="2725534" y="396115"/>
          <a:ext cx="5323611" cy="4617719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Selecting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Research Design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Develop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protocol (if Intervention)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Identify </a:t>
          </a: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population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be studied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Design Sampling Plan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Specify methods to measure variable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B2B2B2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 </a:t>
          </a:r>
          <a:r>
            <a:rPr lang="en-US" sz="2800" b="1" kern="1200" dirty="0">
              <a:solidFill>
                <a:srgbClr val="B2B2B2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Develop methods to protect human subjects</a:t>
          </a:r>
        </a:p>
      </dsp:txBody>
      <dsp:txXfrm rot="-5400000">
        <a:off x="3078480" y="268587"/>
        <a:ext cx="4392301" cy="48727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11139-B2C4-4266-9724-CB8A383A59B3}">
      <dsp:nvSpPr>
        <dsp:cNvPr id="0" name=""/>
        <dsp:cNvSpPr/>
      </dsp:nvSpPr>
      <dsp:spPr>
        <a:xfrm rot="5400000">
          <a:off x="-1806416" y="1806416"/>
          <a:ext cx="6691312" cy="3078480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 3: </a:t>
          </a:r>
          <a:r>
            <a:rPr lang="en-US" sz="36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Empirical </a:t>
          </a:r>
          <a:r>
            <a:rPr lang="en-US" sz="36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</a:t>
          </a:r>
        </a:p>
      </dsp:txBody>
      <dsp:txXfrm rot="-5400000">
        <a:off x="0" y="1539240"/>
        <a:ext cx="3078480" cy="3612832"/>
      </dsp:txXfrm>
    </dsp:sp>
    <dsp:sp modelId="{DACD8F65-A5AD-4019-9CD0-5310850DFA59}">
      <dsp:nvSpPr>
        <dsp:cNvPr id="0" name=""/>
        <dsp:cNvSpPr/>
      </dsp:nvSpPr>
      <dsp:spPr>
        <a:xfrm rot="5400000">
          <a:off x="2811303" y="267176"/>
          <a:ext cx="5152072" cy="4617719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Collecting Data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Preparing for data analysis</a:t>
          </a:r>
        </a:p>
      </dsp:txBody>
      <dsp:txXfrm rot="-5400000">
        <a:off x="3078479" y="225418"/>
        <a:ext cx="4392301" cy="47012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868DFC-C5C6-491C-9656-1490154A163D}">
      <dsp:nvSpPr>
        <dsp:cNvPr id="0" name=""/>
        <dsp:cNvSpPr/>
      </dsp:nvSpPr>
      <dsp:spPr>
        <a:xfrm rot="5400000">
          <a:off x="-1893187" y="2004301"/>
          <a:ext cx="6652105" cy="2720766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 4: Analytic Phase</a:t>
          </a:r>
        </a:p>
      </dsp:txBody>
      <dsp:txXfrm rot="-5400000">
        <a:off x="72482" y="1399015"/>
        <a:ext cx="2720766" cy="3931339"/>
      </dsp:txXfrm>
    </dsp:sp>
    <dsp:sp modelId="{6653141B-1F69-46F7-BEDF-302BD300262F}">
      <dsp:nvSpPr>
        <dsp:cNvPr id="0" name=""/>
        <dsp:cNvSpPr/>
      </dsp:nvSpPr>
      <dsp:spPr>
        <a:xfrm rot="5400000">
          <a:off x="2637493" y="396458"/>
          <a:ext cx="5143651" cy="4463775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4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Analyzing </a:t>
          </a:r>
          <a:r>
            <a:rPr lang="en-US" sz="44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data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4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Interpreting the data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400" kern="1200" dirty="0">
            <a:solidFill>
              <a:srgbClr val="1D528D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-5400000">
        <a:off x="2977431" y="274424"/>
        <a:ext cx="4245871" cy="47078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2B873A-B10F-4DD7-B173-C7DFD83A7D26}">
      <dsp:nvSpPr>
        <dsp:cNvPr id="0" name=""/>
        <dsp:cNvSpPr/>
      </dsp:nvSpPr>
      <dsp:spPr>
        <a:xfrm rot="5400000">
          <a:off x="-1531924" y="1932713"/>
          <a:ext cx="5910569" cy="282588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 5: Dissemination Phase</a:t>
          </a:r>
        </a:p>
      </dsp:txBody>
      <dsp:txXfrm rot="-5400000">
        <a:off x="10418" y="1803313"/>
        <a:ext cx="2825884" cy="3084685"/>
      </dsp:txXfrm>
    </dsp:sp>
    <dsp:sp modelId="{A7702321-C0A0-4610-8327-374084E602E5}">
      <dsp:nvSpPr>
        <dsp:cNvPr id="0" name=""/>
        <dsp:cNvSpPr/>
      </dsp:nvSpPr>
      <dsp:spPr>
        <a:xfrm rot="5400000">
          <a:off x="2703062" y="530121"/>
          <a:ext cx="5077940" cy="4798440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Communicating the findings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Utilizing research as Evidence</a:t>
          </a:r>
        </a:p>
      </dsp:txBody>
      <dsp:txXfrm rot="-5400000">
        <a:off x="2842812" y="624613"/>
        <a:ext cx="4564199" cy="46094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10DCE89-6818-46D5-AA3A-5DFBBAC2EBE8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C2B64EC-2BA2-41C5-B40F-D84199BCBE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975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B64EC-2BA2-41C5-B40F-D84199BCBEDC}" type="slidenum">
              <a:rPr lang="ar-IQ" smtClean="0"/>
              <a:t>28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14091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88193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1621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10745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4535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4018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4698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1550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712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1370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27270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2515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AA78C-87DB-46BA-B3CC-6949A3BEFA39}" type="datetimeFigureOut">
              <a:rPr lang="ar-IQ" smtClean="0"/>
              <a:t>01/06/1436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0140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27584" y="1916832"/>
            <a:ext cx="7772400" cy="1800199"/>
          </a:xfrm>
        </p:spPr>
        <p:txBody>
          <a:bodyPr>
            <a:noAutofit/>
          </a:bodyPr>
          <a:lstStyle/>
          <a:p>
            <a:pPr lvl="0" rtl="0" eaLnBrk="0" fontAlgn="base" hangingPunct="0">
              <a:spcAft>
                <a:spcPct val="0"/>
              </a:spcAft>
              <a:defRPr/>
            </a:pPr>
            <a:r>
              <a:rPr lang="en-US" sz="4800" b="1" dirty="0">
                <a:solidFill>
                  <a:srgbClr val="1D528D"/>
                </a:solidFill>
                <a:latin typeface="Arial" charset="0"/>
              </a:rPr>
              <a:t>The Research Process</a:t>
            </a:r>
            <a:br>
              <a:rPr lang="en-US" sz="4800" b="1" dirty="0">
                <a:solidFill>
                  <a:srgbClr val="1D528D"/>
                </a:solidFill>
                <a:latin typeface="Arial" charset="0"/>
              </a:rPr>
            </a:br>
            <a:endParaRPr lang="ar-IQ" sz="4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47664" y="4437112"/>
            <a:ext cx="6400800" cy="936104"/>
          </a:xfrm>
        </p:spPr>
        <p:txBody>
          <a:bodyPr/>
          <a:lstStyle/>
          <a:p>
            <a:pPr lvl="0" rtl="0" fontAlgn="base">
              <a:spcAft>
                <a:spcPct val="0"/>
              </a:spcAft>
              <a:buClr>
                <a:srgbClr val="FFFF00"/>
              </a:buClr>
              <a:buSzPct val="75000"/>
              <a:defRPr/>
            </a:pPr>
            <a:r>
              <a:rPr lang="en-US" altLang="ar-IQ" sz="2400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Assistant  Professor Dr. Ali K. Al-</a:t>
            </a:r>
            <a:r>
              <a:rPr lang="en-US" altLang="ar-IQ" sz="2400" kern="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Mesrawi</a:t>
            </a:r>
            <a:endParaRPr lang="en-US" altLang="ar-IQ" sz="2400" kern="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</a:endParaRPr>
          </a:p>
          <a:p>
            <a:endParaRPr lang="ar-IQ" dirty="0"/>
          </a:p>
        </p:txBody>
      </p:sp>
      <p:pic>
        <p:nvPicPr>
          <p:cNvPr id="1026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3054"/>
            <a:ext cx="936104" cy="100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289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4000" kern="0" dirty="0" smtClean="0">
                <a:latin typeface="Arial"/>
              </a:rPr>
              <a:t>Presented </a:t>
            </a:r>
            <a:r>
              <a:rPr lang="en-US" altLang="ar-IQ" sz="4000" kern="0" dirty="0">
                <a:latin typeface="Arial"/>
              </a:rPr>
              <a:t>early in the report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4000" kern="0" dirty="0">
                <a:latin typeface="Arial"/>
              </a:rPr>
              <a:t>It is the push/impetus for the research </a:t>
            </a:r>
            <a:r>
              <a:rPr lang="en-US" altLang="ar-IQ" sz="4000" kern="0" dirty="0" smtClean="0">
                <a:latin typeface="Arial"/>
              </a:rPr>
              <a:t>study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endParaRPr lang="en-US" altLang="ar-IQ" kern="0" dirty="0" smtClean="0">
              <a:solidFill>
                <a:srgbClr val="1D528D"/>
              </a:solidFill>
              <a:latin typeface="Arial"/>
            </a:endParaRPr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415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2132856"/>
            <a:ext cx="8229600" cy="3528392"/>
          </a:xfrm>
        </p:spPr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Expresses the </a:t>
            </a: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baffling</a:t>
            </a:r>
            <a:r>
              <a:rPr lang="ar-IQ" altLang="ar-IQ" kern="0" dirty="0" smtClean="0">
                <a:solidFill>
                  <a:srgbClr val="1D528D"/>
                </a:solidFill>
                <a:latin typeface="Arial"/>
              </a:rPr>
              <a:t>الحيرة </a:t>
            </a: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&amp; unsolved situation that needs to be studied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It </a:t>
            </a: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incorporates </a:t>
            </a:r>
            <a:r>
              <a:rPr lang="ar-IQ" altLang="ar-IQ" kern="0" dirty="0" smtClean="0">
                <a:solidFill>
                  <a:srgbClr val="1D528D"/>
                </a:solidFill>
                <a:latin typeface="Arial"/>
              </a:rPr>
              <a:t>تتضمن</a:t>
            </a: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a rationale for the study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It is a well structured formulation of the unsolved problem</a:t>
            </a: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8854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33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pPr algn="l"/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     Problem Statement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6 components</a:t>
            </a:r>
            <a:endParaRPr lang="ar-IQ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Problem identification 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(What is wrong with the current situation)</a:t>
            </a:r>
          </a:p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Background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(what is the nature of the problem that readers need to understand)</a:t>
            </a:r>
          </a:p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Scope of the problem 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(How big is the problem; # of persons affected)</a:t>
            </a:r>
          </a:p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Consequences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of the problem (what is the cost of not fixing it)</a:t>
            </a:r>
          </a:p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Knowledge gaps 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(what information is lacking)</a:t>
            </a:r>
          </a:p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Proposed solution 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(how will this new study contribute to solving the problem)</a:t>
            </a: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Effective problem statement answer the question “Why does the research need to be conducted”. </a:t>
            </a:r>
            <a:endParaRPr lang="en-US" altLang="ar-IQ" kern="0" dirty="0" smtClean="0">
              <a:solidFill>
                <a:srgbClr val="1D528D"/>
              </a:solidFill>
              <a:latin typeface="Arial"/>
            </a:endParaRP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Examples</a:t>
            </a:r>
          </a:p>
          <a:p>
            <a:pPr marL="0" lvl="0" indent="0" algn="l" rtl="0" fontAlgn="base">
              <a:spcAft>
                <a:spcPct val="0"/>
              </a:spcAft>
              <a:buNone/>
            </a:pP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 </a:t>
            </a:r>
            <a:endParaRPr lang="en-US" altLang="ar-IQ" kern="0" dirty="0">
              <a:solidFill>
                <a:srgbClr val="1D528D"/>
              </a:solidFill>
              <a:latin typeface="Arial"/>
            </a:endParaRPr>
          </a:p>
          <a:p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9417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638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pPr algn="l" rtl="0"/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Statements of objective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latin typeface="Arial"/>
              </a:rPr>
              <a:t>The research goal is often written as a statement of 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cs typeface="Times New Roman"/>
              </a:rPr>
              <a:t>objective</a:t>
            </a:r>
            <a:r>
              <a:rPr lang="en-US" altLang="ar-IQ" kern="0" dirty="0" smtClean="0">
                <a:latin typeface="Arial"/>
              </a:rPr>
              <a:t>It </a:t>
            </a:r>
            <a:r>
              <a:rPr lang="en-US" altLang="ar-IQ" kern="0" dirty="0">
                <a:latin typeface="Arial"/>
              </a:rPr>
              <a:t>is usually easy to identify because the word </a:t>
            </a:r>
            <a:r>
              <a:rPr lang="en-US" altLang="ar-IQ" kern="0" dirty="0" smtClean="0">
                <a:latin typeface="Arial"/>
              </a:rPr>
              <a:t>“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cs typeface="Times New Roman"/>
              </a:rPr>
              <a:t>objective</a:t>
            </a:r>
            <a:r>
              <a:rPr lang="en-US" altLang="ar-IQ" kern="0" dirty="0" smtClean="0">
                <a:latin typeface="Arial"/>
              </a:rPr>
              <a:t>” </a:t>
            </a:r>
            <a:r>
              <a:rPr lang="en-US" altLang="ar-IQ" kern="0" dirty="0">
                <a:latin typeface="Arial"/>
              </a:rPr>
              <a:t>is clearly stated- </a:t>
            </a:r>
            <a:r>
              <a:rPr lang="en-US" altLang="ar-IQ" i="1" kern="0" dirty="0">
                <a:latin typeface="Arial"/>
              </a:rPr>
              <a:t>“</a:t>
            </a:r>
            <a:r>
              <a:rPr kumimoji="0" lang="en-US" altLang="ar-IQ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the 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cs typeface="Times New Roman"/>
              </a:rPr>
              <a:t>objective</a:t>
            </a:r>
            <a:r>
              <a:rPr kumimoji="0" lang="en-US" altLang="ar-IQ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of this study was ….”</a:t>
            </a:r>
            <a:endParaRPr kumimoji="0" lang="en-US" altLang="ar-IQ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</a:endParaRP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latin typeface="Arial"/>
              </a:rPr>
              <a:t>gives the general direction of the study which is stated in 1-2 sentences</a:t>
            </a:r>
          </a:p>
          <a:p>
            <a:pPr algn="l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269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1340768"/>
            <a:ext cx="8229600" cy="1143000"/>
          </a:xfrm>
        </p:spPr>
        <p:txBody>
          <a:bodyPr/>
          <a:lstStyle/>
          <a:p>
            <a:pPr algn="l" rtl="0"/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Statement of Purpose –</a:t>
            </a:r>
            <a:r>
              <a:rPr kumimoji="0" lang="en-US" altLang="ar-IQ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cont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2924944"/>
            <a:ext cx="8229600" cy="2908920"/>
          </a:xfrm>
        </p:spPr>
        <p:txBody>
          <a:bodyPr/>
          <a:lstStyle/>
          <a:p>
            <a:pPr lvl="0" algn="l" rtl="0" fontAlgn="base">
              <a:spcAft>
                <a:spcPct val="0"/>
              </a:spcAft>
              <a:buNone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Quantitative studies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– it will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identify the key study variables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their possible relations;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the population</a:t>
            </a:r>
          </a:p>
          <a:p>
            <a:pPr algn="l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293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  Statement of Purpose –</a:t>
            </a:r>
            <a:r>
              <a:rPr kumimoji="0" lang="en-US" altLang="ar-IQ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cont..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Example</a:t>
            </a:r>
          </a:p>
          <a:p>
            <a:pPr lvl="0" algn="l" rtl="0" fontAlgn="base">
              <a:spcAft>
                <a:spcPct val="0"/>
              </a:spcAft>
              <a:buNone/>
            </a:pPr>
            <a:r>
              <a:rPr kumimoji="0" lang="en-JM" altLang="ar-IQ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Handwashing</a:t>
            </a:r>
            <a:r>
              <a:rPr kumimoji="0" lang="en-JM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 helps to prevent the spread of nosocomial infections. 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JM" altLang="ar-IQ" sz="2800" b="0" i="1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Is the use of soap and water or alcohol-based rubs more effective in preventing these infections?</a:t>
            </a:r>
            <a:r>
              <a:rPr kumimoji="0" lang="en-JM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endParaRPr kumimoji="0" lang="en-US" altLang="ar-IQ" sz="2800" b="0" i="0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Identify the independent, dependent variables and the population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State the purpose of the study</a:t>
            </a: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140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pPr algn="l" rtl="0"/>
            <a:r>
              <a:rPr kumimoji="0" lang="en-JM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     Statement of </a:t>
            </a:r>
            <a:r>
              <a:rPr kumimoji="0" lang="en-JM" altLang="ar-IQ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Purpose</a:t>
            </a:r>
            <a:r>
              <a:rPr kumimoji="0" lang="en-JM" altLang="ar-IQ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e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JM" altLang="ar-IQ" kern="0" dirty="0">
                <a:solidFill>
                  <a:srgbClr val="1D528D"/>
                </a:solidFill>
                <a:latin typeface="Arial"/>
              </a:rPr>
              <a:t>Hip fracture is common in elderly patients after falling.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JM" altLang="ar-IQ" kern="0" dirty="0">
                <a:solidFill>
                  <a:srgbClr val="1D528D"/>
                </a:solidFill>
                <a:latin typeface="Arial"/>
              </a:rPr>
              <a:t>I have an elderly patient who exhibits an unsteady gait.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JM" altLang="ar-IQ" i="1" kern="0" dirty="0">
                <a:solidFill>
                  <a:srgbClr val="1D528D"/>
                </a:solidFill>
                <a:latin typeface="Arial"/>
              </a:rPr>
              <a:t>Would a hip protector be a useful preventative measure for this patient</a:t>
            </a:r>
            <a:r>
              <a:rPr lang="en-JM" altLang="ar-IQ" kern="0" dirty="0">
                <a:solidFill>
                  <a:srgbClr val="1D528D"/>
                </a:solidFill>
                <a:latin typeface="Arial"/>
              </a:rPr>
              <a:t>?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</a:rPr>
              <a:t>Identify the independent, dependent variables and the population</a:t>
            </a: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4339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824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Statement of Purpose –</a:t>
            </a:r>
            <a:r>
              <a:rPr kumimoji="0" lang="en-US" altLang="ar-IQ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kumimoji="0" lang="en-US" altLang="ar-IQ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Qualitative studies – </a:t>
            </a:r>
          </a:p>
          <a:p>
            <a:pPr lvl="0" algn="l" rtl="0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indicates the nature of the inquiry </a:t>
            </a:r>
            <a:r>
              <a:rPr kumimoji="0" lang="ar-IQ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الاستفسار</a:t>
            </a:r>
            <a:endParaRPr kumimoji="0" lang="en-US" altLang="ar-IQ" sz="2800" b="0" i="0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lvl="0" algn="l" rtl="0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the key concept or phenomenon, </a:t>
            </a:r>
          </a:p>
          <a:p>
            <a:pPr lvl="0" algn="l" rtl="0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the group, community or setting under study</a:t>
            </a:r>
          </a:p>
          <a:p>
            <a:pPr lvl="0" algn="l" rtl="0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§"/>
            </a:pPr>
            <a:endParaRPr kumimoji="0" lang="en-US" altLang="ar-IQ" sz="2800" b="0" i="0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Example:  </a:t>
            </a:r>
            <a:r>
              <a:rPr kumimoji="0" lang="en-US" altLang="ar-IQ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The purpose of this study was to describe satisfactory and unsatisfactory experiences of postpartum nursing care from the perspective of adolescent mothers.  </a:t>
            </a:r>
          </a:p>
          <a:p>
            <a:pPr algn="l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792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/>
          <a:lstStyle/>
          <a:p>
            <a:r>
              <a:rPr kumimoji="0" lang="en-US" altLang="ar-IQ" sz="40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  Statement of Purpose –</a:t>
            </a:r>
            <a:r>
              <a:rPr kumimoji="0" lang="en-US" altLang="ar-IQ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cont..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4400" kern="0" dirty="0">
                <a:solidFill>
                  <a:srgbClr val="1D528D"/>
                </a:solidFill>
                <a:latin typeface="Arial"/>
              </a:rPr>
              <a:t>Can often tell the type of study used to solve the problem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4400" kern="0" dirty="0">
                <a:solidFill>
                  <a:srgbClr val="1D528D"/>
                </a:solidFill>
                <a:latin typeface="Arial"/>
              </a:rPr>
              <a:t>Explore, Describe, Test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4400" kern="0" dirty="0">
                <a:solidFill>
                  <a:srgbClr val="1D528D"/>
                </a:solidFill>
                <a:latin typeface="Arial"/>
              </a:rPr>
              <a:t>Evaluate, Examine relationship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4400" kern="0" dirty="0">
                <a:solidFill>
                  <a:srgbClr val="1D528D"/>
                </a:solidFill>
                <a:latin typeface="Arial"/>
              </a:rPr>
              <a:t>Understand  etc.</a:t>
            </a: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7047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400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320480"/>
          </a:xfrm>
        </p:spPr>
        <p:txBody>
          <a:bodyPr>
            <a:noAutofit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4400" kern="0" dirty="0">
                <a:solidFill>
                  <a:srgbClr val="000000"/>
                </a:solidFill>
                <a:latin typeface="Arial"/>
              </a:rPr>
              <a:t>Evidence Based Practice (EBP) is closely linked to the Research Process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4400" kern="0" dirty="0">
                <a:solidFill>
                  <a:srgbClr val="000000"/>
                </a:solidFill>
                <a:latin typeface="Arial"/>
              </a:rPr>
              <a:t>The Research Process is closely linked to the Nursing Process</a:t>
            </a:r>
          </a:p>
          <a:p>
            <a:endParaRPr lang="ar-IQ" sz="5400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36" y="116632"/>
            <a:ext cx="1226120" cy="131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770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Research Question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Autofit/>
          </a:bodyPr>
          <a:lstStyle/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Sometimes direct wording of the statement of purpose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Eg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The purpose of this study was to describe the relationship between sexual risk taking behaviors and substance use among pregnant adolescents at the Primary </a:t>
            </a: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H</a:t>
            </a:r>
            <a:r>
              <a:rPr kumimoji="0" lang="en-US" altLang="ar-IQ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ealth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Care Centers in </a:t>
            </a:r>
            <a:r>
              <a:rPr kumimoji="0" lang="en-US" altLang="ar-IQ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Kerbala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City</a:t>
            </a: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243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Research questions </a:t>
            </a:r>
            <a:r>
              <a:rPr kumimoji="0" lang="en-US" altLang="ar-IQ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Cont..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 fontAlgn="base">
              <a:spcAft>
                <a:spcPct val="0"/>
              </a:spcAft>
              <a:buNone/>
            </a:pPr>
            <a:r>
              <a:rPr lang="en-US" altLang="ar-IQ" sz="3600" kern="0" dirty="0">
                <a:solidFill>
                  <a:srgbClr val="000000"/>
                </a:solidFill>
                <a:latin typeface="Arial"/>
              </a:rPr>
              <a:t>Quantitative studies – </a:t>
            </a: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it will identify 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 key study variables 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their possible relations; 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 population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 variables are measureable concepts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questions suggest quantification</a:t>
            </a:r>
          </a:p>
          <a:p>
            <a:pPr algn="l" rtl="0"/>
            <a:endParaRPr lang="ar-IQ" sz="3600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249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Hypotheses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92500" lnSpcReduction="10000"/>
          </a:bodyPr>
          <a:lstStyle/>
          <a:p>
            <a:pPr lvl="0" algn="l" rtl="0" fontAlgn="base">
              <a:lnSpc>
                <a:spcPct val="11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Is a statement predicting the relationship of two or more variables</a:t>
            </a:r>
          </a:p>
          <a:p>
            <a:pPr lvl="0" algn="l" rtl="0" fontAlgn="base">
              <a:lnSpc>
                <a:spcPct val="11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Used in quantitative studies</a:t>
            </a:r>
          </a:p>
          <a:p>
            <a:pPr lvl="0" algn="l" rtl="0" fontAlgn="base">
              <a:lnSpc>
                <a:spcPct val="11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Predict answers to a question, </a:t>
            </a:r>
            <a:r>
              <a:rPr kumimoji="0" lang="en-US" altLang="ar-IQ" sz="2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eg</a:t>
            </a: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The research question “What is the relationship between sexual risk-taking and substance abuse among  teenage mothers in Jamaica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2600" b="0" i="1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Teenage mothers who are substances abusers are more likely to high levels of </a:t>
            </a: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sexual risk-taking behavior</a:t>
            </a:r>
            <a:endParaRPr kumimoji="0" lang="en-US" altLang="ar-IQ" sz="2600" b="0" i="1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349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66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1296144"/>
            <a:ext cx="7869560" cy="4869160"/>
          </a:xfrm>
        </p:spPr>
        <p:txBody>
          <a:bodyPr>
            <a:normAutofit fontScale="92500"/>
          </a:bodyPr>
          <a:lstStyle/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Knowledge and diabetes management</a:t>
            </a:r>
          </a:p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Does Knowledge of persons with diabetes </a:t>
            </a:r>
          </a:p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Does the level of knowledge of DM influence self care management among persons with diabetes</a:t>
            </a:r>
          </a:p>
          <a:p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843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850106"/>
          </a:xfrm>
        </p:spPr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Hypotheses </a:t>
            </a:r>
            <a:r>
              <a:rPr kumimoji="0" lang="en-US" altLang="ar-IQ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</a:t>
            </a: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…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lnSpcReduction="10000"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Testable hypotheses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State the expected relationship between the independent variable and the dependent variable in a population</a:t>
            </a:r>
          </a:p>
          <a:p>
            <a:pPr lvl="2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i="1" kern="0" dirty="0">
                <a:solidFill>
                  <a:srgbClr val="1D528D"/>
                </a:solidFill>
                <a:latin typeface="Arial"/>
              </a:rPr>
              <a:t>Adolescents and young mothers who do not take sexual risks and are substances abusers are more likely to be knowledgeable about AIDS, compared to those who take risks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…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It is tested thru statistical procedures</a:t>
            </a: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7" y="22785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5370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Hypotheses - Types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None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Wording - Should be worded in the present tense</a:t>
            </a:r>
          </a:p>
          <a:p>
            <a:pPr lvl="0" algn="l" rtl="0" fontAlgn="base">
              <a:spcAft>
                <a:spcPct val="0"/>
              </a:spcAft>
              <a:buNone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Types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Simple or complex hypotheses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Directional or non-directional hypotheses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Research or Null hypotheses</a:t>
            </a: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515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Hypotheses – Types </a:t>
            </a:r>
            <a:r>
              <a:rPr kumimoji="0" lang="en-US" altLang="ar-IQ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Cont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…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Simple or complex hypotheses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SIMPLE HYPOTHESIS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– predicts the relationship between a single IV and a single DV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COMPLEX HYPOTHSIS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– predicts the relationship between 2 or more IV or 2 or more DV</a:t>
            </a: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679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2570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Hypotheses – Types </a:t>
            </a:r>
            <a:r>
              <a:rPr kumimoji="0" lang="en-US" altLang="ar-IQ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…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DIRECTIONAL HYPOTHESIS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– specifies not only the existence but the expected direction of the relationship between the variables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NON DIRECTIONAL HYPOTHESIS 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- 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Does not say the direction of the </a:t>
            </a: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relationship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Example in next slide</a:t>
            </a:r>
            <a:endParaRPr lang="en-US" altLang="ar-IQ" kern="0" dirty="0">
              <a:solidFill>
                <a:srgbClr val="1D528D"/>
              </a:solidFill>
              <a:latin typeface="Arial"/>
            </a:endParaRPr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5740727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Hypotheses – Types </a:t>
            </a:r>
            <a:r>
              <a:rPr kumimoji="0" lang="en-US" altLang="ar-IQ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Cont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…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3000" kern="0" dirty="0">
                <a:solidFill>
                  <a:srgbClr val="000000"/>
                </a:solidFill>
                <a:latin typeface="Arial"/>
              </a:rPr>
              <a:t>DIRECTIONAL HYPOTHESIS </a:t>
            </a:r>
            <a:r>
              <a:rPr lang="en-US" sz="3000" kern="0" dirty="0">
                <a:solidFill>
                  <a:srgbClr val="1D528D"/>
                </a:solidFill>
                <a:latin typeface="Arial"/>
              </a:rPr>
              <a:t>– </a:t>
            </a:r>
            <a:r>
              <a:rPr lang="en-US" sz="3000" kern="0" dirty="0" err="1">
                <a:solidFill>
                  <a:srgbClr val="1D528D"/>
                </a:solidFill>
                <a:latin typeface="Arial"/>
              </a:rPr>
              <a:t>eg</a:t>
            </a:r>
            <a:r>
              <a:rPr lang="en-US" sz="3000" kern="0" dirty="0">
                <a:solidFill>
                  <a:srgbClr val="1D528D"/>
                </a:solidFill>
                <a:latin typeface="Arial"/>
              </a:rPr>
              <a:t>: incontinent patients who receive Two-hourly change in position are less likely to develop decubitus ulcers compared to those receiving daily position change</a:t>
            </a:r>
            <a:endParaRPr lang="en-US" sz="2600" kern="0" dirty="0">
              <a:solidFill>
                <a:srgbClr val="1D528D"/>
              </a:solidFill>
              <a:latin typeface="Arial"/>
            </a:endParaRP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  <a:defRPr/>
            </a:pPr>
            <a:endParaRPr lang="en-US" sz="3000" kern="0" dirty="0">
              <a:solidFill>
                <a:srgbClr val="1D528D"/>
              </a:solidFill>
              <a:latin typeface="Arial"/>
            </a:endParaRP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3000" kern="0" dirty="0">
                <a:solidFill>
                  <a:srgbClr val="000000"/>
                </a:solidFill>
                <a:latin typeface="Arial"/>
              </a:rPr>
              <a:t>NON DIRECTIONAL HYPOTHESIS  </a:t>
            </a:r>
            <a:r>
              <a:rPr lang="en-US" sz="3000" kern="0" dirty="0" err="1">
                <a:solidFill>
                  <a:srgbClr val="1D528D"/>
                </a:solidFill>
                <a:latin typeface="Arial"/>
              </a:rPr>
              <a:t>eg</a:t>
            </a:r>
            <a:r>
              <a:rPr lang="en-US" sz="3000" kern="0" dirty="0">
                <a:solidFill>
                  <a:srgbClr val="1D528D"/>
                </a:solidFill>
                <a:latin typeface="Arial"/>
              </a:rPr>
              <a:t>:  Frequency of change in position of incontinent patients is related to the development of decubitus ulcers</a:t>
            </a:r>
            <a:endParaRPr lang="en-US" sz="2600" kern="0" dirty="0">
              <a:solidFill>
                <a:srgbClr val="1D528D"/>
              </a:solidFill>
              <a:latin typeface="Arial"/>
            </a:endParaRP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6343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6120680"/>
          </a:xfrm>
        </p:spPr>
        <p:txBody>
          <a:bodyPr>
            <a:noAutofit/>
          </a:bodyPr>
          <a:lstStyle/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200" kern="0" dirty="0" smtClean="0">
                <a:solidFill>
                  <a:srgbClr val="000000"/>
                </a:solidFill>
                <a:latin typeface="Arial"/>
              </a:rPr>
              <a:t>            RESEARCH </a:t>
            </a:r>
            <a:r>
              <a:rPr lang="en-US" altLang="ar-IQ" sz="3200" kern="0" dirty="0">
                <a:solidFill>
                  <a:srgbClr val="000000"/>
                </a:solidFill>
                <a:latin typeface="Arial"/>
              </a:rPr>
              <a:t>HYPOTHESIS </a:t>
            </a:r>
          </a:p>
          <a:p>
            <a:pPr marL="457200" lvl="1" indent="0" algn="l" rtl="0" fontAlgn="base">
              <a:lnSpc>
                <a:spcPct val="150000"/>
              </a:lnSpc>
              <a:spcAft>
                <a:spcPct val="0"/>
              </a:spcAft>
              <a:buSzPct val="50000"/>
              <a:buNone/>
            </a:pPr>
            <a:r>
              <a:rPr lang="en-US" altLang="ar-IQ" sz="3200" kern="0" dirty="0">
                <a:solidFill>
                  <a:srgbClr val="000000"/>
                </a:solidFill>
                <a:latin typeface="Arial"/>
              </a:rPr>
              <a:t>(scientific hypothesis)– states the actual prediction of relationship between variables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200" kern="0" dirty="0" smtClean="0">
                <a:solidFill>
                  <a:srgbClr val="000000"/>
                </a:solidFill>
                <a:latin typeface="Arial"/>
              </a:rPr>
              <a:t>NULL </a:t>
            </a:r>
            <a:r>
              <a:rPr lang="en-US" altLang="ar-IQ" sz="3200" kern="0" dirty="0">
                <a:solidFill>
                  <a:srgbClr val="000000"/>
                </a:solidFill>
                <a:latin typeface="Arial"/>
              </a:rPr>
              <a:t>HYPOTHESIS (statistical hypothesis) - expresses the absence of a relationship  </a:t>
            </a:r>
            <a:r>
              <a:rPr lang="en-US" altLang="ar-IQ" sz="3200" kern="0" dirty="0" err="1" smtClean="0">
                <a:solidFill>
                  <a:srgbClr val="000000"/>
                </a:solidFill>
                <a:latin typeface="Arial"/>
              </a:rPr>
              <a:t>eg</a:t>
            </a:r>
            <a:r>
              <a:rPr lang="en-US" altLang="ar-IQ" sz="3200" kern="0" dirty="0" smtClean="0">
                <a:solidFill>
                  <a:srgbClr val="000000"/>
                </a:solidFill>
                <a:latin typeface="Arial"/>
              </a:rPr>
              <a:t>. Next slide</a:t>
            </a:r>
            <a:endParaRPr lang="en-US" altLang="ar-IQ" sz="3200" kern="0" dirty="0">
              <a:solidFill>
                <a:srgbClr val="000000"/>
              </a:solidFill>
              <a:latin typeface="Arial"/>
            </a:endParaRPr>
          </a:p>
          <a:p>
            <a:pPr algn="l" rtl="0">
              <a:lnSpc>
                <a:spcPct val="150000"/>
              </a:lnSpc>
            </a:pPr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593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880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4125377953"/>
              </p:ext>
            </p:extLst>
          </p:nvPr>
        </p:nvGraphicFramePr>
        <p:xfrm>
          <a:off x="683568" y="152400"/>
          <a:ext cx="7850832" cy="669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1080120" cy="130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3215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758461"/>
            <a:ext cx="7931224" cy="5766883"/>
          </a:xfrm>
        </p:spPr>
        <p:txBody>
          <a:bodyPr>
            <a:normAutofit fontScale="92500"/>
          </a:bodyPr>
          <a:lstStyle/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500" kern="0" dirty="0">
                <a:solidFill>
                  <a:srgbClr val="000000"/>
                </a:solidFill>
                <a:latin typeface="Arial"/>
              </a:rPr>
              <a:t>NULL HYPOTHESIS (statistical hypothesis</a:t>
            </a:r>
            <a:r>
              <a:rPr lang="en-US" sz="2500" kern="0" dirty="0">
                <a:solidFill>
                  <a:srgbClr val="FFFF00"/>
                </a:solidFill>
                <a:latin typeface="Arial"/>
              </a:rPr>
              <a:t>) </a:t>
            </a:r>
            <a:r>
              <a:rPr lang="en-US" sz="2500" kern="0" dirty="0">
                <a:solidFill>
                  <a:srgbClr val="1D528D"/>
                </a:solidFill>
                <a:latin typeface="Arial"/>
              </a:rPr>
              <a:t>- EG Null: - incontinent patients who receive two-hourly change in position are just as likely to develop decubitus ulcers as those receiving 4-hourly position change</a:t>
            </a:r>
            <a:endParaRPr lang="en-US" sz="2200" kern="0" dirty="0">
              <a:solidFill>
                <a:srgbClr val="1D528D"/>
              </a:solidFill>
              <a:latin typeface="Arial"/>
            </a:endParaRPr>
          </a:p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500" kern="0" dirty="0" smtClean="0">
                <a:solidFill>
                  <a:srgbClr val="000000"/>
                </a:solidFill>
                <a:latin typeface="Arial"/>
              </a:rPr>
              <a:t>RESEARCH </a:t>
            </a:r>
            <a:r>
              <a:rPr lang="en-US" sz="2500" kern="0" dirty="0">
                <a:solidFill>
                  <a:srgbClr val="000000"/>
                </a:solidFill>
                <a:latin typeface="Arial"/>
              </a:rPr>
              <a:t>HYPOTHESIS (scientific hypotheses) </a:t>
            </a:r>
            <a:r>
              <a:rPr lang="en-US" sz="2500" kern="0" dirty="0" err="1">
                <a:solidFill>
                  <a:srgbClr val="000000"/>
                </a:solidFill>
                <a:latin typeface="Arial"/>
              </a:rPr>
              <a:t>eg</a:t>
            </a:r>
            <a:endParaRPr lang="en-US" sz="2200" kern="0" dirty="0">
              <a:solidFill>
                <a:srgbClr val="000000"/>
              </a:solidFill>
              <a:latin typeface="Arial"/>
            </a:endParaRP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  <a:defRPr/>
            </a:pPr>
            <a:r>
              <a:rPr lang="en-US" sz="2200" kern="0" dirty="0">
                <a:solidFill>
                  <a:srgbClr val="1D528D"/>
                </a:solidFill>
                <a:latin typeface="Arial"/>
              </a:rPr>
              <a:t>incontinent patients who receive two-hourly change in position are less likely to develop decubitus ulcers compared to those receiving daily position change </a:t>
            </a:r>
            <a:endParaRPr lang="en-US" sz="1900" kern="0" dirty="0">
              <a:solidFill>
                <a:srgbClr val="1D528D"/>
              </a:solidFill>
              <a:latin typeface="Arial"/>
            </a:endParaRP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  <a:defRPr/>
            </a:pPr>
            <a:r>
              <a:rPr lang="en-US" sz="2200" kern="0" dirty="0">
                <a:solidFill>
                  <a:srgbClr val="1D528D"/>
                </a:solidFill>
                <a:latin typeface="Arial"/>
              </a:rPr>
              <a:t>Frequency of change in position of incontinent patients is related to the development of decubitus ulcers</a:t>
            </a:r>
            <a:endParaRPr lang="en-US" sz="1900" kern="0" dirty="0">
              <a:solidFill>
                <a:srgbClr val="1D528D"/>
              </a:solidFill>
              <a:latin typeface="Arial"/>
            </a:endParaRP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389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6425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Hypothesis testing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Hypotheses are tested </a:t>
            </a:r>
            <a:r>
              <a:rPr lang="en-US" altLang="ar-IQ" sz="3600" kern="0" dirty="0" smtClean="0">
                <a:solidFill>
                  <a:srgbClr val="1D528D"/>
                </a:solidFill>
                <a:latin typeface="Arial"/>
              </a:rPr>
              <a:t>through </a:t>
            </a: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statistical analysis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Hypotheses are never </a:t>
            </a:r>
            <a:r>
              <a:rPr lang="en-US" altLang="ar-IQ" sz="3600" kern="0" dirty="0" smtClean="0">
                <a:solidFill>
                  <a:srgbClr val="1D528D"/>
                </a:solidFill>
                <a:latin typeface="Arial"/>
              </a:rPr>
              <a:t>proved, they are not like theory, </a:t>
            </a: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they are accepted </a:t>
            </a:r>
            <a:r>
              <a:rPr lang="en-US" altLang="ar-IQ" sz="3600" kern="0" dirty="0" smtClean="0">
                <a:solidFill>
                  <a:srgbClr val="1D528D"/>
                </a:solidFill>
                <a:latin typeface="Arial"/>
              </a:rPr>
              <a:t>or refused</a:t>
            </a:r>
            <a:endParaRPr lang="en-US" altLang="ar-IQ" sz="3600" kern="0" dirty="0">
              <a:solidFill>
                <a:srgbClr val="1D528D"/>
              </a:solidFill>
              <a:latin typeface="Arial"/>
            </a:endParaRP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They are increasingly supported with more evidence</a:t>
            </a: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5731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Cj0434411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5656" y="1628800"/>
            <a:ext cx="6336704" cy="453759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2555776" y="188640"/>
            <a:ext cx="5112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ar-IQ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</a:rPr>
              <a:t>Questions??</a:t>
            </a:r>
            <a:endParaRPr kumimoji="0" lang="ar-IQ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310408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References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lvl="0" indent="-514350" algn="l" rtl="0">
              <a:buFont typeface="+mj-lt"/>
              <a:buAutoNum type="arabicPeriod"/>
              <a:defRPr/>
            </a:pPr>
            <a:r>
              <a:rPr lang="en-US" sz="2400" kern="0" dirty="0" err="1">
                <a:solidFill>
                  <a:srgbClr val="1D528D"/>
                </a:solidFill>
                <a:latin typeface="Arial"/>
              </a:rPr>
              <a:t>Polit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, D., &amp; Beck, C.T. (2010).  </a:t>
            </a:r>
            <a:r>
              <a:rPr lang="en-US" sz="2400" i="1" kern="0" dirty="0">
                <a:solidFill>
                  <a:srgbClr val="1D528D"/>
                </a:solidFill>
                <a:latin typeface="Arial"/>
              </a:rPr>
              <a:t>Essentials of nursing research –Appraising evidence for Nursing practice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.  Philadelphia: Lippincott, Williams and Wilkins.</a:t>
            </a:r>
          </a:p>
          <a:p>
            <a:pPr marL="624078" lvl="0" indent="-514350" algn="l" rtl="0">
              <a:buFont typeface="+mj-lt"/>
              <a:buAutoNum type="arabicPeriod"/>
              <a:defRPr/>
            </a:pPr>
            <a:r>
              <a:rPr lang="en-US" sz="2400" kern="0" dirty="0" err="1">
                <a:solidFill>
                  <a:srgbClr val="1D528D"/>
                </a:solidFill>
                <a:latin typeface="Arial"/>
              </a:rPr>
              <a:t>Gerrish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, K., &amp; Lacey, A. (2010).  </a:t>
            </a:r>
            <a:r>
              <a:rPr lang="en-US" sz="2400" i="1" kern="0" dirty="0">
                <a:solidFill>
                  <a:srgbClr val="1D528D"/>
                </a:solidFill>
                <a:latin typeface="Arial"/>
              </a:rPr>
              <a:t>The research process in nursing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.  United Kingdom: Wiley-Blackwell.</a:t>
            </a:r>
          </a:p>
          <a:p>
            <a:pPr marL="624078" lvl="0" indent="-514350" algn="l" rtl="0">
              <a:buFont typeface="+mj-lt"/>
              <a:buAutoNum type="arabicPeriod"/>
              <a:defRPr/>
            </a:pPr>
            <a:r>
              <a:rPr lang="en-US" sz="2400" kern="0" dirty="0" err="1">
                <a:solidFill>
                  <a:srgbClr val="1D528D"/>
                </a:solidFill>
                <a:latin typeface="Arial"/>
              </a:rPr>
              <a:t>Polit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, D., &amp; Beck, C.T. (2012). </a:t>
            </a:r>
            <a:r>
              <a:rPr lang="en-US" sz="2400" i="1" kern="0" dirty="0">
                <a:solidFill>
                  <a:srgbClr val="1D528D"/>
                </a:solidFill>
                <a:latin typeface="Arial"/>
              </a:rPr>
              <a:t>Nursing research: Generating and assessing evidence for Nursing practice.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  Philadelphia: Lippincott, Williams and Wilkins.</a:t>
            </a:r>
          </a:p>
          <a:p>
            <a:pPr marL="624078" lvl="0" indent="-514350" algn="l" rtl="0">
              <a:buFont typeface="+mj-lt"/>
              <a:buAutoNum type="arabicPeriod"/>
              <a:defRPr/>
            </a:pPr>
            <a:endParaRPr lang="en-US" sz="2400" kern="0" dirty="0">
              <a:solidFill>
                <a:srgbClr val="1D528D"/>
              </a:solidFill>
              <a:latin typeface="Arial"/>
            </a:endParaRP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8854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539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2182301819"/>
              </p:ext>
            </p:extLst>
          </p:nvPr>
        </p:nvGraphicFramePr>
        <p:xfrm>
          <a:off x="838200" y="152400"/>
          <a:ext cx="7696200" cy="669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1205958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46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541310434"/>
              </p:ext>
            </p:extLst>
          </p:nvPr>
        </p:nvGraphicFramePr>
        <p:xfrm>
          <a:off x="838200" y="152400"/>
          <a:ext cx="7696200" cy="669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27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790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1856126367"/>
              </p:ext>
            </p:extLst>
          </p:nvPr>
        </p:nvGraphicFramePr>
        <p:xfrm>
          <a:off x="611560" y="152400"/>
          <a:ext cx="7922840" cy="669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53504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522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1802183604"/>
              </p:ext>
            </p:extLst>
          </p:nvPr>
        </p:nvGraphicFramePr>
        <p:xfrm>
          <a:off x="467544" y="152400"/>
          <a:ext cx="8066856" cy="669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310" y="116632"/>
            <a:ext cx="1151458" cy="139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620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476672"/>
            <a:ext cx="8229600" cy="6048672"/>
          </a:xfrm>
        </p:spPr>
        <p:txBody>
          <a:bodyPr>
            <a:noAutofit/>
          </a:bodyPr>
          <a:lstStyle/>
          <a:p>
            <a:pPr lvl="0" algn="l" rtl="0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Times New Roman"/>
              </a:rPr>
              <a:t>Phase 1 of the Research Process</a:t>
            </a:r>
            <a:endParaRPr kumimoji="0" lang="en-US" altLang="ar-IQ" sz="2800" b="0" i="0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lvl="0" algn="l" rtl="0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You have decided on a </a:t>
            </a:r>
            <a:r>
              <a:rPr kumimoji="0" lang="en-US" altLang="ar-IQ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research problem</a:t>
            </a: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that needs solving.</a:t>
            </a:r>
          </a:p>
          <a:p>
            <a:pPr lvl="0" algn="l" rtl="0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A research problem is:</a:t>
            </a: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An area of concern where there is a gap in knowledge base needed for nursing practice (Burns &amp; Gove, 2009)</a:t>
            </a:r>
          </a:p>
          <a:p>
            <a:pPr marL="457200" lvl="1" indent="0" algn="l" rtl="0" fontAlgn="base">
              <a:lnSpc>
                <a:spcPct val="90000"/>
              </a:lnSpc>
              <a:spcAft>
                <a:spcPct val="0"/>
              </a:spcAft>
              <a:buSzPct val="50000"/>
              <a:buNone/>
            </a:pPr>
            <a:endParaRPr kumimoji="0" lang="en-US" altLang="ar-IQ" b="0" i="0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Remember not all problems are researchable - Research deals with facts – that is, phenomena that can be observed in the real world.  The answers from the research should explain, describe, identify, substantiate </a:t>
            </a:r>
            <a:r>
              <a:rPr kumimoji="0" lang="ar-IQ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اثبات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, predict or qualify the </a:t>
            </a:r>
            <a:r>
              <a:rPr kumimoji="0" lang="en-US" altLang="ar-IQ" b="1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research question</a:t>
            </a:r>
          </a:p>
          <a:p>
            <a:pPr algn="l" rtl="0"/>
            <a:endParaRPr lang="ar-IQ" sz="2800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452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692696"/>
            <a:ext cx="7581528" cy="5289451"/>
          </a:xfrm>
        </p:spPr>
        <p:txBody>
          <a:bodyPr>
            <a:normAutofit lnSpcReduction="10000"/>
          </a:bodyPr>
          <a:lstStyle/>
          <a:p>
            <a:pPr lvl="0" algn="l" rtl="0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You have decided on a </a:t>
            </a:r>
            <a:r>
              <a:rPr kumimoji="0" lang="en-US" altLang="ar-IQ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research problem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that needs solving</a:t>
            </a: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Through the development of an argument, a </a:t>
            </a:r>
            <a:r>
              <a:rPr kumimoji="0" lang="en-US" altLang="ar-IQ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problem statement</a:t>
            </a: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will be developed that will articulate </a:t>
            </a:r>
            <a:r>
              <a:rPr kumimoji="0" lang="ar-IQ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توضيح</a:t>
            </a: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problem</a:t>
            </a: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 </a:t>
            </a:r>
            <a:r>
              <a:rPr kumimoji="0" lang="en-US" altLang="ar-IQ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statement of purpose</a:t>
            </a: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(summary of overall goal) is sometimes presented</a:t>
            </a: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Research questions</a:t>
            </a: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are posed (queries  to be answered)</a:t>
            </a: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Hypotheses</a:t>
            </a: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are stated for testing</a:t>
            </a:r>
          </a:p>
          <a:p>
            <a:pPr algn="l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194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1236</Words>
  <Application>Microsoft Office PowerPoint</Application>
  <PresentationFormat>عرض على الشاشة (3:4)‏</PresentationFormat>
  <Paragraphs>143</Paragraphs>
  <Slides>33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نسق Office</vt:lpstr>
      <vt:lpstr>The Research Process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      Problem Statement 6 components</vt:lpstr>
      <vt:lpstr>عرض تقديمي في PowerPoint</vt:lpstr>
      <vt:lpstr>  Statements of objective</vt:lpstr>
      <vt:lpstr>Statement of Purpose –cont</vt:lpstr>
      <vt:lpstr>  Statement of Purpose –cont..</vt:lpstr>
      <vt:lpstr>     Statement of Purposee</vt:lpstr>
      <vt:lpstr>Statement of Purpose –cont</vt:lpstr>
      <vt:lpstr>  Statement of Purpose –cont..</vt:lpstr>
      <vt:lpstr>Research Question</vt:lpstr>
      <vt:lpstr>Research questions Cont..</vt:lpstr>
      <vt:lpstr>Hypotheses</vt:lpstr>
      <vt:lpstr>عرض تقديمي في PowerPoint</vt:lpstr>
      <vt:lpstr>Hypotheses cont…</vt:lpstr>
      <vt:lpstr>Hypotheses - Types</vt:lpstr>
      <vt:lpstr>Hypotheses – Types Cont…</vt:lpstr>
      <vt:lpstr>Hypotheses – Types Cont…</vt:lpstr>
      <vt:lpstr>Hypotheses – Types Cont…</vt:lpstr>
      <vt:lpstr>عرض تقديمي في PowerPoint</vt:lpstr>
      <vt:lpstr>عرض تقديمي في PowerPoint</vt:lpstr>
      <vt:lpstr>Hypothesis testing</vt:lpstr>
      <vt:lpstr>عرض تقديمي في PowerPoint</vt:lpstr>
      <vt:lpstr>References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Research Process</dc:title>
  <dc:creator>hp</dc:creator>
  <cp:lastModifiedBy>hp</cp:lastModifiedBy>
  <cp:revision>27</cp:revision>
  <dcterms:created xsi:type="dcterms:W3CDTF">2014-11-10T17:12:37Z</dcterms:created>
  <dcterms:modified xsi:type="dcterms:W3CDTF">2015-03-21T12:25:47Z</dcterms:modified>
</cp:coreProperties>
</file>