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72" r:id="rId10"/>
    <p:sldId id="265" r:id="rId11"/>
    <p:sldId id="266" r:id="rId12"/>
    <p:sldId id="267" r:id="rId13"/>
    <p:sldId id="273" r:id="rId14"/>
    <p:sldId id="268" r:id="rId15"/>
    <p:sldId id="269" r:id="rId16"/>
    <p:sldId id="271" r:id="rId17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7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69D8E4-4827-4D85-A61A-42B9708583B7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B316DB0B-3697-414F-8920-40EB11A88932}">
      <dgm:prSet phldrT="[Text]" custT="1"/>
      <dgm:spPr/>
      <dgm:t>
        <a:bodyPr/>
        <a:lstStyle/>
        <a:p>
          <a:r>
            <a:rPr lang="en-US" sz="1400"/>
            <a:t>body image</a:t>
          </a:r>
        </a:p>
      </dgm:t>
    </dgm:pt>
    <dgm:pt modelId="{672C34DB-14F4-4088-8828-940351CA32FD}" type="parTrans" cxnId="{E2EB471A-DC62-4BA1-8570-6CD9118667E5}">
      <dgm:prSet/>
      <dgm:spPr/>
      <dgm:t>
        <a:bodyPr/>
        <a:lstStyle/>
        <a:p>
          <a:endParaRPr lang="en-US"/>
        </a:p>
      </dgm:t>
    </dgm:pt>
    <dgm:pt modelId="{61C474CA-764E-4C58-9AD5-3A491CD62EB8}" type="sibTrans" cxnId="{E2EB471A-DC62-4BA1-8570-6CD9118667E5}">
      <dgm:prSet/>
      <dgm:spPr/>
      <dgm:t>
        <a:bodyPr/>
        <a:lstStyle/>
        <a:p>
          <a:endParaRPr lang="en-US"/>
        </a:p>
      </dgm:t>
    </dgm:pt>
    <dgm:pt modelId="{B92AC00D-9F93-4909-959A-D6534C1B8929}">
      <dgm:prSet phldrT="[Text]" custT="1"/>
      <dgm:spPr/>
      <dgm:t>
        <a:bodyPr/>
        <a:lstStyle/>
        <a:p>
          <a:r>
            <a:rPr lang="en-US" sz="1400"/>
            <a:t>Personal Idea</a:t>
          </a:r>
        </a:p>
      </dgm:t>
    </dgm:pt>
    <dgm:pt modelId="{A32A6C16-0F2A-43B7-A672-930483CCEF11}" type="parTrans" cxnId="{EB87024A-7D67-4566-8F54-6FEC27FD69DE}">
      <dgm:prSet/>
      <dgm:spPr/>
      <dgm:t>
        <a:bodyPr/>
        <a:lstStyle/>
        <a:p>
          <a:endParaRPr lang="en-US"/>
        </a:p>
      </dgm:t>
    </dgm:pt>
    <dgm:pt modelId="{DF36BEC2-CE57-4DCC-98E0-1989DB6BFFF2}" type="sibTrans" cxnId="{EB87024A-7D67-4566-8F54-6FEC27FD69DE}">
      <dgm:prSet/>
      <dgm:spPr/>
      <dgm:t>
        <a:bodyPr/>
        <a:lstStyle/>
        <a:p>
          <a:endParaRPr lang="en-US"/>
        </a:p>
      </dgm:t>
    </dgm:pt>
    <dgm:pt modelId="{87ADD519-0274-4A11-895F-60960AC0D465}">
      <dgm:prSet phldrT="[Text]" custT="1"/>
      <dgm:spPr/>
      <dgm:t>
        <a:bodyPr/>
        <a:lstStyle/>
        <a:p>
          <a:r>
            <a:rPr lang="en-US" sz="1400"/>
            <a:t>Role performance</a:t>
          </a:r>
        </a:p>
      </dgm:t>
    </dgm:pt>
    <dgm:pt modelId="{64215477-CDF6-4CD3-9B18-ED3374D639CC}" type="parTrans" cxnId="{12FF3F22-3792-4B81-86DE-355966B1517C}">
      <dgm:prSet/>
      <dgm:spPr/>
      <dgm:t>
        <a:bodyPr/>
        <a:lstStyle/>
        <a:p>
          <a:endParaRPr lang="en-US"/>
        </a:p>
      </dgm:t>
    </dgm:pt>
    <dgm:pt modelId="{8C16A202-3143-4184-9E9C-06457C393E42}" type="sibTrans" cxnId="{12FF3F22-3792-4B81-86DE-355966B1517C}">
      <dgm:prSet/>
      <dgm:spPr/>
      <dgm:t>
        <a:bodyPr/>
        <a:lstStyle/>
        <a:p>
          <a:endParaRPr lang="en-US"/>
        </a:p>
      </dgm:t>
    </dgm:pt>
    <dgm:pt modelId="{ACC63041-0BF6-4C15-8C8D-6651ACBC8D74}">
      <dgm:prSet phldrT="[Text]" custT="1"/>
      <dgm:spPr/>
      <dgm:t>
        <a:bodyPr/>
        <a:lstStyle/>
        <a:p>
          <a:r>
            <a:rPr lang="en-US" sz="1600"/>
            <a:t>self-esteem</a:t>
          </a:r>
        </a:p>
      </dgm:t>
    </dgm:pt>
    <dgm:pt modelId="{762FD355-5CDF-4B9C-A383-E321B8427ACD}" type="parTrans" cxnId="{388F9512-BFC2-434A-9BCA-C6A7EB9BF23C}">
      <dgm:prSet/>
      <dgm:spPr/>
      <dgm:t>
        <a:bodyPr/>
        <a:lstStyle/>
        <a:p>
          <a:endParaRPr lang="en-US"/>
        </a:p>
      </dgm:t>
    </dgm:pt>
    <dgm:pt modelId="{A151DFE4-B432-446F-A08A-D8BBAB953E15}" type="sibTrans" cxnId="{388F9512-BFC2-434A-9BCA-C6A7EB9BF23C}">
      <dgm:prSet/>
      <dgm:spPr/>
      <dgm:t>
        <a:bodyPr/>
        <a:lstStyle/>
        <a:p>
          <a:endParaRPr lang="en-US"/>
        </a:p>
      </dgm:t>
    </dgm:pt>
    <dgm:pt modelId="{507593E6-B824-4CB2-8A5E-75196CE1C1A5}" type="pres">
      <dgm:prSet presAssocID="{A469D8E4-4827-4D85-A61A-42B9708583B7}" presName="compositeShape" presStyleCnt="0">
        <dgm:presLayoutVars>
          <dgm:chMax val="7"/>
          <dgm:dir/>
          <dgm:resizeHandles val="exact"/>
        </dgm:presLayoutVars>
      </dgm:prSet>
      <dgm:spPr/>
    </dgm:pt>
    <dgm:pt modelId="{500FB12A-D69B-40C2-939A-C3682EBEB23A}" type="pres">
      <dgm:prSet presAssocID="{A469D8E4-4827-4D85-A61A-42B9708583B7}" presName="wedge1" presStyleLbl="node1" presStyleIdx="0" presStyleCnt="4"/>
      <dgm:spPr/>
      <dgm:t>
        <a:bodyPr/>
        <a:lstStyle/>
        <a:p>
          <a:endParaRPr lang="en-US"/>
        </a:p>
      </dgm:t>
    </dgm:pt>
    <dgm:pt modelId="{243DB71A-CCB2-4F58-963C-FD80BEC03CBF}" type="pres">
      <dgm:prSet presAssocID="{A469D8E4-4827-4D85-A61A-42B9708583B7}" presName="dummy1a" presStyleCnt="0"/>
      <dgm:spPr/>
    </dgm:pt>
    <dgm:pt modelId="{6752DFB5-58E5-48B9-83A9-6E6B3DE974F0}" type="pres">
      <dgm:prSet presAssocID="{A469D8E4-4827-4D85-A61A-42B9708583B7}" presName="dummy1b" presStyleCnt="0"/>
      <dgm:spPr/>
    </dgm:pt>
    <dgm:pt modelId="{5BE0A13A-FB95-467B-BA64-3A55A33C97ED}" type="pres">
      <dgm:prSet presAssocID="{A469D8E4-4827-4D85-A61A-42B9708583B7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28A291-90E3-4705-B5F1-FE77C5A2AC9F}" type="pres">
      <dgm:prSet presAssocID="{A469D8E4-4827-4D85-A61A-42B9708583B7}" presName="wedge2" presStyleLbl="node1" presStyleIdx="1" presStyleCnt="4"/>
      <dgm:spPr/>
      <dgm:t>
        <a:bodyPr/>
        <a:lstStyle/>
        <a:p>
          <a:endParaRPr lang="en-US"/>
        </a:p>
      </dgm:t>
    </dgm:pt>
    <dgm:pt modelId="{92C97815-2876-4F5E-B496-5B07764488E3}" type="pres">
      <dgm:prSet presAssocID="{A469D8E4-4827-4D85-A61A-42B9708583B7}" presName="dummy2a" presStyleCnt="0"/>
      <dgm:spPr/>
    </dgm:pt>
    <dgm:pt modelId="{CE024626-A588-40A5-9B70-A76A5E98BCD3}" type="pres">
      <dgm:prSet presAssocID="{A469D8E4-4827-4D85-A61A-42B9708583B7}" presName="dummy2b" presStyleCnt="0"/>
      <dgm:spPr/>
    </dgm:pt>
    <dgm:pt modelId="{0746E499-0241-4964-9FC5-7A33F2D5BABA}" type="pres">
      <dgm:prSet presAssocID="{A469D8E4-4827-4D85-A61A-42B9708583B7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1D0D48-5819-4214-9B99-FBA8E0310473}" type="pres">
      <dgm:prSet presAssocID="{A469D8E4-4827-4D85-A61A-42B9708583B7}" presName="wedge3" presStyleLbl="node1" presStyleIdx="2" presStyleCnt="4"/>
      <dgm:spPr/>
      <dgm:t>
        <a:bodyPr/>
        <a:lstStyle/>
        <a:p>
          <a:endParaRPr lang="en-US"/>
        </a:p>
      </dgm:t>
    </dgm:pt>
    <dgm:pt modelId="{D7EE3AA6-59EA-46C3-80E6-F65750E795DD}" type="pres">
      <dgm:prSet presAssocID="{A469D8E4-4827-4D85-A61A-42B9708583B7}" presName="dummy3a" presStyleCnt="0"/>
      <dgm:spPr/>
    </dgm:pt>
    <dgm:pt modelId="{A8DC17DC-AEF0-46BE-9CF9-CC6CCA093398}" type="pres">
      <dgm:prSet presAssocID="{A469D8E4-4827-4D85-A61A-42B9708583B7}" presName="dummy3b" presStyleCnt="0"/>
      <dgm:spPr/>
    </dgm:pt>
    <dgm:pt modelId="{17F0CADA-A10B-408F-9A4B-CF56B7B923EA}" type="pres">
      <dgm:prSet presAssocID="{A469D8E4-4827-4D85-A61A-42B9708583B7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7623A0-AB73-4A53-8137-A9B4E8402C19}" type="pres">
      <dgm:prSet presAssocID="{A469D8E4-4827-4D85-A61A-42B9708583B7}" presName="wedge4" presStyleLbl="node1" presStyleIdx="3" presStyleCnt="4"/>
      <dgm:spPr/>
      <dgm:t>
        <a:bodyPr/>
        <a:lstStyle/>
        <a:p>
          <a:endParaRPr lang="en-US"/>
        </a:p>
      </dgm:t>
    </dgm:pt>
    <dgm:pt modelId="{51614583-D0F5-4EF4-AD6D-12D9C29DF6C2}" type="pres">
      <dgm:prSet presAssocID="{A469D8E4-4827-4D85-A61A-42B9708583B7}" presName="dummy4a" presStyleCnt="0"/>
      <dgm:spPr/>
    </dgm:pt>
    <dgm:pt modelId="{5775A1C0-ED84-4159-9236-37038D8A7716}" type="pres">
      <dgm:prSet presAssocID="{A469D8E4-4827-4D85-A61A-42B9708583B7}" presName="dummy4b" presStyleCnt="0"/>
      <dgm:spPr/>
    </dgm:pt>
    <dgm:pt modelId="{332D880B-4B06-4A11-B13D-6A2CAA25AA9A}" type="pres">
      <dgm:prSet presAssocID="{A469D8E4-4827-4D85-A61A-42B9708583B7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711F01-F57C-4C8F-B10B-388DA40767C0}" type="pres">
      <dgm:prSet presAssocID="{61C474CA-764E-4C58-9AD5-3A491CD62EB8}" presName="arrowWedge1" presStyleLbl="fgSibTrans2D1" presStyleIdx="0" presStyleCnt="4"/>
      <dgm:spPr/>
    </dgm:pt>
    <dgm:pt modelId="{39FE5B86-3F43-4A56-9FC7-8B196B761D94}" type="pres">
      <dgm:prSet presAssocID="{DF36BEC2-CE57-4DCC-98E0-1989DB6BFFF2}" presName="arrowWedge2" presStyleLbl="fgSibTrans2D1" presStyleIdx="1" presStyleCnt="4" custScaleX="97853"/>
      <dgm:spPr/>
    </dgm:pt>
    <dgm:pt modelId="{980F5605-EF4B-4358-95DF-AED92C29EF72}" type="pres">
      <dgm:prSet presAssocID="{8C16A202-3143-4184-9E9C-06457C393E42}" presName="arrowWedge3" presStyleLbl="fgSibTrans2D1" presStyleIdx="2" presStyleCnt="4"/>
      <dgm:spPr/>
    </dgm:pt>
    <dgm:pt modelId="{4FEA1BDB-241F-42C3-81B6-428DCC80C7BC}" type="pres">
      <dgm:prSet presAssocID="{A151DFE4-B432-446F-A08A-D8BBAB953E15}" presName="arrowWedge4" presStyleLbl="fgSibTrans2D1" presStyleIdx="3" presStyleCnt="4"/>
      <dgm:spPr/>
    </dgm:pt>
  </dgm:ptLst>
  <dgm:cxnLst>
    <dgm:cxn modelId="{18B8ED6A-0646-4249-B623-7A6B3672035C}" type="presOf" srcId="{B316DB0B-3697-414F-8920-40EB11A88932}" destId="{5BE0A13A-FB95-467B-BA64-3A55A33C97ED}" srcOrd="1" destOrd="0" presId="urn:microsoft.com/office/officeart/2005/8/layout/cycle8"/>
    <dgm:cxn modelId="{E2EB471A-DC62-4BA1-8570-6CD9118667E5}" srcId="{A469D8E4-4827-4D85-A61A-42B9708583B7}" destId="{B316DB0B-3697-414F-8920-40EB11A88932}" srcOrd="0" destOrd="0" parTransId="{672C34DB-14F4-4088-8828-940351CA32FD}" sibTransId="{61C474CA-764E-4C58-9AD5-3A491CD62EB8}"/>
    <dgm:cxn modelId="{F4150FBB-0C14-4DA7-939E-CE4752E927E1}" type="presOf" srcId="{ACC63041-0BF6-4C15-8C8D-6651ACBC8D74}" destId="{207623A0-AB73-4A53-8137-A9B4E8402C19}" srcOrd="0" destOrd="0" presId="urn:microsoft.com/office/officeart/2005/8/layout/cycle8"/>
    <dgm:cxn modelId="{12FF3F22-3792-4B81-86DE-355966B1517C}" srcId="{A469D8E4-4827-4D85-A61A-42B9708583B7}" destId="{87ADD519-0274-4A11-895F-60960AC0D465}" srcOrd="2" destOrd="0" parTransId="{64215477-CDF6-4CD3-9B18-ED3374D639CC}" sibTransId="{8C16A202-3143-4184-9E9C-06457C393E42}"/>
    <dgm:cxn modelId="{756667E9-ECE0-4329-84F1-80206D9E453F}" type="presOf" srcId="{B92AC00D-9F93-4909-959A-D6534C1B8929}" destId="{1228A291-90E3-4705-B5F1-FE77C5A2AC9F}" srcOrd="0" destOrd="0" presId="urn:microsoft.com/office/officeart/2005/8/layout/cycle8"/>
    <dgm:cxn modelId="{931A339E-6711-40EF-B5EA-4FF503C08027}" type="presOf" srcId="{87ADD519-0274-4A11-895F-60960AC0D465}" destId="{771D0D48-5819-4214-9B99-FBA8E0310473}" srcOrd="0" destOrd="0" presId="urn:microsoft.com/office/officeart/2005/8/layout/cycle8"/>
    <dgm:cxn modelId="{388F9512-BFC2-434A-9BCA-C6A7EB9BF23C}" srcId="{A469D8E4-4827-4D85-A61A-42B9708583B7}" destId="{ACC63041-0BF6-4C15-8C8D-6651ACBC8D74}" srcOrd="3" destOrd="0" parTransId="{762FD355-5CDF-4B9C-A383-E321B8427ACD}" sibTransId="{A151DFE4-B432-446F-A08A-D8BBAB953E15}"/>
    <dgm:cxn modelId="{EB87024A-7D67-4566-8F54-6FEC27FD69DE}" srcId="{A469D8E4-4827-4D85-A61A-42B9708583B7}" destId="{B92AC00D-9F93-4909-959A-D6534C1B8929}" srcOrd="1" destOrd="0" parTransId="{A32A6C16-0F2A-43B7-A672-930483CCEF11}" sibTransId="{DF36BEC2-CE57-4DCC-98E0-1989DB6BFFF2}"/>
    <dgm:cxn modelId="{1CAE553F-1764-42A3-887D-1C97B36F0648}" type="presOf" srcId="{ACC63041-0BF6-4C15-8C8D-6651ACBC8D74}" destId="{332D880B-4B06-4A11-B13D-6A2CAA25AA9A}" srcOrd="1" destOrd="0" presId="urn:microsoft.com/office/officeart/2005/8/layout/cycle8"/>
    <dgm:cxn modelId="{80FE11ED-6BBB-41B3-8DFE-C0F2F1E13CED}" type="presOf" srcId="{A469D8E4-4827-4D85-A61A-42B9708583B7}" destId="{507593E6-B824-4CB2-8A5E-75196CE1C1A5}" srcOrd="0" destOrd="0" presId="urn:microsoft.com/office/officeart/2005/8/layout/cycle8"/>
    <dgm:cxn modelId="{263D2C5C-80F1-4196-8FD1-0C3C1935A007}" type="presOf" srcId="{B92AC00D-9F93-4909-959A-D6534C1B8929}" destId="{0746E499-0241-4964-9FC5-7A33F2D5BABA}" srcOrd="1" destOrd="0" presId="urn:microsoft.com/office/officeart/2005/8/layout/cycle8"/>
    <dgm:cxn modelId="{DE352AB6-BDD7-4E92-96B5-97F5B136843D}" type="presOf" srcId="{87ADD519-0274-4A11-895F-60960AC0D465}" destId="{17F0CADA-A10B-408F-9A4B-CF56B7B923EA}" srcOrd="1" destOrd="0" presId="urn:microsoft.com/office/officeart/2005/8/layout/cycle8"/>
    <dgm:cxn modelId="{5248EA68-6658-456B-8FD0-87DEF1652323}" type="presOf" srcId="{B316DB0B-3697-414F-8920-40EB11A88932}" destId="{500FB12A-D69B-40C2-939A-C3682EBEB23A}" srcOrd="0" destOrd="0" presId="urn:microsoft.com/office/officeart/2005/8/layout/cycle8"/>
    <dgm:cxn modelId="{530B0425-9B9F-4E9A-BCD3-16DD2E60B469}" type="presParOf" srcId="{507593E6-B824-4CB2-8A5E-75196CE1C1A5}" destId="{500FB12A-D69B-40C2-939A-C3682EBEB23A}" srcOrd="0" destOrd="0" presId="urn:microsoft.com/office/officeart/2005/8/layout/cycle8"/>
    <dgm:cxn modelId="{A96D1161-0736-42E1-970D-7C69748772F3}" type="presParOf" srcId="{507593E6-B824-4CB2-8A5E-75196CE1C1A5}" destId="{243DB71A-CCB2-4F58-963C-FD80BEC03CBF}" srcOrd="1" destOrd="0" presId="urn:microsoft.com/office/officeart/2005/8/layout/cycle8"/>
    <dgm:cxn modelId="{E0ABF045-96A9-4272-84B8-58DC145027FC}" type="presParOf" srcId="{507593E6-B824-4CB2-8A5E-75196CE1C1A5}" destId="{6752DFB5-58E5-48B9-83A9-6E6B3DE974F0}" srcOrd="2" destOrd="0" presId="urn:microsoft.com/office/officeart/2005/8/layout/cycle8"/>
    <dgm:cxn modelId="{79C2A701-4430-4009-A46F-27280622319B}" type="presParOf" srcId="{507593E6-B824-4CB2-8A5E-75196CE1C1A5}" destId="{5BE0A13A-FB95-467B-BA64-3A55A33C97ED}" srcOrd="3" destOrd="0" presId="urn:microsoft.com/office/officeart/2005/8/layout/cycle8"/>
    <dgm:cxn modelId="{F1F97F09-2AB9-4568-A8F8-B0528041F04B}" type="presParOf" srcId="{507593E6-B824-4CB2-8A5E-75196CE1C1A5}" destId="{1228A291-90E3-4705-B5F1-FE77C5A2AC9F}" srcOrd="4" destOrd="0" presId="urn:microsoft.com/office/officeart/2005/8/layout/cycle8"/>
    <dgm:cxn modelId="{910F6DBD-4C7D-44DF-B398-62A71FA8376D}" type="presParOf" srcId="{507593E6-B824-4CB2-8A5E-75196CE1C1A5}" destId="{92C97815-2876-4F5E-B496-5B07764488E3}" srcOrd="5" destOrd="0" presId="urn:microsoft.com/office/officeart/2005/8/layout/cycle8"/>
    <dgm:cxn modelId="{C95C1747-D21A-40C1-BD5D-49B404599B16}" type="presParOf" srcId="{507593E6-B824-4CB2-8A5E-75196CE1C1A5}" destId="{CE024626-A588-40A5-9B70-A76A5E98BCD3}" srcOrd="6" destOrd="0" presId="urn:microsoft.com/office/officeart/2005/8/layout/cycle8"/>
    <dgm:cxn modelId="{A3E00E1D-6ECA-4C4D-BB28-072333C4F8DD}" type="presParOf" srcId="{507593E6-B824-4CB2-8A5E-75196CE1C1A5}" destId="{0746E499-0241-4964-9FC5-7A33F2D5BABA}" srcOrd="7" destOrd="0" presId="urn:microsoft.com/office/officeart/2005/8/layout/cycle8"/>
    <dgm:cxn modelId="{D1FADFE8-3695-4067-BA24-9994AA1B5B5D}" type="presParOf" srcId="{507593E6-B824-4CB2-8A5E-75196CE1C1A5}" destId="{771D0D48-5819-4214-9B99-FBA8E0310473}" srcOrd="8" destOrd="0" presId="urn:microsoft.com/office/officeart/2005/8/layout/cycle8"/>
    <dgm:cxn modelId="{ACC60C05-9B01-4FFC-9D45-1996432143EB}" type="presParOf" srcId="{507593E6-B824-4CB2-8A5E-75196CE1C1A5}" destId="{D7EE3AA6-59EA-46C3-80E6-F65750E795DD}" srcOrd="9" destOrd="0" presId="urn:microsoft.com/office/officeart/2005/8/layout/cycle8"/>
    <dgm:cxn modelId="{8815AD74-6910-4DED-BE23-4995A4816786}" type="presParOf" srcId="{507593E6-B824-4CB2-8A5E-75196CE1C1A5}" destId="{A8DC17DC-AEF0-46BE-9CF9-CC6CCA093398}" srcOrd="10" destOrd="0" presId="urn:microsoft.com/office/officeart/2005/8/layout/cycle8"/>
    <dgm:cxn modelId="{8C403ACA-5839-4856-80A6-BA2AE9572CFC}" type="presParOf" srcId="{507593E6-B824-4CB2-8A5E-75196CE1C1A5}" destId="{17F0CADA-A10B-408F-9A4B-CF56B7B923EA}" srcOrd="11" destOrd="0" presId="urn:microsoft.com/office/officeart/2005/8/layout/cycle8"/>
    <dgm:cxn modelId="{FCE89464-EFF7-4360-B50B-5C94ECA61996}" type="presParOf" srcId="{507593E6-B824-4CB2-8A5E-75196CE1C1A5}" destId="{207623A0-AB73-4A53-8137-A9B4E8402C19}" srcOrd="12" destOrd="0" presId="urn:microsoft.com/office/officeart/2005/8/layout/cycle8"/>
    <dgm:cxn modelId="{220EC086-78B0-4482-A9A3-3B970C4662AF}" type="presParOf" srcId="{507593E6-B824-4CB2-8A5E-75196CE1C1A5}" destId="{51614583-D0F5-4EF4-AD6D-12D9C29DF6C2}" srcOrd="13" destOrd="0" presId="urn:microsoft.com/office/officeart/2005/8/layout/cycle8"/>
    <dgm:cxn modelId="{1FB8F19E-CCC6-441A-8FB9-6241D7881724}" type="presParOf" srcId="{507593E6-B824-4CB2-8A5E-75196CE1C1A5}" destId="{5775A1C0-ED84-4159-9236-37038D8A7716}" srcOrd="14" destOrd="0" presId="urn:microsoft.com/office/officeart/2005/8/layout/cycle8"/>
    <dgm:cxn modelId="{78D00D8B-A170-43C1-8A88-66933E0276FB}" type="presParOf" srcId="{507593E6-B824-4CB2-8A5E-75196CE1C1A5}" destId="{332D880B-4B06-4A11-B13D-6A2CAA25AA9A}" srcOrd="15" destOrd="0" presId="urn:microsoft.com/office/officeart/2005/8/layout/cycle8"/>
    <dgm:cxn modelId="{0D39539B-4B27-423F-B428-D0B36F18D813}" type="presParOf" srcId="{507593E6-B824-4CB2-8A5E-75196CE1C1A5}" destId="{CC711F01-F57C-4C8F-B10B-388DA40767C0}" srcOrd="16" destOrd="0" presId="urn:microsoft.com/office/officeart/2005/8/layout/cycle8"/>
    <dgm:cxn modelId="{6511B842-CDA8-492F-A05D-67F11B6145F0}" type="presParOf" srcId="{507593E6-B824-4CB2-8A5E-75196CE1C1A5}" destId="{39FE5B86-3F43-4A56-9FC7-8B196B761D94}" srcOrd="17" destOrd="0" presId="urn:microsoft.com/office/officeart/2005/8/layout/cycle8"/>
    <dgm:cxn modelId="{174F0FB9-9437-4F3C-B2AF-AF1A7DF76F4F}" type="presParOf" srcId="{507593E6-B824-4CB2-8A5E-75196CE1C1A5}" destId="{980F5605-EF4B-4358-95DF-AED92C29EF72}" srcOrd="18" destOrd="0" presId="urn:microsoft.com/office/officeart/2005/8/layout/cycle8"/>
    <dgm:cxn modelId="{20DEC7B3-BC3E-4073-84EF-98ED5920955D}" type="presParOf" srcId="{507593E6-B824-4CB2-8A5E-75196CE1C1A5}" destId="{4FEA1BDB-241F-42C3-81B6-428DCC80C7BC}" srcOrd="1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0FB12A-D69B-40C2-939A-C3682EBEB23A}">
      <dsp:nvSpPr>
        <dsp:cNvPr id="0" name=""/>
        <dsp:cNvSpPr/>
      </dsp:nvSpPr>
      <dsp:spPr>
        <a:xfrm>
          <a:off x="1905376" y="295191"/>
          <a:ext cx="3992123" cy="3992123"/>
        </a:xfrm>
        <a:prstGeom prst="pie">
          <a:avLst>
            <a:gd name="adj1" fmla="val 162000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/>
            <a:t>body image</a:t>
          </a:r>
        </a:p>
      </dsp:txBody>
      <dsp:txXfrm>
        <a:off x="4024529" y="1122606"/>
        <a:ext cx="1473283" cy="1093081"/>
      </dsp:txXfrm>
    </dsp:sp>
    <dsp:sp modelId="{1228A291-90E3-4705-B5F1-FE77C5A2AC9F}">
      <dsp:nvSpPr>
        <dsp:cNvPr id="0" name=""/>
        <dsp:cNvSpPr/>
      </dsp:nvSpPr>
      <dsp:spPr>
        <a:xfrm>
          <a:off x="1905376" y="429212"/>
          <a:ext cx="3992123" cy="3992123"/>
        </a:xfrm>
        <a:prstGeom prst="pie">
          <a:avLst>
            <a:gd name="adj1" fmla="val 0"/>
            <a:gd name="adj2" fmla="val 54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/>
            <a:t>Personal Idea</a:t>
          </a:r>
        </a:p>
      </dsp:txBody>
      <dsp:txXfrm>
        <a:off x="4024529" y="2500839"/>
        <a:ext cx="1473283" cy="1093081"/>
      </dsp:txXfrm>
    </dsp:sp>
    <dsp:sp modelId="{771D0D48-5819-4214-9B99-FBA8E0310473}">
      <dsp:nvSpPr>
        <dsp:cNvPr id="0" name=""/>
        <dsp:cNvSpPr/>
      </dsp:nvSpPr>
      <dsp:spPr>
        <a:xfrm>
          <a:off x="1771355" y="429212"/>
          <a:ext cx="3992123" cy="3992123"/>
        </a:xfrm>
        <a:prstGeom prst="pie">
          <a:avLst>
            <a:gd name="adj1" fmla="val 5400000"/>
            <a:gd name="adj2" fmla="val 10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/>
            <a:t>Role performance</a:t>
          </a:r>
        </a:p>
      </dsp:txBody>
      <dsp:txXfrm>
        <a:off x="2171043" y="2500839"/>
        <a:ext cx="1473283" cy="1093081"/>
      </dsp:txXfrm>
    </dsp:sp>
    <dsp:sp modelId="{207623A0-AB73-4A53-8137-A9B4E8402C19}">
      <dsp:nvSpPr>
        <dsp:cNvPr id="0" name=""/>
        <dsp:cNvSpPr/>
      </dsp:nvSpPr>
      <dsp:spPr>
        <a:xfrm>
          <a:off x="1771355" y="295191"/>
          <a:ext cx="3992123" cy="3992123"/>
        </a:xfrm>
        <a:prstGeom prst="pie">
          <a:avLst>
            <a:gd name="adj1" fmla="val 108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>self-esteem</a:t>
          </a:r>
        </a:p>
      </dsp:txBody>
      <dsp:txXfrm>
        <a:off x="2171043" y="1122606"/>
        <a:ext cx="1473283" cy="1093081"/>
      </dsp:txXfrm>
    </dsp:sp>
    <dsp:sp modelId="{CC711F01-F57C-4C8F-B10B-388DA40767C0}">
      <dsp:nvSpPr>
        <dsp:cNvPr id="0" name=""/>
        <dsp:cNvSpPr/>
      </dsp:nvSpPr>
      <dsp:spPr>
        <a:xfrm>
          <a:off x="1658245" y="48060"/>
          <a:ext cx="4486386" cy="4486386"/>
        </a:xfrm>
        <a:prstGeom prst="circularArrow">
          <a:avLst>
            <a:gd name="adj1" fmla="val 5085"/>
            <a:gd name="adj2" fmla="val 327528"/>
            <a:gd name="adj3" fmla="val 21272472"/>
            <a:gd name="adj4" fmla="val 162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FE5B86-3F43-4A56-9FC7-8B196B761D94}">
      <dsp:nvSpPr>
        <dsp:cNvPr id="0" name=""/>
        <dsp:cNvSpPr/>
      </dsp:nvSpPr>
      <dsp:spPr>
        <a:xfrm>
          <a:off x="1706406" y="182081"/>
          <a:ext cx="4390063" cy="4486386"/>
        </a:xfrm>
        <a:prstGeom prst="circularArrow">
          <a:avLst>
            <a:gd name="adj1" fmla="val 5085"/>
            <a:gd name="adj2" fmla="val 327528"/>
            <a:gd name="adj3" fmla="val 5072472"/>
            <a:gd name="adj4" fmla="val 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0F5605-EF4B-4358-95DF-AED92C29EF72}">
      <dsp:nvSpPr>
        <dsp:cNvPr id="0" name=""/>
        <dsp:cNvSpPr/>
      </dsp:nvSpPr>
      <dsp:spPr>
        <a:xfrm>
          <a:off x="1524224" y="182081"/>
          <a:ext cx="4486386" cy="4486386"/>
        </a:xfrm>
        <a:prstGeom prst="circularArrow">
          <a:avLst>
            <a:gd name="adj1" fmla="val 5085"/>
            <a:gd name="adj2" fmla="val 327528"/>
            <a:gd name="adj3" fmla="val 10472472"/>
            <a:gd name="adj4" fmla="val 54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EA1BDB-241F-42C3-81B6-428DCC80C7BC}">
      <dsp:nvSpPr>
        <dsp:cNvPr id="0" name=""/>
        <dsp:cNvSpPr/>
      </dsp:nvSpPr>
      <dsp:spPr>
        <a:xfrm>
          <a:off x="1524224" y="48060"/>
          <a:ext cx="4486386" cy="4486386"/>
        </a:xfrm>
        <a:prstGeom prst="circularArrow">
          <a:avLst>
            <a:gd name="adj1" fmla="val 5085"/>
            <a:gd name="adj2" fmla="val 327528"/>
            <a:gd name="adj3" fmla="val 15872472"/>
            <a:gd name="adj4" fmla="val 108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FFC28DE-B609-4D64-9AF0-52D2BFFD47FF}" type="datetimeFigureOut">
              <a:rPr lang="ar-IQ" smtClean="0"/>
              <a:pPr/>
              <a:t>28/02/1436</a:t>
            </a:fld>
            <a:endParaRPr lang="ar-IQ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IQ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51FD890-8E4F-47CA-9987-8774E93E0715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FC28DE-B609-4D64-9AF0-52D2BFFD47FF}" type="datetimeFigureOut">
              <a:rPr lang="ar-IQ" smtClean="0"/>
              <a:pPr/>
              <a:t>28/02/1436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1FD890-8E4F-47CA-9987-8774E93E0715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FC28DE-B609-4D64-9AF0-52D2BFFD47FF}" type="datetimeFigureOut">
              <a:rPr lang="ar-IQ" smtClean="0"/>
              <a:pPr/>
              <a:t>28/02/1436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1FD890-8E4F-47CA-9987-8774E93E0715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FC28DE-B609-4D64-9AF0-52D2BFFD47FF}" type="datetimeFigureOut">
              <a:rPr lang="ar-IQ" smtClean="0"/>
              <a:pPr/>
              <a:t>28/02/1436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1FD890-8E4F-47CA-9987-8774E93E0715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FC28DE-B609-4D64-9AF0-52D2BFFD47FF}" type="datetimeFigureOut">
              <a:rPr lang="ar-IQ" smtClean="0"/>
              <a:pPr/>
              <a:t>28/02/1436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1FD890-8E4F-47CA-9987-8774E93E0715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FC28DE-B609-4D64-9AF0-52D2BFFD47FF}" type="datetimeFigureOut">
              <a:rPr lang="ar-IQ" smtClean="0"/>
              <a:pPr/>
              <a:t>28/02/1436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1FD890-8E4F-47CA-9987-8774E93E0715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FC28DE-B609-4D64-9AF0-52D2BFFD47FF}" type="datetimeFigureOut">
              <a:rPr lang="ar-IQ" smtClean="0"/>
              <a:pPr/>
              <a:t>28/02/1436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1FD890-8E4F-47CA-9987-8774E93E0715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FC28DE-B609-4D64-9AF0-52D2BFFD47FF}" type="datetimeFigureOut">
              <a:rPr lang="ar-IQ" smtClean="0"/>
              <a:pPr/>
              <a:t>28/02/1436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1FD890-8E4F-47CA-9987-8774E93E0715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FC28DE-B609-4D64-9AF0-52D2BFFD47FF}" type="datetimeFigureOut">
              <a:rPr lang="ar-IQ" smtClean="0"/>
              <a:pPr/>
              <a:t>28/02/1436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1FD890-8E4F-47CA-9987-8774E93E0715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FFC28DE-B609-4D64-9AF0-52D2BFFD47FF}" type="datetimeFigureOut">
              <a:rPr lang="ar-IQ" smtClean="0"/>
              <a:pPr/>
              <a:t>28/02/1436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1FD890-8E4F-47CA-9987-8774E93E0715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FFC28DE-B609-4D64-9AF0-52D2BFFD47FF}" type="datetimeFigureOut">
              <a:rPr lang="ar-IQ" smtClean="0"/>
              <a:pPr/>
              <a:t>28/02/1436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51FD890-8E4F-47CA-9987-8774E93E0715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FFC28DE-B609-4D64-9AF0-52D2BFFD47FF}" type="datetimeFigureOut">
              <a:rPr lang="ar-IQ" smtClean="0"/>
              <a:pPr/>
              <a:t>28/02/1436</a:t>
            </a:fld>
            <a:endParaRPr lang="ar-IQ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IQ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51FD890-8E4F-47CA-9987-8774E93E0715}" type="slidenum">
              <a:rPr lang="ar-IQ" smtClean="0"/>
              <a:pPr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google.com.sa/url?sa=i&amp;rct=j&amp;q=maslow's+hierarchy+of+needs&amp;source=images&amp;cd=&amp;docid=uU9dGtUAHqgu_M&amp;tbnid=3r2bAki_S7VHtM:&amp;ved=0CAUQjRw&amp;url=http://commons.wikimedia.org/wiki/File:Maslow's_hierarchy_of_needs.png&amp;ei=bs46UYmaFIPeswaUi4DQDA&amp;psig=AFQjCNEa0GU3voXZh4k5hOeecx1ywpZRNQ&amp;ust=1362894704491246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SELF CONCEPT &amp; </a:t>
            </a:r>
            <a:br>
              <a:rPr lang="en-US" dirty="0" smtClean="0"/>
            </a:br>
            <a:r>
              <a:rPr lang="en-US" dirty="0" smtClean="0"/>
              <a:t>SELF-ESTEEM</a:t>
            </a:r>
            <a:endParaRPr lang="ar-IQ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en-US" dirty="0" err="1" smtClean="0"/>
              <a:t>Dr.Ali</a:t>
            </a:r>
            <a:r>
              <a:rPr lang="en-US" dirty="0" smtClean="0"/>
              <a:t> Kareem Al-</a:t>
            </a:r>
            <a:r>
              <a:rPr lang="en-US" dirty="0" err="1" smtClean="0"/>
              <a:t>Masrawi</a:t>
            </a:r>
            <a:endParaRPr lang="en-US" dirty="0" smtClean="0"/>
          </a:p>
          <a:p>
            <a:pPr algn="l"/>
            <a:r>
              <a:rPr lang="en-US" dirty="0" smtClean="0"/>
              <a:t>Assist. Professor</a:t>
            </a:r>
          </a:p>
          <a:p>
            <a:pPr algn="l"/>
            <a:r>
              <a:rPr lang="en-US" dirty="0" smtClean="0"/>
              <a:t>Ph D. Mental Health Nursing</a:t>
            </a:r>
            <a:endParaRPr lang="ar-IQ" dirty="0"/>
          </a:p>
        </p:txBody>
      </p:sp>
      <p:pic>
        <p:nvPicPr>
          <p:cNvPr id="22530" name="Picture 2" descr="http://t3.gstatic.com/images?q=tbn:ANd9GcTv51Kz2KEmz7Ro92YNlfqq11nNHqBxlkJt21ypLtYECK6VTKaLe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692696"/>
            <a:ext cx="2466975" cy="18478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 marL="109728" lvl="0" indent="0" algn="l" rtl="0">
              <a:lnSpc>
                <a:spcPct val="150000"/>
              </a:lnSpc>
              <a:buNone/>
            </a:pPr>
            <a:r>
              <a:rPr lang="en-US" b="1" dirty="0" smtClean="0">
                <a:latin typeface="Calibri" panose="020F0502020204030204" pitchFamily="34" charset="0"/>
              </a:rPr>
              <a:t>5.</a:t>
            </a:r>
            <a:r>
              <a:rPr lang="en-US" dirty="0" smtClean="0">
                <a:latin typeface="Calibri" panose="020F0502020204030204" pitchFamily="34" charset="0"/>
              </a:rPr>
              <a:t>Middle </a:t>
            </a:r>
            <a:r>
              <a:rPr lang="en-US" dirty="0">
                <a:latin typeface="Calibri" panose="020F0502020204030204" pitchFamily="34" charset="0"/>
              </a:rPr>
              <a:t>Adults: the task is one of caring for others (elder parents) or guiding the young ( children or </a:t>
            </a:r>
            <a:r>
              <a:rPr lang="en-US" dirty="0" smtClean="0">
                <a:latin typeface="Calibri" panose="020F0502020204030204" pitchFamily="34" charset="0"/>
              </a:rPr>
              <a:t>grandchildren </a:t>
            </a:r>
            <a:r>
              <a:rPr lang="ar-IQ" dirty="0" smtClean="0">
                <a:latin typeface="Calibri" panose="020F0502020204030204" pitchFamily="34" charset="0"/>
              </a:rPr>
              <a:t>احفاد</a:t>
            </a:r>
            <a:r>
              <a:rPr lang="en-US" dirty="0" smtClean="0">
                <a:latin typeface="Calibri" panose="020F0502020204030204" pitchFamily="34" charset="0"/>
              </a:rPr>
              <a:t> ). </a:t>
            </a:r>
            <a:r>
              <a:rPr lang="en-US" dirty="0">
                <a:latin typeface="Calibri" panose="020F0502020204030204" pitchFamily="34" charset="0"/>
              </a:rPr>
              <a:t>Multiple  stressors and the beginning of physical decline has a potential to alter the self-concept during this period of life.</a:t>
            </a:r>
          </a:p>
          <a:p>
            <a:pPr marL="109728" lvl="0" indent="0" algn="l" rtl="0">
              <a:lnSpc>
                <a:spcPct val="150000"/>
              </a:lnSpc>
              <a:buNone/>
            </a:pPr>
            <a:r>
              <a:rPr lang="en-US" b="1" dirty="0" smtClean="0">
                <a:latin typeface="Calibri" panose="020F0502020204030204" pitchFamily="34" charset="0"/>
              </a:rPr>
              <a:t>6.</a:t>
            </a:r>
            <a:r>
              <a:rPr lang="en-US" dirty="0" smtClean="0">
                <a:latin typeface="Calibri" panose="020F0502020204030204" pitchFamily="34" charset="0"/>
              </a:rPr>
              <a:t>Older </a:t>
            </a:r>
            <a:r>
              <a:rPr lang="en-US" dirty="0">
                <a:latin typeface="Calibri" panose="020F0502020204030204" pitchFamily="34" charset="0"/>
              </a:rPr>
              <a:t>Adults: many elderly people must cope with several chronic illness, learning to live with a chronic illness  </a:t>
            </a:r>
            <a:r>
              <a:rPr lang="en-US" dirty="0" smtClean="0">
                <a:latin typeface="Calibri" panose="020F0502020204030204" pitchFamily="34" charset="0"/>
              </a:rPr>
              <a:t>avoid leading </a:t>
            </a:r>
            <a:r>
              <a:rPr lang="en-US" dirty="0">
                <a:latin typeface="Calibri" panose="020F0502020204030204" pitchFamily="34" charset="0"/>
              </a:rPr>
              <a:t>to </a:t>
            </a:r>
            <a:r>
              <a:rPr lang="en-US" dirty="0" smtClean="0">
                <a:latin typeface="Calibri" panose="020F0502020204030204" pitchFamily="34" charset="0"/>
              </a:rPr>
              <a:t>depression.</a:t>
            </a:r>
            <a:endParaRPr lang="en-US" dirty="0">
              <a:latin typeface="Calibri" panose="020F0502020204030204" pitchFamily="34" charset="0"/>
            </a:endParaRPr>
          </a:p>
          <a:p>
            <a:pPr algn="l" rtl="0"/>
            <a:endParaRPr lang="ar-IQ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5505475"/>
          </a:xfrm>
        </p:spPr>
        <p:txBody>
          <a:bodyPr>
            <a:normAutofit lnSpcReduction="10000"/>
          </a:bodyPr>
          <a:lstStyle/>
          <a:p>
            <a:pPr lvl="0" algn="l" rtl="0">
              <a:lnSpc>
                <a:spcPct val="150000"/>
              </a:lnSpc>
              <a:buNone/>
            </a:pPr>
            <a:r>
              <a:rPr lang="en-US" b="1" dirty="0" smtClean="0">
                <a:latin typeface="Calibri" panose="020F0502020204030204" pitchFamily="34" charset="0"/>
              </a:rPr>
              <a:t>B. Cultural </a:t>
            </a:r>
            <a:r>
              <a:rPr lang="en-US" b="1" dirty="0">
                <a:latin typeface="Calibri" panose="020F0502020204030204" pitchFamily="34" charset="0"/>
              </a:rPr>
              <a:t>and Religious factors: </a:t>
            </a:r>
            <a:r>
              <a:rPr lang="en-US" dirty="0">
                <a:latin typeface="Calibri" panose="020F0502020204030204" pitchFamily="34" charset="0"/>
              </a:rPr>
              <a:t>may contribute to a client’s </a:t>
            </a:r>
            <a:r>
              <a:rPr lang="en-US" dirty="0" smtClean="0">
                <a:latin typeface="Calibri" panose="020F0502020204030204" pitchFamily="34" charset="0"/>
              </a:rPr>
              <a:t>self-esteem.</a:t>
            </a:r>
            <a:endParaRPr lang="en-US" dirty="0">
              <a:latin typeface="Calibri" panose="020F0502020204030204" pitchFamily="34" charset="0"/>
            </a:endParaRPr>
          </a:p>
          <a:p>
            <a:pPr marL="109728" lvl="0" indent="0" algn="l" rtl="0">
              <a:lnSpc>
                <a:spcPct val="150000"/>
              </a:lnSpc>
              <a:buNone/>
            </a:pPr>
            <a:r>
              <a:rPr lang="en-US" b="1" dirty="0" smtClean="0">
                <a:latin typeface="Calibri" panose="020F0502020204030204" pitchFamily="34" charset="0"/>
              </a:rPr>
              <a:t>C. Socioeconomic </a:t>
            </a:r>
            <a:r>
              <a:rPr lang="en-US" b="1" dirty="0">
                <a:latin typeface="Calibri" panose="020F0502020204030204" pitchFamily="34" charset="0"/>
              </a:rPr>
              <a:t>Factors: </a:t>
            </a:r>
            <a:r>
              <a:rPr lang="en-US" dirty="0">
                <a:latin typeface="Calibri" panose="020F0502020204030204" pitchFamily="34" charset="0"/>
              </a:rPr>
              <a:t>has a direct relationship to </a:t>
            </a:r>
            <a:r>
              <a:rPr lang="en-US" dirty="0" smtClean="0">
                <a:latin typeface="Calibri" panose="020F0502020204030204" pitchFamily="34" charset="0"/>
              </a:rPr>
              <a:t>self-concept </a:t>
            </a:r>
            <a:r>
              <a:rPr lang="en-US" dirty="0">
                <a:latin typeface="Calibri" panose="020F0502020204030204" pitchFamily="34" charset="0"/>
              </a:rPr>
              <a:t>( health care practices, lifestyle, living condition)</a:t>
            </a:r>
          </a:p>
          <a:p>
            <a:pPr marL="109728" lvl="0" indent="0" algn="l" rtl="0">
              <a:lnSpc>
                <a:spcPct val="150000"/>
              </a:lnSpc>
              <a:buNone/>
            </a:pPr>
            <a:r>
              <a:rPr lang="en-US" b="1" dirty="0" smtClean="0">
                <a:latin typeface="Calibri" panose="020F0502020204030204" pitchFamily="34" charset="0"/>
              </a:rPr>
              <a:t>D. Psychological </a:t>
            </a:r>
            <a:r>
              <a:rPr lang="en-US" b="1" dirty="0">
                <a:latin typeface="Calibri" panose="020F0502020204030204" pitchFamily="34" charset="0"/>
              </a:rPr>
              <a:t>Factors: </a:t>
            </a:r>
            <a:r>
              <a:rPr lang="en-US" dirty="0" smtClean="0">
                <a:latin typeface="Calibri" panose="020F0502020204030204" pitchFamily="34" charset="0"/>
              </a:rPr>
              <a:t>Depression</a:t>
            </a:r>
            <a:r>
              <a:rPr lang="en-US" dirty="0">
                <a:latin typeface="Calibri" panose="020F0502020204030204" pitchFamily="34" charset="0"/>
              </a:rPr>
              <a:t>, stress, loss, violent or abusive </a:t>
            </a:r>
            <a:r>
              <a:rPr lang="en-US" dirty="0" smtClean="0">
                <a:latin typeface="Calibri" panose="020F0502020204030204" pitchFamily="34" charset="0"/>
              </a:rPr>
              <a:t>relationships affect directly on self-concept</a:t>
            </a:r>
            <a:endParaRPr lang="en-US" dirty="0">
              <a:latin typeface="Calibri" panose="020F0502020204030204" pitchFamily="34" charset="0"/>
            </a:endParaRPr>
          </a:p>
          <a:p>
            <a:pPr marL="109728" lvl="0" indent="0" algn="l" rtl="0">
              <a:lnSpc>
                <a:spcPct val="150000"/>
              </a:lnSpc>
              <a:buNone/>
            </a:pPr>
            <a:r>
              <a:rPr lang="en-US" b="1" dirty="0" smtClean="0">
                <a:latin typeface="Calibri" panose="020F0502020204030204" pitchFamily="34" charset="0"/>
              </a:rPr>
              <a:t>E. Physiological </a:t>
            </a:r>
            <a:r>
              <a:rPr lang="en-US" b="1" dirty="0">
                <a:latin typeface="Calibri" panose="020F0502020204030204" pitchFamily="34" charset="0"/>
              </a:rPr>
              <a:t>factors: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</a:rPr>
              <a:t>fatigue, trauma, chronic illness, surgery, Disability, </a:t>
            </a:r>
            <a:r>
              <a:rPr lang="en-US" dirty="0" smtClean="0">
                <a:latin typeface="Calibri" panose="020F0502020204030204" pitchFamily="34" charset="0"/>
              </a:rPr>
              <a:t>obesity have a relation with s. concept</a:t>
            </a:r>
            <a:endParaRPr lang="en-US" dirty="0">
              <a:latin typeface="Calibri" panose="020F0502020204030204" pitchFamily="34" charset="0"/>
            </a:endParaRPr>
          </a:p>
          <a:p>
            <a:pPr algn="l" rtl="0"/>
            <a:endParaRPr lang="ar-IQ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0517520"/>
              </p:ext>
            </p:extLst>
          </p:nvPr>
        </p:nvGraphicFramePr>
        <p:xfrm>
          <a:off x="539552" y="1412776"/>
          <a:ext cx="8222605" cy="4933973"/>
        </p:xfrm>
        <a:graphic>
          <a:graphicData uri="http://schemas.openxmlformats.org/drawingml/2006/table">
            <a:tbl>
              <a:tblPr/>
              <a:tblGrid>
                <a:gridCol w="478339"/>
                <a:gridCol w="2185957"/>
                <a:gridCol w="5558309"/>
              </a:tblGrid>
              <a:tr h="7771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latin typeface="Calibri" panose="020F0502020204030204" pitchFamily="34" charset="0"/>
                          <a:ea typeface="Calibri"/>
                          <a:cs typeface="Arial"/>
                        </a:rPr>
                        <a:t>Problems</a:t>
                      </a:r>
                      <a:endParaRPr lang="en-US" sz="2800" dirty="0">
                        <a:latin typeface="Calibri" panose="020F0502020204030204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Calibri" panose="020F0502020204030204" pitchFamily="34" charset="0"/>
                          <a:ea typeface="Calibri"/>
                          <a:cs typeface="Arial"/>
                        </a:rPr>
                        <a:t>Description</a:t>
                      </a:r>
                      <a:endParaRPr lang="en-US" sz="2800" dirty="0">
                        <a:latin typeface="Calibri" panose="020F0502020204030204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1447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 panose="020F0502020204030204" pitchFamily="34" charset="0"/>
                          <a:ea typeface="Calibri"/>
                          <a:cs typeface="Arial"/>
                        </a:rPr>
                        <a:t>Self –esteem disturbance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Calibri" panose="020F0502020204030204" pitchFamily="34" charset="0"/>
                        </a:rPr>
                        <a:t>related to dependence on others to meet basic needs, feelings of powerlessness, and change in body functioning and usual roles and lifestyle associated with physical limitations and/or prescribed activity restrictions</a:t>
                      </a:r>
                      <a:endParaRPr lang="en-US" sz="2400" b="1" dirty="0">
                        <a:latin typeface="Calibri" panose="020F0502020204030204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06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Calibri"/>
                          <a:ea typeface="Calibri"/>
                          <a:cs typeface="Arial"/>
                        </a:rPr>
                        <a:t>2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 panose="020F0502020204030204" pitchFamily="34" charset="0"/>
                          <a:ea typeface="Calibri"/>
                          <a:cs typeface="Arial"/>
                        </a:rPr>
                        <a:t>Chronic low self-esteem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2400" b="1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Client’s statements of: “I don’t have any good qualities”, “Do you think I’m unique?”, “Am I different from most people that are like me?”</a:t>
                      </a:r>
                      <a:endParaRPr lang="en-US" sz="2400" b="1" dirty="0">
                        <a:latin typeface="Calibri" panose="020F0502020204030204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53536"/>
            <a:ext cx="8507288" cy="1143000"/>
          </a:xfrm>
        </p:spPr>
        <p:txBody>
          <a:bodyPr>
            <a:normAutofit fontScale="90000"/>
          </a:bodyPr>
          <a:lstStyle/>
          <a:p>
            <a:pPr rtl="0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    Self concept nursing diagnosis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 </a:t>
            </a:r>
            <a:r>
              <a:rPr lang="en-US" dirty="0"/>
              <a:t/>
            </a:r>
            <a:br>
              <a:rPr lang="en-US" dirty="0"/>
            </a:br>
            <a:endParaRPr lang="ar-IQ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IQ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3955305"/>
              </p:ext>
            </p:extLst>
          </p:nvPr>
        </p:nvGraphicFramePr>
        <p:xfrm>
          <a:off x="457200" y="1481138"/>
          <a:ext cx="8208913" cy="3964086"/>
        </p:xfrm>
        <a:graphic>
          <a:graphicData uri="http://schemas.openxmlformats.org/drawingml/2006/table">
            <a:tbl>
              <a:tblPr/>
              <a:tblGrid>
                <a:gridCol w="478339"/>
                <a:gridCol w="3471815"/>
                <a:gridCol w="4258759"/>
              </a:tblGrid>
              <a:tr h="12922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Calibri"/>
                          <a:cs typeface="Arial"/>
                        </a:rPr>
                        <a:t>3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 panose="020F0502020204030204" pitchFamily="34" charset="0"/>
                          <a:ea typeface="Calibri"/>
                          <a:cs typeface="Arial"/>
                        </a:rPr>
                        <a:t>Situational low self-esteem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US" sz="2400" b="1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May be related to loss of body part/change in functional abilities </a:t>
                      </a:r>
                      <a:endParaRPr kumimoji="0" lang="en-US" sz="2400" b="1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59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 panose="020F0502020204030204" pitchFamily="34" charset="0"/>
                          <a:ea typeface="Calibri"/>
                          <a:cs typeface="Arial"/>
                        </a:rPr>
                        <a:t>Body image disturbance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 panose="020F0502020204030204" pitchFamily="34" charset="0"/>
                          <a:ea typeface="Calibri"/>
                          <a:cs typeface="Arial"/>
                        </a:rPr>
                        <a:t>Disruption in the way one perceives one’s body image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59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Calibri" panose="020F0502020204030204" pitchFamily="34" charset="0"/>
                          <a:ea typeface="Calibri"/>
                          <a:cs typeface="Arial"/>
                        </a:rPr>
                        <a:t>Altered role performance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 panose="020F0502020204030204" pitchFamily="34" charset="0"/>
                          <a:ea typeface="Calibri"/>
                          <a:cs typeface="Arial"/>
                        </a:rPr>
                        <a:t>Disruption in the way one perceives ones role performance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495516"/>
              </p:ext>
            </p:extLst>
          </p:nvPr>
        </p:nvGraphicFramePr>
        <p:xfrm>
          <a:off x="467544" y="836712"/>
          <a:ext cx="8208913" cy="576064"/>
        </p:xfrm>
        <a:graphic>
          <a:graphicData uri="http://schemas.openxmlformats.org/drawingml/2006/table">
            <a:tbl>
              <a:tblPr/>
              <a:tblGrid>
                <a:gridCol w="478339"/>
                <a:gridCol w="3471815"/>
                <a:gridCol w="4258759"/>
              </a:tblGrid>
              <a:tr h="5760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latin typeface="Calibri" panose="020F0502020204030204" pitchFamily="34" charset="0"/>
                          <a:ea typeface="Calibri"/>
                          <a:cs typeface="Arial"/>
                        </a:rPr>
                        <a:t>Problems</a:t>
                      </a:r>
                      <a:endParaRPr lang="en-US" sz="2800" dirty="0">
                        <a:latin typeface="Calibri" panose="020F0502020204030204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Calibri" panose="020F0502020204030204" pitchFamily="34" charset="0"/>
                          <a:ea typeface="Calibri"/>
                          <a:cs typeface="Arial"/>
                        </a:rPr>
                        <a:t>Description</a:t>
                      </a:r>
                      <a:endParaRPr lang="en-US" sz="2800" dirty="0">
                        <a:latin typeface="Calibri" panose="020F0502020204030204" pitchFamily="34" charset="0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82338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0759218"/>
              </p:ext>
            </p:extLst>
          </p:nvPr>
        </p:nvGraphicFramePr>
        <p:xfrm>
          <a:off x="323527" y="1196753"/>
          <a:ext cx="8640959" cy="4724422"/>
        </p:xfrm>
        <a:graphic>
          <a:graphicData uri="http://schemas.openxmlformats.org/drawingml/2006/table">
            <a:tbl>
              <a:tblPr/>
              <a:tblGrid>
                <a:gridCol w="216025"/>
                <a:gridCol w="3942030"/>
                <a:gridCol w="324849"/>
                <a:gridCol w="4158055"/>
              </a:tblGrid>
              <a:tr h="724645">
                <a:tc>
                  <a:txBody>
                    <a:bodyPr/>
                    <a:lstStyle/>
                    <a:p>
                      <a:pPr algn="l" rtl="0"/>
                      <a:endParaRPr lang="ar-IQ" sz="2000" b="1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Arial"/>
                        </a:rPr>
                        <a:t>people with HIGH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Arial"/>
                        </a:rPr>
                        <a:t>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Arial"/>
                        </a:rPr>
                        <a:t>self-esteem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people 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with LOW</a:t>
                      </a:r>
                      <a:r>
                        <a:rPr lang="en-US" sz="2400" b="1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self-esteem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746555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Arial"/>
                        </a:rPr>
                        <a:t>Accept responsibility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Arial"/>
                        </a:rPr>
                        <a:t>Blame others for their lack of sense of well-being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6555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Arial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Arial"/>
                        </a:rPr>
                        <a:t>Expect to be valued and accepted by others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Arial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Arial"/>
                        </a:rPr>
                        <a:t>Expect people to be critical of them and avoid their company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6555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Arial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Arial"/>
                        </a:rPr>
                        <a:t>Have positive perception of their skills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Arial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Arial"/>
                        </a:rPr>
                        <a:t>Have negative perceptions of their skills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355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Arial"/>
                        </a:rPr>
                        <a:t>Perform equally well when being observed as when not watched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Arial"/>
                        </a:rPr>
                        <a:t>Perform less well when being observed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6555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Arial"/>
                        </a:rPr>
                        <a:t>Accept criticism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Arial"/>
                        </a:rPr>
                        <a:t>Are defensive and passive in person to criticism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pPr algn="l"/>
            <a:r>
              <a:rPr lang="en-US" sz="2800" b="1" dirty="0">
                <a:solidFill>
                  <a:schemeClr val="tx1"/>
                </a:solidFill>
              </a:rPr>
              <a:t>Characteristics of people with high self-esteem versus low self-esteem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5925356"/>
              </p:ext>
            </p:extLst>
          </p:nvPr>
        </p:nvGraphicFramePr>
        <p:xfrm>
          <a:off x="611560" y="2348880"/>
          <a:ext cx="8136904" cy="3672408"/>
        </p:xfrm>
        <a:graphic>
          <a:graphicData uri="http://schemas.openxmlformats.org/drawingml/2006/table">
            <a:tbl>
              <a:tblPr/>
              <a:tblGrid>
                <a:gridCol w="397668"/>
                <a:gridCol w="3517834"/>
                <a:gridCol w="404978"/>
                <a:gridCol w="3816424"/>
              </a:tblGrid>
              <a:tr h="100351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Arial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Arial"/>
                        </a:rPr>
                        <a:t>Evaluate their performance realistically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Arial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Arial"/>
                        </a:rPr>
                        <a:t>Have unrealistic expectation about their performance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911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Arial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Arial"/>
                        </a:rPr>
                        <a:t>Relatively confortable relating to authority figures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Arial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Arial"/>
                        </a:rPr>
                        <a:t>Are uncomfortable relating authority figures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085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Arial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Arial"/>
                        </a:rPr>
                        <a:t>Express general satisfaction with life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Arial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Arial"/>
                        </a:rPr>
                        <a:t>Are dissatisfied with their </a:t>
                      </a:r>
                      <a:r>
                        <a:rPr lang="en-US" sz="2000" b="1" dirty="0" smtClean="0">
                          <a:latin typeface="Calibri"/>
                          <a:ea typeface="Calibri"/>
                          <a:cs typeface="Arial"/>
                        </a:rPr>
                        <a:t>own life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893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Arial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Arial"/>
                        </a:rPr>
                        <a:t>Have a social support system that gives positive feedback and encouragement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Arial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Arial"/>
                        </a:rPr>
                        <a:t>Have a weak social support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IQ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5318286"/>
              </p:ext>
            </p:extLst>
          </p:nvPr>
        </p:nvGraphicFramePr>
        <p:xfrm>
          <a:off x="611560" y="261392"/>
          <a:ext cx="8208912" cy="1259586"/>
        </p:xfrm>
        <a:graphic>
          <a:graphicData uri="http://schemas.openxmlformats.org/drawingml/2006/table">
            <a:tbl>
              <a:tblPr/>
              <a:tblGrid>
                <a:gridCol w="3888432"/>
                <a:gridCol w="4320480"/>
              </a:tblGrid>
              <a:tr h="12595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1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+mn-lt"/>
                          <a:ea typeface="Calibri"/>
                          <a:cs typeface="Arial"/>
                        </a:rPr>
                        <a:t>people </a:t>
                      </a:r>
                      <a:r>
                        <a:rPr lang="en-US" sz="2000" b="1" dirty="0" smtClean="0">
                          <a:latin typeface="+mn-lt"/>
                          <a:ea typeface="Calibri"/>
                          <a:cs typeface="Arial"/>
                        </a:rPr>
                        <a:t>with HIGH</a:t>
                      </a:r>
                      <a:r>
                        <a:rPr lang="en-US" sz="2000" b="1" baseline="0" dirty="0" smtClean="0">
                          <a:latin typeface="+mn-lt"/>
                          <a:ea typeface="Calibri"/>
                          <a:cs typeface="Arial"/>
                        </a:rPr>
                        <a:t> </a:t>
                      </a:r>
                      <a:r>
                        <a:rPr lang="en-US" sz="2000" b="1" dirty="0" smtClean="0">
                          <a:latin typeface="+mn-lt"/>
                          <a:ea typeface="Calibri"/>
                          <a:cs typeface="Arial"/>
                        </a:rPr>
                        <a:t>self-esteem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b="1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Calibri"/>
                          <a:ea typeface="Calibri"/>
                          <a:cs typeface="Arial"/>
                        </a:rPr>
                        <a:t>people </a:t>
                      </a:r>
                      <a:r>
                        <a:rPr lang="en-US" sz="2400" b="1" dirty="0">
                          <a:latin typeface="Calibri"/>
                          <a:ea typeface="Calibri"/>
                          <a:cs typeface="Arial"/>
                        </a:rPr>
                        <a:t>with </a:t>
                      </a:r>
                      <a:r>
                        <a:rPr lang="en-US" sz="2400" b="1" dirty="0" smtClean="0">
                          <a:latin typeface="Calibri"/>
                          <a:ea typeface="Calibri"/>
                          <a:cs typeface="Arial"/>
                        </a:rPr>
                        <a:t>LOW</a:t>
                      </a:r>
                      <a:r>
                        <a:rPr lang="en-US" sz="2400" b="1" baseline="0" dirty="0" smtClean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en-US" sz="2400" b="1" dirty="0" smtClean="0">
                          <a:latin typeface="Calibri"/>
                          <a:ea typeface="Calibri"/>
                          <a:cs typeface="Arial"/>
                        </a:rPr>
                        <a:t>self-esteem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3511148"/>
              </p:ext>
            </p:extLst>
          </p:nvPr>
        </p:nvGraphicFramePr>
        <p:xfrm>
          <a:off x="611560" y="1556792"/>
          <a:ext cx="8153903" cy="773048"/>
        </p:xfrm>
        <a:graphic>
          <a:graphicData uri="http://schemas.openxmlformats.org/drawingml/2006/table">
            <a:tbl>
              <a:tblPr/>
              <a:tblGrid>
                <a:gridCol w="428259"/>
                <a:gridCol w="3487243"/>
                <a:gridCol w="404979"/>
                <a:gridCol w="3833422"/>
              </a:tblGrid>
              <a:tr h="773048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Arial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Arial"/>
                        </a:rPr>
                        <a:t>Can accept compliments </a:t>
                      </a:r>
                      <a:r>
                        <a:rPr lang="ar-IQ" sz="2000" b="1" dirty="0">
                          <a:latin typeface="Calibri"/>
                          <a:ea typeface="Calibri"/>
                          <a:cs typeface="Arial"/>
                        </a:rPr>
                        <a:t>مجاملات</a:t>
                      </a:r>
                      <a:r>
                        <a:rPr lang="en-US" sz="2000" b="1" dirty="0">
                          <a:latin typeface="Calibri"/>
                          <a:ea typeface="Calibri"/>
                          <a:cs typeface="Arial"/>
                        </a:rPr>
                        <a:t> easily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Arial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Arial"/>
                        </a:rPr>
                        <a:t>Have difficulty a accepting compliments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Public\Pictures\Sample Pictures\Hydrangea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4692" y="1481138"/>
            <a:ext cx="6034616" cy="452596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</a:t>
            </a:r>
            <a:endParaRPr lang="ar-IQ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839861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  <a:buNone/>
            </a:pPr>
            <a:r>
              <a:rPr lang="en-US" b="1" u="sng" dirty="0" smtClean="0">
                <a:latin typeface="Calibri" panose="020F0502020204030204" pitchFamily="34" charset="0"/>
              </a:rPr>
              <a:t>Self-concept</a:t>
            </a:r>
            <a:r>
              <a:rPr lang="en-US" b="1" dirty="0" smtClean="0">
                <a:latin typeface="Calibri" panose="020F0502020204030204" pitchFamily="34" charset="0"/>
              </a:rPr>
              <a:t> </a:t>
            </a:r>
            <a:r>
              <a:rPr lang="en-US" b="1" dirty="0">
                <a:latin typeface="Calibri" panose="020F0502020204030204" pitchFamily="34" charset="0"/>
              </a:rPr>
              <a:t>is a set of attitudes and beliefs about both the physical self and the psychological </a:t>
            </a:r>
            <a:r>
              <a:rPr lang="en-US" b="1" dirty="0" smtClean="0">
                <a:latin typeface="Calibri" panose="020F0502020204030204" pitchFamily="34" charset="0"/>
              </a:rPr>
              <a:t>self.</a:t>
            </a:r>
            <a:endParaRPr lang="en-US" b="1" dirty="0">
              <a:latin typeface="Calibri" panose="020F0502020204030204" pitchFamily="34" charset="0"/>
            </a:endParaRPr>
          </a:p>
          <a:p>
            <a:pPr lvl="0" algn="l">
              <a:lnSpc>
                <a:spcPct val="150000"/>
              </a:lnSpc>
              <a:buNone/>
            </a:pPr>
            <a:r>
              <a:rPr lang="en-US" b="1" u="sng" dirty="0">
                <a:latin typeface="Calibri" panose="020F0502020204030204" pitchFamily="34" charset="0"/>
              </a:rPr>
              <a:t>Self-concept</a:t>
            </a:r>
            <a:r>
              <a:rPr lang="en-US" b="1" dirty="0">
                <a:latin typeface="Calibri" panose="020F0502020204030204" pitchFamily="34" charset="0"/>
              </a:rPr>
              <a:t> is not static state, but developed and </a:t>
            </a:r>
            <a:r>
              <a:rPr lang="en-US" b="1" dirty="0" smtClean="0">
                <a:latin typeface="Calibri" panose="020F0502020204030204" pitchFamily="34" charset="0"/>
              </a:rPr>
              <a:t>changes </a:t>
            </a:r>
            <a:r>
              <a:rPr lang="en-US" b="1" dirty="0">
                <a:latin typeface="Calibri" panose="020F0502020204030204" pitchFamily="34" charset="0"/>
              </a:rPr>
              <a:t>over time</a:t>
            </a:r>
            <a:endParaRPr lang="en-US" dirty="0">
              <a:latin typeface="Calibri" panose="020F0502020204030204" pitchFamily="34" charset="0"/>
            </a:endParaRPr>
          </a:p>
          <a:p>
            <a:pPr lvl="0" algn="l">
              <a:lnSpc>
                <a:spcPct val="150000"/>
              </a:lnSpc>
              <a:buNone/>
            </a:pPr>
            <a:r>
              <a:rPr lang="en-US" b="1" u="sng" dirty="0">
                <a:latin typeface="Calibri" panose="020F0502020204030204" pitchFamily="34" charset="0"/>
              </a:rPr>
              <a:t>Self-concept</a:t>
            </a:r>
            <a:r>
              <a:rPr lang="en-US" b="1" dirty="0">
                <a:latin typeface="Calibri" panose="020F0502020204030204" pitchFamily="34" charset="0"/>
              </a:rPr>
              <a:t> includes the persons self-knowledge, self-expectations, and self- evaluation</a:t>
            </a:r>
            <a:endParaRPr lang="en-US" dirty="0">
              <a:latin typeface="Calibri" panose="020F0502020204030204" pitchFamily="34" charset="0"/>
            </a:endParaRPr>
          </a:p>
          <a:p>
            <a:pPr lvl="0" algn="l">
              <a:lnSpc>
                <a:spcPct val="150000"/>
              </a:lnSpc>
              <a:buNone/>
            </a:pPr>
            <a:r>
              <a:rPr lang="en-US" b="1" u="sng" dirty="0">
                <a:latin typeface="Calibri" panose="020F0502020204030204" pitchFamily="34" charset="0"/>
              </a:rPr>
              <a:t>Self-concept</a:t>
            </a:r>
            <a:r>
              <a:rPr lang="en-US" b="1" dirty="0">
                <a:latin typeface="Calibri" panose="020F0502020204030204" pitchFamily="34" charset="0"/>
              </a:rPr>
              <a:t> guides our action, motivations, expectation, and goals for the future.</a:t>
            </a:r>
            <a:endParaRPr lang="en-US" dirty="0">
              <a:latin typeface="Calibri" panose="020F0502020204030204" pitchFamily="34" charset="0"/>
            </a:endParaRPr>
          </a:p>
          <a:p>
            <a:pPr algn="l" rtl="0">
              <a:lnSpc>
                <a:spcPct val="150000"/>
              </a:lnSpc>
              <a:buNone/>
            </a:pPr>
            <a:endParaRPr lang="ar-IQ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911869"/>
          </a:xfrm>
        </p:spPr>
        <p:txBody>
          <a:bodyPr/>
          <a:lstStyle/>
          <a:p>
            <a:pPr algn="l" rtl="0">
              <a:buNone/>
            </a:pPr>
            <a:r>
              <a:rPr lang="en-US" b="1" dirty="0"/>
              <a:t>Self-concept has four interrelated components</a:t>
            </a:r>
            <a:endParaRPr lang="en-US" dirty="0"/>
          </a:p>
          <a:p>
            <a:pPr algn="l" rtl="0">
              <a:buNone/>
            </a:pPr>
            <a:endParaRPr lang="ar-IQ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611560" y="1628800"/>
          <a:ext cx="7704856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2"/>
            <a:ext cx="8568952" cy="4464496"/>
          </a:xfrm>
        </p:spPr>
        <p:txBody>
          <a:bodyPr>
            <a:normAutofit/>
          </a:bodyPr>
          <a:lstStyle/>
          <a:p>
            <a:pPr marL="624078" lvl="0" indent="-514350" algn="l" rtl="0">
              <a:buAutoNum type="arabicPeriod"/>
            </a:pPr>
            <a:r>
              <a:rPr lang="en-US" b="1" dirty="0" smtClean="0">
                <a:latin typeface="Calibri" panose="020F0502020204030204" pitchFamily="34" charset="0"/>
              </a:rPr>
              <a:t>Self-esteem</a:t>
            </a:r>
            <a:r>
              <a:rPr lang="en-US" b="1" dirty="0">
                <a:latin typeface="Calibri" panose="020F0502020204030204" pitchFamily="34" charset="0"/>
              </a:rPr>
              <a:t>: </a:t>
            </a:r>
            <a:r>
              <a:rPr lang="en-US" dirty="0">
                <a:latin typeface="Calibri" panose="020F0502020204030204" pitchFamily="34" charset="0"/>
              </a:rPr>
              <a:t>defined as the degree to which a person has a positive evaluation of self  based on him /her perceptions of how he/she is </a:t>
            </a:r>
            <a:r>
              <a:rPr lang="en-US" u="sng" dirty="0">
                <a:latin typeface="Calibri" panose="020F0502020204030204" pitchFamily="34" charset="0"/>
              </a:rPr>
              <a:t>viewed by others</a:t>
            </a:r>
            <a:r>
              <a:rPr lang="en-US" dirty="0">
                <a:latin typeface="Calibri" panose="020F0502020204030204" pitchFamily="34" charset="0"/>
              </a:rPr>
              <a:t> as well as on him/her </a:t>
            </a:r>
            <a:r>
              <a:rPr lang="en-US" u="sng" dirty="0">
                <a:latin typeface="Calibri" panose="020F0502020204030204" pitchFamily="34" charset="0"/>
              </a:rPr>
              <a:t>view of </a:t>
            </a:r>
            <a:r>
              <a:rPr lang="en-US" u="sng" dirty="0" smtClean="0">
                <a:latin typeface="Calibri" panose="020F0502020204030204" pitchFamily="34" charset="0"/>
              </a:rPr>
              <a:t>self</a:t>
            </a:r>
            <a:r>
              <a:rPr lang="en-US" dirty="0" smtClean="0">
                <a:latin typeface="Calibri" panose="020F0502020204030204" pitchFamily="34" charset="0"/>
              </a:rPr>
              <a:t>. There </a:t>
            </a:r>
            <a:r>
              <a:rPr lang="en-US" dirty="0">
                <a:latin typeface="Calibri" panose="020F0502020204030204" pitchFamily="34" charset="0"/>
              </a:rPr>
              <a:t>are </a:t>
            </a:r>
            <a:r>
              <a:rPr lang="en-US" u="sng" dirty="0">
                <a:latin typeface="Calibri" panose="020F0502020204030204" pitchFamily="34" charset="0"/>
              </a:rPr>
              <a:t>two</a:t>
            </a:r>
            <a:r>
              <a:rPr lang="en-US" dirty="0">
                <a:latin typeface="Calibri" panose="020F0502020204030204" pitchFamily="34" charset="0"/>
              </a:rPr>
              <a:t> schools </a:t>
            </a:r>
            <a:r>
              <a:rPr lang="en-US" dirty="0" smtClean="0">
                <a:latin typeface="Calibri" panose="020F0502020204030204" pitchFamily="34" charset="0"/>
              </a:rPr>
              <a:t>about </a:t>
            </a:r>
            <a:r>
              <a:rPr lang="en-US" dirty="0">
                <a:latin typeface="Calibri" panose="020F0502020204030204" pitchFamily="34" charset="0"/>
              </a:rPr>
              <a:t>development of </a:t>
            </a:r>
            <a:r>
              <a:rPr lang="en-US" dirty="0" smtClean="0">
                <a:latin typeface="Calibri" panose="020F0502020204030204" pitchFamily="34" charset="0"/>
              </a:rPr>
              <a:t>self-esteem:</a:t>
            </a:r>
          </a:p>
          <a:p>
            <a:pPr lvl="0" algn="l">
              <a:buNone/>
            </a:pPr>
            <a:r>
              <a:rPr lang="en-US" dirty="0" smtClean="0">
                <a:latin typeface="Calibri" panose="020F0502020204030204" pitchFamily="34" charset="0"/>
              </a:rPr>
              <a:t>  </a:t>
            </a: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1</a:t>
            </a:r>
            <a:r>
              <a:rPr lang="en-US" baseline="30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st</a:t>
            </a:r>
            <a:r>
              <a:rPr lang="en-US" dirty="0" smtClean="0">
                <a:latin typeface="Calibri" panose="020F0502020204030204" pitchFamily="34" charset="0"/>
              </a:rPr>
              <a:t>: </a:t>
            </a:r>
            <a:r>
              <a:rPr lang="en-US" dirty="0">
                <a:latin typeface="Calibri" panose="020F0502020204030204" pitchFamily="34" charset="0"/>
              </a:rPr>
              <a:t>self-esteem forms early in life, based primarily on relationships with early caregivers (</a:t>
            </a:r>
            <a:r>
              <a:rPr lang="en-US" dirty="0" smtClean="0">
                <a:latin typeface="Calibri" panose="020F0502020204030204" pitchFamily="34" charset="0"/>
              </a:rPr>
              <a:t>mothers, family members).</a:t>
            </a:r>
          </a:p>
          <a:p>
            <a:pPr lvl="0" algn="l" rtl="0">
              <a:buNone/>
            </a:pP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2</a:t>
            </a:r>
            <a:r>
              <a:rPr lang="en-US" baseline="30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nd</a:t>
            </a:r>
            <a:r>
              <a:rPr lang="en-US" dirty="0" smtClean="0">
                <a:latin typeface="Calibri" panose="020F0502020204030204" pitchFamily="34" charset="0"/>
              </a:rPr>
              <a:t> :self-esteem </a:t>
            </a:r>
            <a:r>
              <a:rPr lang="en-US" dirty="0" smtClean="0">
                <a:latin typeface="Calibri" panose="020F0502020204030204" pitchFamily="34" charset="0"/>
              </a:rPr>
              <a:t>fluctuates</a:t>
            </a:r>
            <a:r>
              <a:rPr lang="ar-IQ" dirty="0" smtClean="0">
                <a:latin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</a:rPr>
              <a:t>whenever life </a:t>
            </a:r>
            <a:r>
              <a:rPr lang="en-US" dirty="0" smtClean="0">
                <a:latin typeface="Calibri" panose="020F0502020204030204" pitchFamily="34" charset="0"/>
              </a:rPr>
              <a:t>transition, </a:t>
            </a:r>
            <a:r>
              <a:rPr lang="en-US" dirty="0" smtClean="0">
                <a:latin typeface="Calibri" panose="020F0502020204030204" pitchFamily="34" charset="0"/>
              </a:rPr>
              <a:t>crises, or illness challenges.</a:t>
            </a:r>
          </a:p>
          <a:p>
            <a:pPr algn="l" rtl="0">
              <a:buNone/>
            </a:pPr>
            <a:endParaRPr lang="ar-IQ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363272" cy="1152128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Components of self-concept</a:t>
            </a:r>
            <a:r>
              <a:rPr lang="en-US" dirty="0"/>
              <a:t/>
            </a:r>
            <a:br>
              <a:rPr lang="en-US" dirty="0"/>
            </a:br>
            <a:endParaRPr lang="ar-IQ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301608" cy="5661248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                Maslow s Hierarchy of needs</a:t>
            </a:r>
            <a:endParaRPr lang="ar-IQ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0"/>
            <a:ext cx="8445624" cy="1052736"/>
          </a:xfrm>
        </p:spPr>
        <p:txBody>
          <a:bodyPr>
            <a:normAutofit fontScale="90000"/>
          </a:bodyPr>
          <a:lstStyle/>
          <a:p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/>
              <a:t/>
            </a:r>
            <a:br>
              <a:rPr lang="en-US" sz="3100" dirty="0"/>
            </a:br>
            <a:r>
              <a:rPr lang="en-US" sz="3100" dirty="0" smtClean="0"/>
              <a:t>Theories </a:t>
            </a:r>
            <a:r>
              <a:rPr lang="en-US" sz="3100" dirty="0"/>
              <a:t>for personality development and self-esteem: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ar-IQ" dirty="0"/>
          </a:p>
        </p:txBody>
      </p:sp>
      <p:pic>
        <p:nvPicPr>
          <p:cNvPr id="4" name="irc_mi" descr="http://upload.wikimedia.org/wikipedia/commons/c/c3/Maslow's_hierarchy_of_needs.pn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700808"/>
            <a:ext cx="6768752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504777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 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b="1" u="sng" dirty="0" smtClean="0">
                <a:latin typeface="Calibri" panose="020F0502020204030204" pitchFamily="34" charset="0"/>
              </a:rPr>
              <a:t>2. personal </a:t>
            </a:r>
            <a:r>
              <a:rPr lang="en-US" b="1" u="sng" dirty="0">
                <a:latin typeface="Calibri" panose="020F0502020204030204" pitchFamily="34" charset="0"/>
              </a:rPr>
              <a:t>identity: </a:t>
            </a:r>
            <a:r>
              <a:rPr lang="en-US" dirty="0">
                <a:latin typeface="Calibri" panose="020F0502020204030204" pitchFamily="34" charset="0"/>
              </a:rPr>
              <a:t>is the organizing principle of the personality that accounts for unity, continuity, consistency </a:t>
            </a:r>
            <a:r>
              <a:rPr lang="ar-IQ" dirty="0">
                <a:latin typeface="Calibri" panose="020F0502020204030204" pitchFamily="34" charset="0"/>
              </a:rPr>
              <a:t>الاتساق</a:t>
            </a:r>
            <a:r>
              <a:rPr lang="en-US" dirty="0">
                <a:latin typeface="Calibri" panose="020F0502020204030204" pitchFamily="34" charset="0"/>
              </a:rPr>
              <a:t>, and uniqueness </a:t>
            </a:r>
            <a:r>
              <a:rPr lang="ar-IQ" dirty="0">
                <a:latin typeface="Calibri" panose="020F0502020204030204" pitchFamily="34" charset="0"/>
              </a:rPr>
              <a:t>التميز </a:t>
            </a:r>
            <a:r>
              <a:rPr lang="en-US" dirty="0">
                <a:latin typeface="Calibri" panose="020F0502020204030204" pitchFamily="34" charset="0"/>
              </a:rPr>
              <a:t>of a person.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b="1" dirty="0">
                <a:latin typeface="Calibri" panose="020F0502020204030204" pitchFamily="34" charset="0"/>
              </a:rPr>
              <a:t>Components of personal identity :</a:t>
            </a:r>
            <a:endParaRPr lang="en-US" dirty="0">
              <a:latin typeface="Calibri" panose="020F0502020204030204" pitchFamily="34" charset="0"/>
            </a:endParaRPr>
          </a:p>
          <a:p>
            <a:pPr lvl="0" algn="l" rtl="0">
              <a:lnSpc>
                <a:spcPct val="150000"/>
              </a:lnSpc>
              <a:buNone/>
            </a:pPr>
            <a:r>
              <a:rPr lang="en-US" u="sng" dirty="0">
                <a:latin typeface="Calibri" panose="020F0502020204030204" pitchFamily="34" charset="0"/>
              </a:rPr>
              <a:t>Emotional image</a:t>
            </a:r>
            <a:r>
              <a:rPr lang="en-US" dirty="0">
                <a:latin typeface="Calibri" panose="020F0502020204030204" pitchFamily="34" charset="0"/>
              </a:rPr>
              <a:t>: are feeling about oneself </a:t>
            </a:r>
          </a:p>
          <a:p>
            <a:pPr lvl="0" algn="l" rtl="0">
              <a:lnSpc>
                <a:spcPct val="150000"/>
              </a:lnSpc>
              <a:buNone/>
            </a:pPr>
            <a:r>
              <a:rPr lang="en-US" u="sng" dirty="0">
                <a:latin typeface="Calibri" panose="020F0502020204030204" pitchFamily="34" charset="0"/>
              </a:rPr>
              <a:t>Cognitive image</a:t>
            </a:r>
            <a:r>
              <a:rPr lang="en-US" dirty="0">
                <a:latin typeface="Calibri" panose="020F0502020204030204" pitchFamily="34" charset="0"/>
              </a:rPr>
              <a:t>: are derived from thinking about oneself</a:t>
            </a:r>
          </a:p>
          <a:p>
            <a:pPr lvl="0" algn="l" rtl="0">
              <a:lnSpc>
                <a:spcPct val="150000"/>
              </a:lnSpc>
              <a:buNone/>
            </a:pPr>
            <a:r>
              <a:rPr lang="en-US" u="sng" dirty="0">
                <a:latin typeface="Calibri" panose="020F0502020204030204" pitchFamily="34" charset="0"/>
              </a:rPr>
              <a:t>Perceptual image</a:t>
            </a:r>
            <a:r>
              <a:rPr lang="en-US" dirty="0">
                <a:latin typeface="Calibri" panose="020F0502020204030204" pitchFamily="34" charset="0"/>
              </a:rPr>
              <a:t>: are derived from external sensory </a:t>
            </a:r>
            <a:r>
              <a:rPr lang="en-US" dirty="0" smtClean="0">
                <a:latin typeface="Calibri" panose="020F0502020204030204" pitchFamily="34" charset="0"/>
              </a:rPr>
              <a:t>data</a:t>
            </a:r>
          </a:p>
          <a:p>
            <a:pPr lvl="0" algn="l" rtl="0">
              <a:lnSpc>
                <a:spcPct val="150000"/>
              </a:lnSpc>
              <a:buNone/>
            </a:pPr>
            <a:r>
              <a:rPr lang="en-US" dirty="0" smtClean="0">
                <a:latin typeface="Calibri" panose="020F0502020204030204" pitchFamily="34" charset="0"/>
              </a:rPr>
              <a:t>and </a:t>
            </a:r>
            <a:r>
              <a:rPr lang="en-US" dirty="0">
                <a:latin typeface="Calibri" panose="020F0502020204030204" pitchFamily="34" charset="0"/>
              </a:rPr>
              <a:t>translated into mental pictures of reality</a:t>
            </a:r>
          </a:p>
          <a:p>
            <a:pPr algn="l" rtl="0">
              <a:buNone/>
            </a:pPr>
            <a:endParaRPr lang="ar-IQ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836712"/>
            <a:ext cx="8229600" cy="5040560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b="1" dirty="0" smtClean="0">
                <a:latin typeface="Calibri" panose="020F0502020204030204" pitchFamily="34" charset="0"/>
              </a:rPr>
              <a:t>3. Role </a:t>
            </a:r>
            <a:r>
              <a:rPr lang="en-US" b="1" dirty="0">
                <a:latin typeface="Calibri" panose="020F0502020204030204" pitchFamily="34" charset="0"/>
              </a:rPr>
              <a:t>performance</a:t>
            </a:r>
            <a:r>
              <a:rPr lang="en-US" dirty="0">
                <a:latin typeface="Calibri" panose="020F0502020204030204" pitchFamily="34" charset="0"/>
              </a:rPr>
              <a:t>: Roles are defined in terms of relationship to others (Ex. mother, father, supervisor, teacher, and nurse) are all roles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u="sng" dirty="0">
                <a:latin typeface="Calibri" panose="020F0502020204030204" pitchFamily="34" charset="0"/>
              </a:rPr>
              <a:t>Role performance</a:t>
            </a:r>
            <a:r>
              <a:rPr lang="en-US" dirty="0">
                <a:latin typeface="Calibri" panose="020F0502020204030204" pitchFamily="34" charset="0"/>
              </a:rPr>
              <a:t> includes the roles a person assumes or is given</a:t>
            </a:r>
            <a:r>
              <a:rPr lang="en-US" dirty="0" smtClean="0">
                <a:latin typeface="Calibri" panose="020F0502020204030204" pitchFamily="34" charset="0"/>
              </a:rPr>
              <a:t>, It </a:t>
            </a:r>
            <a:r>
              <a:rPr lang="en-US" dirty="0">
                <a:latin typeface="Calibri" panose="020F0502020204030204" pitchFamily="34" charset="0"/>
              </a:rPr>
              <a:t>includes the actions, thoughts, and feelings associated with those roles.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b="1" dirty="0" smtClean="0">
                <a:latin typeface="Calibri" panose="020F0502020204030204" pitchFamily="34" charset="0"/>
              </a:rPr>
              <a:t>4. Body </a:t>
            </a:r>
            <a:r>
              <a:rPr lang="en-US" b="1" dirty="0">
                <a:latin typeface="Calibri" panose="020F0502020204030204" pitchFamily="34" charset="0"/>
              </a:rPr>
              <a:t>Image: </a:t>
            </a:r>
            <a:r>
              <a:rPr lang="en-US" dirty="0">
                <a:latin typeface="Calibri" panose="020F0502020204030204" pitchFamily="34" charset="0"/>
              </a:rPr>
              <a:t>is a person’s perception of him/her body.</a:t>
            </a:r>
          </a:p>
          <a:p>
            <a:pPr algn="l" rtl="0">
              <a:buNone/>
            </a:pPr>
            <a:endParaRPr lang="ar-IQ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328592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  <a:buNone/>
            </a:pPr>
            <a:r>
              <a:rPr lang="en-US" b="1" u="sng" dirty="0">
                <a:latin typeface="Calibri" panose="020F0502020204030204" pitchFamily="34" charset="0"/>
              </a:rPr>
              <a:t>Factors Affecting Self-concept</a:t>
            </a:r>
            <a:endParaRPr lang="en-US" dirty="0">
              <a:latin typeface="Calibri" panose="020F0502020204030204" pitchFamily="34" charset="0"/>
            </a:endParaRPr>
          </a:p>
          <a:p>
            <a:pPr lvl="0" algn="l">
              <a:lnSpc>
                <a:spcPct val="150000"/>
              </a:lnSpc>
              <a:buNone/>
            </a:pPr>
            <a:r>
              <a:rPr lang="en-US" b="1" dirty="0" smtClean="0">
                <a:latin typeface="Calibri" panose="020F0502020204030204" pitchFamily="34" charset="0"/>
              </a:rPr>
              <a:t>A.  Developmental factors:</a:t>
            </a:r>
            <a:endParaRPr lang="en-US" dirty="0">
              <a:latin typeface="Calibri" panose="020F0502020204030204" pitchFamily="34" charset="0"/>
            </a:endParaRPr>
          </a:p>
          <a:p>
            <a:pPr lvl="0" algn="l">
              <a:lnSpc>
                <a:spcPct val="150000"/>
              </a:lnSpc>
              <a:buNone/>
            </a:pPr>
            <a:r>
              <a:rPr lang="en-US" b="1" dirty="0" smtClean="0">
                <a:latin typeface="Calibri" panose="020F0502020204030204" pitchFamily="34" charset="0"/>
              </a:rPr>
              <a:t>1.</a:t>
            </a:r>
            <a:r>
              <a:rPr lang="en-US" dirty="0" smtClean="0">
                <a:latin typeface="Calibri" panose="020F0502020204030204" pitchFamily="34" charset="0"/>
              </a:rPr>
              <a:t>Infant </a:t>
            </a:r>
            <a:r>
              <a:rPr lang="en-US" dirty="0">
                <a:latin typeface="Calibri" panose="020F0502020204030204" pitchFamily="34" charset="0"/>
              </a:rPr>
              <a:t>to preschoolers: self-esteem in infant and preschoolers can be related to the type of parenting the child receives</a:t>
            </a:r>
          </a:p>
          <a:p>
            <a:pPr lvl="0" algn="l">
              <a:lnSpc>
                <a:spcPct val="150000"/>
              </a:lnSpc>
              <a:buNone/>
            </a:pPr>
            <a:r>
              <a:rPr lang="en-US" b="1" dirty="0" smtClean="0">
                <a:latin typeface="Calibri" panose="020F0502020204030204" pitchFamily="34" charset="0"/>
              </a:rPr>
              <a:t>2.</a:t>
            </a:r>
            <a:r>
              <a:rPr lang="en-US" dirty="0" smtClean="0">
                <a:latin typeface="Calibri" panose="020F0502020204030204" pitchFamily="34" charset="0"/>
              </a:rPr>
              <a:t>School-aged </a:t>
            </a:r>
            <a:r>
              <a:rPr lang="en-US" dirty="0">
                <a:latin typeface="Calibri" panose="020F0502020204030204" pitchFamily="34" charset="0"/>
              </a:rPr>
              <a:t>children: a period of a threat to self-esteem when the child attempts to master the tasks of school</a:t>
            </a:r>
          </a:p>
          <a:p>
            <a:pPr lvl="0" algn="l">
              <a:lnSpc>
                <a:spcPct val="150000"/>
              </a:lnSpc>
              <a:buNone/>
            </a:pPr>
            <a:endParaRPr lang="ar-IQ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395536" y="260648"/>
            <a:ext cx="8352928" cy="5832648"/>
          </a:xfrm>
        </p:spPr>
        <p:txBody>
          <a:bodyPr>
            <a:noAutofit/>
          </a:bodyPr>
          <a:lstStyle/>
          <a:p>
            <a:pPr lvl="0" algn="l">
              <a:lnSpc>
                <a:spcPct val="150000"/>
              </a:lnSpc>
              <a:buClr>
                <a:srgbClr val="2DA2BF"/>
              </a:buClr>
              <a:buNone/>
            </a:pPr>
            <a:r>
              <a:rPr lang="en-US" sz="3200" b="1" dirty="0">
                <a:solidFill>
                  <a:prstClr val="black"/>
                </a:solidFill>
                <a:latin typeface="Calibri" panose="020F0502020204030204" pitchFamily="34" charset="0"/>
              </a:rPr>
              <a:t>3.</a:t>
            </a:r>
            <a:r>
              <a:rPr lang="en-US" sz="3200" dirty="0">
                <a:solidFill>
                  <a:prstClr val="black"/>
                </a:solidFill>
                <a:latin typeface="Calibri" panose="020F0502020204030204" pitchFamily="34" charset="0"/>
              </a:rPr>
              <a:t>Adolescents: Ages 12-20 years, is a period of sweeping hormonal changes and rapid physiological growth. It’s a very stressful period of major life transition that can threaten </a:t>
            </a:r>
            <a:r>
              <a:rPr lang="en-US" sz="3200" dirty="0" smtClean="0">
                <a:solidFill>
                  <a:prstClr val="black"/>
                </a:solidFill>
                <a:latin typeface="Calibri" panose="020F0502020204030204" pitchFamily="34" charset="0"/>
              </a:rPr>
              <a:t>self-esteem.</a:t>
            </a:r>
          </a:p>
          <a:p>
            <a:pPr lvl="0" algn="l">
              <a:lnSpc>
                <a:spcPct val="150000"/>
              </a:lnSpc>
              <a:buClr>
                <a:srgbClr val="2DA2BF"/>
              </a:buClr>
              <a:buNone/>
            </a:pPr>
            <a:r>
              <a:rPr lang="en-US" sz="3200" b="1" dirty="0" smtClean="0">
                <a:solidFill>
                  <a:prstClr val="black"/>
                </a:solidFill>
                <a:latin typeface="Calibri" panose="020F0502020204030204" pitchFamily="34" charset="0"/>
              </a:rPr>
              <a:t>4.</a:t>
            </a:r>
            <a:r>
              <a:rPr lang="en-US" sz="3200" dirty="0" smtClean="0">
                <a:solidFill>
                  <a:prstClr val="black"/>
                </a:solidFill>
                <a:latin typeface="Calibri" panose="020F0502020204030204" pitchFamily="34" charset="0"/>
              </a:rPr>
              <a:t>Young </a:t>
            </a:r>
            <a:r>
              <a:rPr lang="en-US" sz="3200" dirty="0">
                <a:solidFill>
                  <a:prstClr val="black"/>
                </a:solidFill>
                <a:latin typeface="Calibri" panose="020F0502020204030204" pitchFamily="34" charset="0"/>
              </a:rPr>
              <a:t>Adults: ages 20-30 years, is a time of decision making about becoming independent.</a:t>
            </a:r>
          </a:p>
          <a:p>
            <a:pPr marL="109728" indent="0" algn="l" rtl="0">
              <a:lnSpc>
                <a:spcPct val="150000"/>
              </a:lnSpc>
              <a:buNone/>
            </a:pPr>
            <a:endParaRPr lang="ar-IQ" sz="3200" dirty="0"/>
          </a:p>
        </p:txBody>
      </p:sp>
    </p:spTree>
    <p:extLst>
      <p:ext uri="{BB962C8B-B14F-4D97-AF65-F5344CB8AC3E}">
        <p14:creationId xmlns:p14="http://schemas.microsoft.com/office/powerpoint/2010/main" val="10277949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352</TotalTime>
  <Words>782</Words>
  <Application>Microsoft Office PowerPoint</Application>
  <PresentationFormat>عرض على الشاشة (3:4)‏</PresentationFormat>
  <Paragraphs>109</Paragraphs>
  <Slides>16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Concourse</vt:lpstr>
      <vt:lpstr>SELF CONCEPT &amp;  SELF-ESTEEM</vt:lpstr>
      <vt:lpstr>عرض تقديمي في PowerPoint</vt:lpstr>
      <vt:lpstr>عرض تقديمي في PowerPoint</vt:lpstr>
      <vt:lpstr>Components of self-concept </vt:lpstr>
      <vt:lpstr>   Theories for personality development and self-esteem: 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            Self concept nursing diagnosis          </vt:lpstr>
      <vt:lpstr>عرض تقديمي في PowerPoint</vt:lpstr>
      <vt:lpstr>Characteristics of people with high self-esteem versus low self-esteem</vt:lpstr>
      <vt:lpstr>عرض تقديمي في PowerPoint</vt:lpstr>
      <vt:lpstr>THANKS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Ali</dc:creator>
  <cp:lastModifiedBy>hp</cp:lastModifiedBy>
  <cp:revision>40</cp:revision>
  <dcterms:created xsi:type="dcterms:W3CDTF">2013-03-09T12:22:01Z</dcterms:created>
  <dcterms:modified xsi:type="dcterms:W3CDTF">2014-12-20T19:41:59Z</dcterms:modified>
</cp:coreProperties>
</file>