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2" r:id="rId2"/>
    <p:sldId id="256" r:id="rId3"/>
    <p:sldId id="267" r:id="rId4"/>
    <p:sldId id="268" r:id="rId5"/>
    <p:sldId id="269" r:id="rId6"/>
    <p:sldId id="270" r:id="rId7"/>
    <p:sldId id="266" r:id="rId8"/>
    <p:sldId id="257" r:id="rId9"/>
    <p:sldId id="258" r:id="rId10"/>
    <p:sldId id="259" r:id="rId11"/>
    <p:sldId id="260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6485F-46C4-4791-94EB-77D1613A6449}" type="datetimeFigureOut">
              <a:rPr lang="ar-IQ" smtClean="0"/>
              <a:pPr/>
              <a:t>13/04/1434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D02EB-4F7B-4515-B6A6-AE86E317E8EB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Smoking" TargetMode="External"/><Relationship Id="rId3" Type="http://schemas.openxmlformats.org/officeDocument/2006/relationships/hyperlink" Target="http://en.wikipedia.org/wiki/Mental_health" TargetMode="External"/><Relationship Id="rId7" Type="http://schemas.openxmlformats.org/officeDocument/2006/relationships/hyperlink" Target="http://en.wikipedia.org/wiki/Hygiene" TargetMode="External"/><Relationship Id="rId2" Type="http://schemas.openxmlformats.org/officeDocument/2006/relationships/hyperlink" Target="http://en.wikipedia.org/wiki/Physical_fitnes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elf-medication" TargetMode="External"/><Relationship Id="rId5" Type="http://schemas.openxmlformats.org/officeDocument/2006/relationships/hyperlink" Target="http://en.wikipedia.org/wiki/Healthy_diet" TargetMode="External"/><Relationship Id="rId4" Type="http://schemas.openxmlformats.org/officeDocument/2006/relationships/hyperlink" Target="http://en.wikipedia.org/wiki/Physical_exercise" TargetMode="External"/><Relationship Id="rId9" Type="http://schemas.openxmlformats.org/officeDocument/2006/relationships/hyperlink" Target="http://en.wikipedia.org/wiki/Drinkin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>
                <a:latin typeface="Andalus" pitchFamily="18" charset="-78"/>
                <a:cs typeface="Andalus" pitchFamily="18" charset="-78"/>
              </a:rPr>
              <a:t>HOLISTIC CARE</a:t>
            </a:r>
            <a:endParaRPr lang="ar-IQ" sz="8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Dr. Ali Kareem Al-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Masrawi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Ph.D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mental H. Nursing</a:t>
            </a: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Assist. Professor</a:t>
            </a:r>
            <a:endParaRPr lang="ar-IQ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2910" y="500042"/>
            <a:ext cx="7786742" cy="5715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rtl="0"/>
            <a:r>
              <a:rPr lang="en-US" b="1" dirty="0">
                <a:solidFill>
                  <a:srgbClr val="FF0000"/>
                </a:solidFill>
              </a:rPr>
              <a:t>How to avoid Lice</a:t>
            </a:r>
            <a:r>
              <a:rPr lang="en-US" dirty="0" smtClean="0"/>
              <a:t>:</a:t>
            </a:r>
          </a:p>
          <a:p>
            <a:pPr rtl="0"/>
            <a:endParaRPr lang="en-US" dirty="0">
              <a:solidFill>
                <a:srgbClr val="002060"/>
              </a:solidFill>
            </a:endParaRP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Brush and comb children's hair every day, and wash it regularly (one to three times a week depending on the child's activities).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Monitor their hair.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Avoid sharing hats   </a:t>
            </a:r>
            <a:r>
              <a:rPr lang="ar-IQ" dirty="0">
                <a:solidFill>
                  <a:srgbClr val="002060"/>
                </a:solidFill>
              </a:rPr>
              <a:t>القبعة </a:t>
            </a:r>
            <a:r>
              <a:rPr lang="en-US" dirty="0">
                <a:solidFill>
                  <a:srgbClr val="002060"/>
                </a:solidFill>
              </a:rPr>
              <a:t>and </a:t>
            </a:r>
            <a:r>
              <a:rPr lang="ar-IQ" dirty="0" smtClean="0">
                <a:solidFill>
                  <a:srgbClr val="002060"/>
                </a:solidFill>
              </a:rPr>
              <a:t>والاوشحة</a:t>
            </a:r>
            <a:r>
              <a:rPr lang="en-US" dirty="0" smtClean="0">
                <a:solidFill>
                  <a:srgbClr val="002060"/>
                </a:solidFill>
              </a:rPr>
              <a:t>scarves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Change bedding at least once a week.</a:t>
            </a:r>
          </a:p>
          <a:p>
            <a:endParaRPr lang="ar-IQ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429684" cy="592935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/>
            <a:r>
              <a:rPr lang="en-US" b="1" dirty="0">
                <a:solidFill>
                  <a:srgbClr val="C00000"/>
                </a:solidFill>
              </a:rPr>
              <a:t>Nasal Hygiene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002060"/>
                </a:solidFill>
              </a:rPr>
              <a:t>When talking of self or airborne contamination, the nose should automatically spring to mind. Nasal secretions are highly contaminating, and a runny nose or sneezing are an important source of germ </a:t>
            </a:r>
            <a:endParaRPr lang="en-US" dirty="0" smtClean="0">
              <a:solidFill>
                <a:srgbClr val="002060"/>
              </a:solidFill>
            </a:endParaRPr>
          </a:p>
          <a:p>
            <a:pPr algn="l"/>
            <a:r>
              <a:rPr lang="en-US" b="1" dirty="0">
                <a:solidFill>
                  <a:srgbClr val="C00000"/>
                </a:solidFill>
              </a:rPr>
              <a:t>simple act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Place the tissue over the nose.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Press one nostril with a finger to close it and blow </a:t>
            </a:r>
            <a:r>
              <a:rPr lang="ar-IQ" dirty="0">
                <a:solidFill>
                  <a:srgbClr val="002060"/>
                </a:solidFill>
              </a:rPr>
              <a:t>نفخ </a:t>
            </a:r>
            <a:r>
              <a:rPr lang="en-US" dirty="0">
                <a:solidFill>
                  <a:srgbClr val="002060"/>
                </a:solidFill>
              </a:rPr>
              <a:t>through the other one.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Repeat until the nostril is clear.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Do the same with the other nostril.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Wipe nose.</a:t>
            </a:r>
          </a:p>
          <a:p>
            <a:pPr algn="l"/>
            <a:r>
              <a:rPr lang="en-US" dirty="0">
                <a:solidFill>
                  <a:srgbClr val="002060"/>
                </a:solidFill>
              </a:rPr>
              <a:t>  Dispose of the germ-laden tissue</a:t>
            </a:r>
            <a:endParaRPr lang="ar-IQ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501122" cy="61436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u="sng" dirty="0" smtClean="0">
                <a:solidFill>
                  <a:srgbClr val="FF0000"/>
                </a:solidFill>
              </a:rPr>
              <a:t>hot and cold eye compresses</a:t>
            </a:r>
          </a:p>
          <a:p>
            <a:pPr lvl="0" algn="l" rtl="0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applied </a:t>
            </a:r>
            <a:r>
              <a:rPr lang="en-US" dirty="0">
                <a:solidFill>
                  <a:srgbClr val="002060"/>
                </a:solidFill>
              </a:rPr>
              <a:t>hot or cold, eye compresses are soothing 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ar-IQ" dirty="0" smtClean="0">
                <a:solidFill>
                  <a:srgbClr val="002060"/>
                </a:solidFill>
              </a:rPr>
              <a:t>مهديء</a:t>
            </a:r>
            <a:r>
              <a:rPr lang="en-US" dirty="0" smtClean="0">
                <a:solidFill>
                  <a:srgbClr val="002060"/>
                </a:solidFill>
              </a:rPr>
              <a:t>and </a:t>
            </a:r>
            <a:r>
              <a:rPr lang="en-US" dirty="0">
                <a:solidFill>
                  <a:srgbClr val="002060"/>
                </a:solidFill>
              </a:rPr>
              <a:t>therapeutic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</a:p>
          <a:p>
            <a:pPr lvl="0" algn="l" rtl="0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 Hot compresses may be used to relieve discomfort. Because heat increases circulation (which enhances absorption and decreases inflammation), hot compresses may promote drainage of superficial infections.</a:t>
            </a:r>
          </a:p>
          <a:p>
            <a:pPr algn="l" rtl="0"/>
            <a:endParaRPr lang="en-US" dirty="0"/>
          </a:p>
          <a:p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357166"/>
            <a:ext cx="8429684" cy="607223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dirty="0" smtClean="0"/>
              <a:t> </a:t>
            </a:r>
            <a:r>
              <a:rPr lang="en-US" dirty="0">
                <a:solidFill>
                  <a:srgbClr val="002060"/>
                </a:solidFill>
              </a:rPr>
              <a:t>cold compresses can reduce swelling or bleeding and relieve itching. Because cold </a:t>
            </a:r>
            <a:r>
              <a:rPr lang="en-US" dirty="0" smtClean="0">
                <a:solidFill>
                  <a:srgbClr val="002060"/>
                </a:solidFill>
              </a:rPr>
              <a:t>numbs </a:t>
            </a:r>
            <a:r>
              <a:rPr lang="ar-IQ" dirty="0" smtClean="0">
                <a:solidFill>
                  <a:srgbClr val="002060"/>
                </a:solidFill>
              </a:rPr>
              <a:t>يخدر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sensory </a:t>
            </a:r>
            <a:r>
              <a:rPr lang="en-US" dirty="0" smtClean="0">
                <a:solidFill>
                  <a:srgbClr val="002060"/>
                </a:solidFill>
              </a:rPr>
              <a:t>fibers</a:t>
            </a:r>
          </a:p>
          <a:p>
            <a:pPr algn="l" rtl="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algn="l" rtl="0"/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a hot or cold compress should be applied for 20-minute periods, four to six times per day. Ocular </a:t>
            </a:r>
            <a:r>
              <a:rPr lang="en-US" dirty="0" smtClean="0">
                <a:solidFill>
                  <a:srgbClr val="002060"/>
                </a:solidFill>
              </a:rPr>
              <a:t>infection </a:t>
            </a:r>
            <a:r>
              <a:rPr lang="ar-IQ" dirty="0" smtClean="0">
                <a:solidFill>
                  <a:srgbClr val="002060"/>
                </a:solidFill>
              </a:rPr>
              <a:t>التهاب العين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calls for the use of sterile technique.</a:t>
            </a:r>
          </a:p>
          <a:p>
            <a:pPr algn="l" rtl="0">
              <a:buNone/>
            </a:pPr>
            <a:endParaRPr lang="ar-IQ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i="1" dirty="0">
                <a:solidFill>
                  <a:srgbClr val="00B0F0"/>
                </a:solidFill>
              </a:rPr>
              <a:t>Equipment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For hot compresses: </a:t>
            </a:r>
            <a:r>
              <a:rPr lang="en-US" dirty="0" smtClean="0">
                <a:solidFill>
                  <a:srgbClr val="002060"/>
                </a:solidFill>
              </a:rPr>
              <a:t>Gloves, </a:t>
            </a:r>
            <a:r>
              <a:rPr lang="en-US" dirty="0">
                <a:solidFill>
                  <a:srgbClr val="002060"/>
                </a:solidFill>
              </a:rPr>
              <a:t>prescribed solution, usually sterile water or normal saline </a:t>
            </a:r>
            <a:r>
              <a:rPr lang="en-US" dirty="0" smtClean="0">
                <a:solidFill>
                  <a:srgbClr val="002060"/>
                </a:solidFill>
              </a:rPr>
              <a:t>solution,  </a:t>
            </a:r>
            <a:r>
              <a:rPr lang="en-US" dirty="0">
                <a:solidFill>
                  <a:srgbClr val="002060"/>
                </a:solidFill>
              </a:rPr>
              <a:t>sterile </a:t>
            </a:r>
            <a:r>
              <a:rPr lang="en-US" dirty="0" smtClean="0">
                <a:solidFill>
                  <a:srgbClr val="002060"/>
                </a:solidFill>
              </a:rPr>
              <a:t>bowl, </a:t>
            </a:r>
            <a:r>
              <a:rPr lang="en-US" dirty="0">
                <a:solidFill>
                  <a:srgbClr val="002060"/>
                </a:solidFill>
              </a:rPr>
              <a:t>sterile </a:t>
            </a:r>
            <a:r>
              <a:rPr lang="en-US" dirty="0" smtClean="0">
                <a:solidFill>
                  <a:srgbClr val="002060"/>
                </a:solidFill>
              </a:rPr>
              <a:t>4 gauze pads,  </a:t>
            </a:r>
            <a:r>
              <a:rPr lang="en-US" dirty="0">
                <a:solidFill>
                  <a:srgbClr val="002060"/>
                </a:solidFill>
              </a:rPr>
              <a:t>towel.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For cold compresses: Small plastic bag (such as a sandwich bag) or </a:t>
            </a:r>
            <a:r>
              <a:rPr lang="en-US" dirty="0" smtClean="0">
                <a:solidFill>
                  <a:srgbClr val="002060"/>
                </a:solidFill>
              </a:rPr>
              <a:t>glove,  </a:t>
            </a:r>
            <a:r>
              <a:rPr lang="en-US" dirty="0">
                <a:solidFill>
                  <a:srgbClr val="002060"/>
                </a:solidFill>
              </a:rPr>
              <a:t>ice </a:t>
            </a:r>
            <a:r>
              <a:rPr lang="en-US" dirty="0" smtClean="0">
                <a:solidFill>
                  <a:srgbClr val="002060"/>
                </a:solidFill>
              </a:rPr>
              <a:t>chips,  </a:t>
            </a:r>
            <a:r>
              <a:rPr lang="en-US" dirty="0">
                <a:solidFill>
                  <a:srgbClr val="002060"/>
                </a:solidFill>
              </a:rPr>
              <a:t>(1.3 cm) hypoallergenic </a:t>
            </a:r>
            <a:r>
              <a:rPr lang="en-US" dirty="0" smtClean="0">
                <a:solidFill>
                  <a:srgbClr val="002060"/>
                </a:solidFill>
              </a:rPr>
              <a:t>tape, towel,  </a:t>
            </a:r>
            <a:r>
              <a:rPr lang="en-US" dirty="0">
                <a:solidFill>
                  <a:srgbClr val="002060"/>
                </a:solidFill>
              </a:rPr>
              <a:t>sterile </a:t>
            </a:r>
            <a:r>
              <a:rPr lang="en-US" dirty="0" smtClean="0">
                <a:solidFill>
                  <a:srgbClr val="002060"/>
                </a:solidFill>
              </a:rPr>
              <a:t>4  </a:t>
            </a:r>
            <a:r>
              <a:rPr lang="en-US" dirty="0">
                <a:solidFill>
                  <a:srgbClr val="002060"/>
                </a:solidFill>
              </a:rPr>
              <a:t>gauze </a:t>
            </a:r>
            <a:r>
              <a:rPr lang="en-US" dirty="0" smtClean="0">
                <a:solidFill>
                  <a:srgbClr val="002060"/>
                </a:solidFill>
              </a:rPr>
              <a:t>pads,  </a:t>
            </a:r>
            <a:r>
              <a:rPr lang="en-US" dirty="0">
                <a:solidFill>
                  <a:srgbClr val="002060"/>
                </a:solidFill>
              </a:rPr>
              <a:t>sterile water, normal saline solution, or prescribed ophthalmic </a:t>
            </a:r>
            <a:r>
              <a:rPr lang="en-US" dirty="0" smtClean="0">
                <a:solidFill>
                  <a:srgbClr val="002060"/>
                </a:solidFill>
              </a:rPr>
              <a:t>irrigant,  </a:t>
            </a:r>
            <a:r>
              <a:rPr lang="en-US" dirty="0">
                <a:solidFill>
                  <a:srgbClr val="002060"/>
                </a:solidFill>
              </a:rPr>
              <a:t>gloves.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571480"/>
            <a:ext cx="7858180" cy="5857916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rgbClr val="FFFF00"/>
                </a:solidFill>
                <a:latin typeface="Britannic Bold" pitchFamily="34" charset="0"/>
              </a:rPr>
              <a:t>Thank you </a:t>
            </a:r>
          </a:p>
          <a:p>
            <a:pPr algn="l"/>
            <a:r>
              <a:rPr lang="en-US" sz="4400" dirty="0" smtClean="0">
                <a:solidFill>
                  <a:srgbClr val="FFFF00"/>
                </a:solidFill>
                <a:latin typeface="Britannic Bold" pitchFamily="34" charset="0"/>
              </a:rPr>
              <a:t>for Listening</a:t>
            </a:r>
          </a:p>
          <a:p>
            <a:pPr algn="l"/>
            <a:r>
              <a:rPr lang="en-US" sz="4400" dirty="0" smtClean="0">
                <a:solidFill>
                  <a:srgbClr val="FFFF00"/>
                </a:solidFill>
                <a:latin typeface="Britannic Bold" pitchFamily="34" charset="0"/>
              </a:rPr>
              <a:t> </a:t>
            </a:r>
            <a:endParaRPr lang="ar-IQ" sz="4400" dirty="0">
              <a:solidFill>
                <a:srgbClr val="FFFF00"/>
              </a:solidFill>
              <a:latin typeface="Britannic Bold" pitchFamily="34" charset="0"/>
            </a:endParaRPr>
          </a:p>
        </p:txBody>
      </p:sp>
      <p:pic>
        <p:nvPicPr>
          <p:cNvPr id="1026" name="Picture 2" descr="C:\Users\Public\Pictures\Sample Pictures\Pengu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76672"/>
            <a:ext cx="4680520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428596" y="500042"/>
            <a:ext cx="8215370" cy="564360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WHO definition of terms: according to WHO</a:t>
            </a:r>
          </a:p>
          <a:p>
            <a:pPr algn="just" rtl="0"/>
            <a:r>
              <a:rPr lang="en-US" b="1" dirty="0" smtClean="0"/>
              <a:t> </a:t>
            </a:r>
            <a:r>
              <a:rPr lang="en-US" b="1" u="sng" dirty="0" smtClean="0">
                <a:solidFill>
                  <a:srgbClr val="C00000"/>
                </a:solidFill>
              </a:rPr>
              <a:t>Health</a:t>
            </a:r>
            <a:r>
              <a:rPr lang="en-US" dirty="0" smtClean="0">
                <a:solidFill>
                  <a:srgbClr val="C00000"/>
                </a:solidFill>
              </a:rPr>
              <a:t>”</a:t>
            </a:r>
            <a:r>
              <a:rPr lang="en-US" dirty="0" smtClean="0">
                <a:solidFill>
                  <a:srgbClr val="002060"/>
                </a:solidFill>
              </a:rPr>
              <a:t> is a quality of life, involving social,  emotional,  mental, spiritual and biological fitness on the part of the individual, which results from adaptations to the environment.</a:t>
            </a:r>
          </a:p>
          <a:p>
            <a:pPr algn="l"/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Health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is a state of complete physical, mental,  social and spiritual well-being and not merely the absence of disease or infirmity. </a:t>
            </a:r>
          </a:p>
          <a:p>
            <a:pPr algn="l" rtl="0"/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‘</a:t>
            </a:r>
            <a:r>
              <a:rPr lang="en-US" b="1" u="sng" dirty="0" smtClean="0">
                <a:solidFill>
                  <a:srgbClr val="C00000"/>
                </a:solidFill>
              </a:rPr>
              <a:t>wellness</a:t>
            </a:r>
            <a:r>
              <a:rPr lang="en-US" u="sng" dirty="0" smtClean="0">
                <a:solidFill>
                  <a:srgbClr val="C00000"/>
                </a:solidFill>
              </a:rPr>
              <a:t>’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refer to the achievement of the highest level of health in each of several key dimensions. </a:t>
            </a:r>
          </a:p>
          <a:p>
            <a:pPr algn="l" rtl="0"/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/>
            <a:r>
              <a:rPr lang="en-US" sz="4600" dirty="0" smtClean="0">
                <a:solidFill>
                  <a:srgbClr val="FF0000"/>
                </a:solidFill>
              </a:rPr>
              <a:t>The dimensions are :</a:t>
            </a:r>
          </a:p>
          <a:p>
            <a:pPr lvl="0" algn="l" rtl="0"/>
            <a:r>
              <a:rPr lang="en-US" sz="4100" dirty="0" smtClean="0">
                <a:solidFill>
                  <a:srgbClr val="C00000"/>
                </a:solidFill>
              </a:rPr>
              <a:t>Physical Health </a:t>
            </a:r>
            <a:r>
              <a:rPr lang="en-US" sz="4100" dirty="0" smtClean="0"/>
              <a:t>–&gt; </a:t>
            </a:r>
            <a:r>
              <a:rPr lang="en-US" sz="4100" dirty="0" smtClean="0">
                <a:solidFill>
                  <a:srgbClr val="002060"/>
                </a:solidFill>
              </a:rPr>
              <a:t>includes physical characteristics such as body size and shape, sensory acuity </a:t>
            </a:r>
            <a:r>
              <a:rPr lang="ar-IQ" sz="4100" dirty="0" smtClean="0">
                <a:solidFill>
                  <a:srgbClr val="002060"/>
                </a:solidFill>
              </a:rPr>
              <a:t>حدة</a:t>
            </a:r>
            <a:r>
              <a:rPr lang="en-US" sz="4100" dirty="0" smtClean="0">
                <a:solidFill>
                  <a:srgbClr val="002060"/>
                </a:solidFill>
              </a:rPr>
              <a:t>, susceptibility to disease and disorders, body functioning and recuperative </a:t>
            </a:r>
            <a:r>
              <a:rPr lang="ar-IQ" sz="4100" dirty="0" smtClean="0">
                <a:solidFill>
                  <a:srgbClr val="002060"/>
                </a:solidFill>
              </a:rPr>
              <a:t>التعافي</a:t>
            </a:r>
            <a:r>
              <a:rPr lang="en-US" sz="4100" dirty="0" smtClean="0">
                <a:solidFill>
                  <a:srgbClr val="002060"/>
                </a:solidFill>
              </a:rPr>
              <a:t> ability.</a:t>
            </a:r>
          </a:p>
          <a:p>
            <a:pPr algn="l" rtl="0">
              <a:buNone/>
            </a:pPr>
            <a:r>
              <a:rPr lang="en-US" sz="4100" dirty="0" smtClean="0">
                <a:solidFill>
                  <a:srgbClr val="002060"/>
                </a:solidFill>
              </a:rPr>
              <a:t> </a:t>
            </a:r>
          </a:p>
          <a:p>
            <a:pPr lvl="0" algn="l" rtl="0"/>
            <a:r>
              <a:rPr lang="en-US" sz="4100" dirty="0" smtClean="0">
                <a:solidFill>
                  <a:srgbClr val="C00000"/>
                </a:solidFill>
              </a:rPr>
              <a:t>Social Health</a:t>
            </a:r>
            <a:r>
              <a:rPr lang="en-US" sz="4100" dirty="0" smtClean="0">
                <a:solidFill>
                  <a:srgbClr val="002060"/>
                </a:solidFill>
              </a:rPr>
              <a:t> –&gt; refers to the ability to have satisfying interpersonal relationships: to interactions with others, the ability to adapt to various social situations and daily behaviors.</a:t>
            </a:r>
          </a:p>
          <a:p>
            <a:pPr lvl="0" algn="l" rtl="0"/>
            <a:endParaRPr lang="en-US" sz="4100" dirty="0" smtClean="0">
              <a:solidFill>
                <a:srgbClr val="002060"/>
              </a:solidFill>
            </a:endParaRPr>
          </a:p>
          <a:p>
            <a:pPr lvl="0" algn="l" rtl="0"/>
            <a:r>
              <a:rPr lang="en-US" sz="4100" dirty="0" smtClean="0">
                <a:solidFill>
                  <a:srgbClr val="C00000"/>
                </a:solidFill>
              </a:rPr>
              <a:t>Mental Health </a:t>
            </a:r>
            <a:r>
              <a:rPr lang="en-US" sz="4100" dirty="0" smtClean="0">
                <a:solidFill>
                  <a:srgbClr val="002060"/>
                </a:solidFill>
              </a:rPr>
              <a:t>–&gt; refers to the ability to learn, the ability to grow from experience and intellectual capabilities</a:t>
            </a:r>
            <a:r>
              <a:rPr lang="en-US" sz="3800" dirty="0" smtClean="0">
                <a:solidFill>
                  <a:srgbClr val="00206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 algn="l" rtl="0"/>
            <a:r>
              <a:rPr lang="en-US" b="1" dirty="0" smtClean="0">
                <a:solidFill>
                  <a:srgbClr val="C00000"/>
                </a:solidFill>
              </a:rPr>
              <a:t>Emotional Health </a:t>
            </a:r>
            <a:r>
              <a:rPr lang="en-US" dirty="0" smtClean="0"/>
              <a:t>–&gt; refers to the feeling component;  Feelings of self-esteem, self-confidence, self-efficacy, trust, love and many other emotional reactions and responses are all part of emotional health.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b="1" dirty="0" smtClean="0">
                <a:solidFill>
                  <a:srgbClr val="C00000"/>
                </a:solidFill>
              </a:rPr>
              <a:t>Environmental Health </a:t>
            </a:r>
            <a:r>
              <a:rPr lang="en-US" dirty="0" smtClean="0"/>
              <a:t>–&gt; refers to an appreciation of the external environment and the role individuals play in preserving </a:t>
            </a:r>
            <a:r>
              <a:rPr lang="ar-IQ" dirty="0" smtClean="0"/>
              <a:t>الحفاظ على</a:t>
            </a:r>
            <a:r>
              <a:rPr lang="en-US" dirty="0" smtClean="0"/>
              <a:t>, protecting and improving environmental conditions.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b="1" dirty="0" smtClean="0">
                <a:solidFill>
                  <a:srgbClr val="C00000"/>
                </a:solidFill>
              </a:rPr>
              <a:t>Spiritual Health </a:t>
            </a:r>
            <a:r>
              <a:rPr lang="en-US" dirty="0" smtClean="0"/>
              <a:t>–&gt; may involve a believe in a supreme </a:t>
            </a:r>
            <a:r>
              <a:rPr lang="ar-IQ" dirty="0" smtClean="0"/>
              <a:t>اعلى</a:t>
            </a:r>
            <a:r>
              <a:rPr lang="en-US" dirty="0" smtClean="0"/>
              <a:t> being or specified way of living prescribed by a particular religion. Spiritual health also includes the feeling of unity with the environment – a feeling of oneness with others and with nature – and a guiding sense of meaning or value in life. </a:t>
            </a:r>
          </a:p>
          <a:p>
            <a:pPr algn="l" rtl="0">
              <a:buNone/>
            </a:pPr>
            <a:endParaRPr lang="ar-IQ" dirty="0" smtClean="0"/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What is self care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Self care</a:t>
            </a:r>
            <a:r>
              <a:rPr lang="en-US" b="1" dirty="0" smtClean="0"/>
              <a:t>:</a:t>
            </a:r>
            <a:r>
              <a:rPr lang="en-US" dirty="0" smtClean="0"/>
              <a:t> is personal health maintenance. It is any activity of an individual, family or community, with the intention of improving or restoring health, or treating or preventing disease.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/>
            <a:r>
              <a:rPr lang="en-US" dirty="0" smtClean="0"/>
              <a:t>Self care includes all health decisions people  make for themselves and their families to get and stay </a:t>
            </a:r>
            <a:r>
              <a:rPr lang="en-US" dirty="0" smtClean="0">
                <a:hlinkClick r:id="rId2" tooltip="Physical fitness"/>
              </a:rPr>
              <a:t>physically</a:t>
            </a:r>
            <a:r>
              <a:rPr lang="en-US" dirty="0" smtClean="0"/>
              <a:t> and </a:t>
            </a:r>
            <a:r>
              <a:rPr lang="en-US" dirty="0" smtClean="0">
                <a:hlinkClick r:id="rId3" tooltip="Mental health"/>
              </a:rPr>
              <a:t>mentally fit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Self care is </a:t>
            </a:r>
            <a:r>
              <a:rPr lang="en-US" dirty="0" smtClean="0">
                <a:hlinkClick r:id="rId4" tooltip="Physical exercise"/>
              </a:rPr>
              <a:t>exercising</a:t>
            </a:r>
            <a:r>
              <a:rPr lang="en-US" dirty="0" smtClean="0"/>
              <a:t> to maintain physical fitness and good mental health.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>
                <a:hlinkClick r:id="rId5" tooltip="Healthy diet"/>
              </a:rPr>
              <a:t>eating well</a:t>
            </a:r>
            <a:r>
              <a:rPr lang="en-US" dirty="0" smtClean="0"/>
              <a:t>, </a:t>
            </a:r>
            <a:r>
              <a:rPr lang="en-US" dirty="0" smtClean="0">
                <a:hlinkClick r:id="rId6" tooltip="Self-medication"/>
              </a:rPr>
              <a:t>self-medicating</a:t>
            </a:r>
            <a:r>
              <a:rPr lang="en-US" dirty="0" smtClean="0"/>
              <a:t>, practicing </a:t>
            </a:r>
            <a:r>
              <a:rPr lang="en-US" dirty="0" smtClean="0">
                <a:hlinkClick r:id="rId7" tooltip="Hygiene"/>
              </a:rPr>
              <a:t>good hygiene</a:t>
            </a:r>
            <a:r>
              <a:rPr lang="en-US" dirty="0" smtClean="0"/>
              <a:t> and avoiding health hazards such as </a:t>
            </a:r>
            <a:r>
              <a:rPr lang="en-US" dirty="0" smtClean="0">
                <a:hlinkClick r:id="rId8" tooltip="Smoking"/>
              </a:rPr>
              <a:t>smoking</a:t>
            </a:r>
            <a:r>
              <a:rPr lang="en-US" dirty="0" smtClean="0"/>
              <a:t> and </a:t>
            </a:r>
            <a:r>
              <a:rPr lang="en-US" dirty="0" smtClean="0">
                <a:hlinkClick r:id="rId9" tooltip="Drinking"/>
              </a:rPr>
              <a:t>drinking</a:t>
            </a:r>
            <a:r>
              <a:rPr lang="en-US" dirty="0" smtClean="0"/>
              <a:t> to prevent ill health. 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</a:rPr>
              <a:t>Self-care and Hygiene</a:t>
            </a:r>
            <a:endParaRPr lang="en-US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dirty="0" smtClean="0"/>
              <a:t>washing your hands isn't about wetting them with cold water. </a:t>
            </a:r>
            <a:r>
              <a:rPr lang="en-US" dirty="0" smtClean="0">
                <a:solidFill>
                  <a:srgbClr val="FF0000"/>
                </a:solidFill>
              </a:rPr>
              <a:t>A good routine should include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  Remove any jewelers.</a:t>
            </a:r>
          </a:p>
          <a:p>
            <a:pPr algn="l" rtl="0"/>
            <a:r>
              <a:rPr lang="en-US" dirty="0" smtClean="0"/>
              <a:t>  Wet hands with warm water.</a:t>
            </a:r>
          </a:p>
          <a:p>
            <a:pPr algn="l" rtl="0"/>
            <a:r>
              <a:rPr lang="en-US" dirty="0" smtClean="0"/>
              <a:t>  With a suitable soap, wash vigorously </a:t>
            </a:r>
            <a:r>
              <a:rPr lang="ar-IQ" dirty="0" smtClean="0"/>
              <a:t>بنشاط</a:t>
            </a:r>
            <a:r>
              <a:rPr lang="en-US" dirty="0" smtClean="0"/>
              <a:t> for at least 30 seconds, paying attention to creases </a:t>
            </a:r>
            <a:r>
              <a:rPr lang="ar-IQ" dirty="0" smtClean="0"/>
              <a:t>الطويات</a:t>
            </a:r>
            <a:r>
              <a:rPr lang="en-US" dirty="0" smtClean="0"/>
              <a:t> and under nails. It is important to work up a lather</a:t>
            </a:r>
            <a:r>
              <a:rPr lang="ar-IQ" dirty="0" smtClean="0"/>
              <a:t>رغوة</a:t>
            </a:r>
            <a:r>
              <a:rPr lang="en-US" dirty="0" smtClean="0"/>
              <a:t> to remove any germs.</a:t>
            </a:r>
          </a:p>
          <a:p>
            <a:pPr algn="l" rtl="0"/>
            <a:r>
              <a:rPr lang="en-US" dirty="0" smtClean="0"/>
              <a:t>  Rinse </a:t>
            </a:r>
            <a:r>
              <a:rPr lang="ar-IQ" dirty="0" smtClean="0"/>
              <a:t>شطف</a:t>
            </a:r>
            <a:r>
              <a:rPr lang="en-US" dirty="0" smtClean="0"/>
              <a:t> hands. </a:t>
            </a:r>
          </a:p>
          <a:p>
            <a:pPr algn="l" rtl="0"/>
            <a:r>
              <a:rPr lang="en-US" dirty="0" smtClean="0"/>
              <a:t>  Dry hands on a clean towel.</a:t>
            </a:r>
            <a:br>
              <a:rPr lang="en-US" dirty="0" smtClean="0"/>
            </a:br>
            <a:r>
              <a:rPr lang="en-US" dirty="0" smtClean="0"/>
              <a:t>Nails have more chance of staying clean if they are kept fairly short. 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358246" cy="592935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Oral Hygiene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b="1" dirty="0">
                <a:solidFill>
                  <a:srgbClr val="002060"/>
                </a:solidFill>
              </a:rPr>
              <a:t>Teeth should be brushed after each meal and a minimum of twice a day</a:t>
            </a:r>
            <a:r>
              <a:rPr lang="en-US" dirty="0">
                <a:solidFill>
                  <a:srgbClr val="002060"/>
                </a:solidFill>
              </a:rPr>
              <a:t> in an effective manner 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Toothpaste.</a:t>
            </a:r>
          </a:p>
          <a:p>
            <a:pPr algn="l" rtl="0"/>
            <a:r>
              <a:rPr lang="en-US" dirty="0">
                <a:solidFill>
                  <a:srgbClr val="002060"/>
                </a:solidFill>
              </a:rPr>
              <a:t>  Brush up and down in a light circular motion, in front, behind and across the top of the teeth, for three minutes.</a:t>
            </a:r>
          </a:p>
          <a:p>
            <a:pPr algn="l"/>
            <a:r>
              <a:rPr lang="en-US" dirty="0">
                <a:solidFill>
                  <a:srgbClr val="002060"/>
                </a:solidFill>
              </a:rPr>
              <a:t>  Rinse. </a:t>
            </a:r>
            <a:br>
              <a:rPr lang="en-US" dirty="0">
                <a:solidFill>
                  <a:srgbClr val="002060"/>
                </a:solidFill>
              </a:rPr>
            </a:br>
            <a:endParaRPr lang="ar-IQ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l" rtl="0">
              <a:buNone/>
            </a:pPr>
            <a:r>
              <a:rPr lang="en-US" dirty="0"/>
              <a:t>The principle of </a:t>
            </a:r>
            <a:r>
              <a:rPr lang="en-US" dirty="0">
                <a:solidFill>
                  <a:srgbClr val="FF0000"/>
                </a:solidFill>
              </a:rPr>
              <a:t>not putting objects or fingers </a:t>
            </a:r>
            <a:r>
              <a:rPr lang="en-US" dirty="0"/>
              <a:t>in the mouth should also be firmly adhered to. Sugar and sweets also encourage </a:t>
            </a:r>
            <a:r>
              <a:rPr lang="en-US" dirty="0">
                <a:solidFill>
                  <a:srgbClr val="FF0000"/>
                </a:solidFill>
              </a:rPr>
              <a:t>germ </a:t>
            </a:r>
            <a:r>
              <a:rPr lang="en-US" dirty="0" smtClean="0">
                <a:solidFill>
                  <a:srgbClr val="FF0000"/>
                </a:solidFill>
              </a:rPr>
              <a:t>proliferation </a:t>
            </a:r>
            <a:r>
              <a:rPr lang="ar-IQ" dirty="0" smtClean="0">
                <a:solidFill>
                  <a:srgbClr val="FF0000"/>
                </a:solidFill>
              </a:rPr>
              <a:t>تكاثر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u="sng" dirty="0">
                <a:solidFill>
                  <a:srgbClr val="FF0000"/>
                </a:solidFill>
              </a:rPr>
              <a:t>Personal </a:t>
            </a:r>
            <a:r>
              <a:rPr lang="en-US" b="1" u="sng" dirty="0" smtClean="0">
                <a:solidFill>
                  <a:srgbClr val="FF0000"/>
                </a:solidFill>
              </a:rPr>
              <a:t>Hygiene</a:t>
            </a:r>
          </a:p>
          <a:p>
            <a:pPr algn="l" rtl="0">
              <a:buNone/>
            </a:pPr>
            <a:r>
              <a:rPr lang="en-US" dirty="0"/>
              <a:t>A dirty body is a </a:t>
            </a:r>
            <a:r>
              <a:rPr lang="en-US" dirty="0" smtClean="0"/>
              <a:t>hotbed </a:t>
            </a:r>
            <a:r>
              <a:rPr lang="ar-IQ" dirty="0" smtClean="0"/>
              <a:t>مرتع</a:t>
            </a:r>
            <a:r>
              <a:rPr lang="en-US" dirty="0" smtClean="0"/>
              <a:t> </a:t>
            </a:r>
            <a:r>
              <a:rPr lang="en-US" dirty="0"/>
              <a:t>for developing germs. </a:t>
            </a:r>
            <a:r>
              <a:rPr lang="en-US" dirty="0" smtClean="0"/>
              <a:t>(Dust</a:t>
            </a:r>
            <a:r>
              <a:rPr lang="en-US" dirty="0"/>
              <a:t>, sweat and other </a:t>
            </a:r>
            <a:r>
              <a:rPr lang="en-US" dirty="0" smtClean="0"/>
              <a:t>secretions)</a:t>
            </a:r>
          </a:p>
          <a:p>
            <a:pPr algn="l" rtl="0">
              <a:buNone/>
            </a:pPr>
            <a:r>
              <a:rPr lang="en-US" b="1" dirty="0">
                <a:solidFill>
                  <a:srgbClr val="FF0000"/>
                </a:solidFill>
              </a:rPr>
              <a:t>A daily shower is therefore a must for everyone</a:t>
            </a:r>
            <a:r>
              <a:rPr lang="en-US" dirty="0"/>
              <a:t>.</a:t>
            </a:r>
            <a:r>
              <a:rPr lang="en-US" baseline="-25000" dirty="0"/>
              <a:t/>
            </a:r>
            <a:br>
              <a:rPr lang="en-US" baseline="-25000" dirty="0"/>
            </a:br>
            <a:r>
              <a:rPr lang="en-US" sz="4300" baseline="-25000" dirty="0">
                <a:cs typeface="+mj-cs"/>
              </a:rPr>
              <a:t>Clean clothes should be worn and underwear changed daily, yet this is still not obvious to everyone.</a:t>
            </a:r>
            <a:r>
              <a:rPr lang="en-US" sz="4300" dirty="0">
                <a:cs typeface="+mj-cs"/>
              </a:rPr>
              <a:t> </a:t>
            </a:r>
            <a:r>
              <a:rPr lang="en-US" sz="4300" baseline="-25000" dirty="0">
                <a:cs typeface="+mj-cs"/>
              </a:rPr>
              <a:t>Consider that a fabric </a:t>
            </a:r>
            <a:r>
              <a:rPr lang="ar-IQ" sz="4300" baseline="-25000" dirty="0" smtClean="0">
                <a:cs typeface="+mj-cs"/>
              </a:rPr>
              <a:t>قماش</a:t>
            </a:r>
            <a:r>
              <a:rPr lang="en-US" sz="4300" baseline="-25000" dirty="0" smtClean="0">
                <a:cs typeface="+mj-cs"/>
              </a:rPr>
              <a:t>contains </a:t>
            </a:r>
            <a:r>
              <a:rPr lang="en-US" sz="4300" dirty="0" smtClean="0">
                <a:cs typeface="+mj-cs"/>
              </a:rPr>
              <a:t> </a:t>
            </a:r>
            <a:r>
              <a:rPr lang="en-US" sz="4300" baseline="-25000" dirty="0">
                <a:cs typeface="+mj-cs"/>
              </a:rPr>
              <a:t>germs per cm</a:t>
            </a:r>
            <a:r>
              <a:rPr lang="en-US" sz="4300" dirty="0">
                <a:cs typeface="+mj-cs"/>
              </a:rPr>
              <a:t> </a:t>
            </a:r>
            <a:endParaRPr lang="ar-IQ" sz="4300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767</Words>
  <Application>Microsoft Office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سمة Office</vt:lpstr>
      <vt:lpstr>HOLISTIC CARE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البابلي سنتر</dc:creator>
  <cp:lastModifiedBy>Ali</cp:lastModifiedBy>
  <cp:revision>41</cp:revision>
  <dcterms:created xsi:type="dcterms:W3CDTF">2013-02-02T18:32:26Z</dcterms:created>
  <dcterms:modified xsi:type="dcterms:W3CDTF">2013-02-23T20:29:33Z</dcterms:modified>
</cp:coreProperties>
</file>