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62" r:id="rId3"/>
    <p:sldId id="263" r:id="rId4"/>
    <p:sldId id="281" r:id="rId5"/>
    <p:sldId id="261" r:id="rId6"/>
    <p:sldId id="260" r:id="rId7"/>
    <p:sldId id="280" r:id="rId8"/>
    <p:sldId id="278" r:id="rId9"/>
    <p:sldId id="282" r:id="rId10"/>
    <p:sldId id="277" r:id="rId11"/>
    <p:sldId id="276" r:id="rId12"/>
    <p:sldId id="279" r:id="rId13"/>
    <p:sldId id="290" r:id="rId14"/>
    <p:sldId id="289" r:id="rId15"/>
    <p:sldId id="287" r:id="rId16"/>
    <p:sldId id="291" r:id="rId17"/>
    <p:sldId id="275" r:id="rId18"/>
    <p:sldId id="298" r:id="rId19"/>
    <p:sldId id="265" r:id="rId20"/>
    <p:sldId id="297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مقطع بدون عنوان" id="{D0AC313F-8A9F-4A6B-96B1-DDA8F515C55D}">
          <p14:sldIdLst>
            <p14:sldId id="257"/>
            <p14:sldId id="262"/>
            <p14:sldId id="263"/>
            <p14:sldId id="281"/>
            <p14:sldId id="261"/>
            <p14:sldId id="260"/>
            <p14:sldId id="280"/>
            <p14:sldId id="278"/>
            <p14:sldId id="282"/>
            <p14:sldId id="277"/>
            <p14:sldId id="276"/>
            <p14:sldId id="279"/>
            <p14:sldId id="290"/>
            <p14:sldId id="289"/>
            <p14:sldId id="287"/>
            <p14:sldId id="291"/>
            <p14:sldId id="275"/>
            <p14:sldId id="298"/>
            <p14:sldId id="265"/>
            <p14:sldId id="29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124" autoAdjust="0"/>
    <p:restoredTop sz="94624" autoAdjust="0"/>
  </p:normalViewPr>
  <p:slideViewPr>
    <p:cSldViewPr>
      <p:cViewPr>
        <p:scale>
          <a:sx n="77" d="100"/>
          <a:sy n="77" d="100"/>
        </p:scale>
        <p:origin x="-1464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C35EAE-1B61-455A-8308-8273FA8B1244}" type="datetimeFigureOut">
              <a:rPr lang="en-US" smtClean="0"/>
              <a:pPr/>
              <a:t>1/28/2015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B421C4-21BE-4009-984D-AD576C941791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17037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DE8D3-30A3-4F1A-B9BC-E60E7C4B9343}" type="datetimeFigureOut">
              <a:rPr lang="en-US" smtClean="0"/>
              <a:pPr/>
              <a:t>1/28/2015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390B-0556-4ECB-9CF5-0FCCA7803FD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DE8D3-30A3-4F1A-B9BC-E60E7C4B9343}" type="datetimeFigureOut">
              <a:rPr lang="en-US" smtClean="0"/>
              <a:pPr/>
              <a:t>1/28/2015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390B-0556-4ECB-9CF5-0FCCA7803FD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DE8D3-30A3-4F1A-B9BC-E60E7C4B9343}" type="datetimeFigureOut">
              <a:rPr lang="en-US" smtClean="0"/>
              <a:pPr/>
              <a:t>1/28/2015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390B-0556-4ECB-9CF5-0FCCA7803FD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DE8D3-30A3-4F1A-B9BC-E60E7C4B9343}" type="datetimeFigureOut">
              <a:rPr lang="en-US" smtClean="0"/>
              <a:pPr/>
              <a:t>1/28/2015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390B-0556-4ECB-9CF5-0FCCA7803FD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DE8D3-30A3-4F1A-B9BC-E60E7C4B9343}" type="datetimeFigureOut">
              <a:rPr lang="en-US" smtClean="0"/>
              <a:pPr/>
              <a:t>1/28/2015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390B-0556-4ECB-9CF5-0FCCA7803FD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DE8D3-30A3-4F1A-B9BC-E60E7C4B9343}" type="datetimeFigureOut">
              <a:rPr lang="en-US" smtClean="0"/>
              <a:pPr/>
              <a:t>1/28/2015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390B-0556-4ECB-9CF5-0FCCA7803FD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DE8D3-30A3-4F1A-B9BC-E60E7C4B9343}" type="datetimeFigureOut">
              <a:rPr lang="en-US" smtClean="0"/>
              <a:pPr/>
              <a:t>1/28/2015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390B-0556-4ECB-9CF5-0FCCA7803FD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DE8D3-30A3-4F1A-B9BC-E60E7C4B9343}" type="datetimeFigureOut">
              <a:rPr lang="en-US" smtClean="0"/>
              <a:pPr/>
              <a:t>1/28/2015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390B-0556-4ECB-9CF5-0FCCA7803FD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DE8D3-30A3-4F1A-B9BC-E60E7C4B9343}" type="datetimeFigureOut">
              <a:rPr lang="en-US" smtClean="0"/>
              <a:pPr/>
              <a:t>1/28/2015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390B-0556-4ECB-9CF5-0FCCA7803FD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DE8D3-30A3-4F1A-B9BC-E60E7C4B9343}" type="datetimeFigureOut">
              <a:rPr lang="en-US" smtClean="0"/>
              <a:pPr/>
              <a:t>1/28/2015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390B-0556-4ECB-9CF5-0FCCA7803FD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DE8D3-30A3-4F1A-B9BC-E60E7C4B9343}" type="datetimeFigureOut">
              <a:rPr lang="en-US" smtClean="0"/>
              <a:pPr/>
              <a:t>1/28/2015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390B-0556-4ECB-9CF5-0FCCA7803FD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DE8D3-30A3-4F1A-B9BC-E60E7C4B9343}" type="datetimeFigureOut">
              <a:rPr lang="en-US" smtClean="0"/>
              <a:pPr/>
              <a:t>1/28/2015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52390B-0556-4ECB-9CF5-0FCCA7803FD5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728" y="2643182"/>
            <a:ext cx="6286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            </a:t>
            </a:r>
            <a:endParaRPr lang="en-IN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57422" y="43576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IN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47864" y="361791"/>
            <a:ext cx="5796136" cy="436523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67795" y="2780928"/>
            <a:ext cx="3024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SAMPLING</a:t>
            </a:r>
            <a:endParaRPr lang="en-IN" sz="4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355976" y="5085184"/>
            <a:ext cx="42862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BY</a:t>
            </a:r>
          </a:p>
          <a:p>
            <a:r>
              <a:rPr lang="en-US" sz="2400" dirty="0" smtClean="0"/>
              <a:t>Dr. Ali K. Al-</a:t>
            </a:r>
            <a:r>
              <a:rPr lang="en-US" sz="2400" dirty="0" err="1" smtClean="0"/>
              <a:t>mesrawi</a:t>
            </a:r>
            <a:endParaRPr lang="en-IN" dirty="0"/>
          </a:p>
        </p:txBody>
      </p:sp>
      <p:pic>
        <p:nvPicPr>
          <p:cNvPr id="10" name="Picture 3" descr="C:\Users\hp\Desktop\disktop files\شعار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1134"/>
            <a:ext cx="1446884" cy="1138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eena\Desktop\dallu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4" y="1"/>
            <a:ext cx="9134476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728" y="1500174"/>
            <a:ext cx="6643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IN" dirty="0"/>
          </a:p>
        </p:txBody>
      </p:sp>
      <p:sp>
        <p:nvSpPr>
          <p:cNvPr id="7" name="TextBox 6"/>
          <p:cNvSpPr txBox="1"/>
          <p:nvPr/>
        </p:nvSpPr>
        <p:spPr>
          <a:xfrm>
            <a:off x="1357290" y="1357298"/>
            <a:ext cx="685804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CA" sz="3200" dirty="0" smtClean="0"/>
              <a:t>STRATIFIED RANDOM SAMPLING:</a:t>
            </a:r>
          </a:p>
          <a:p>
            <a:r>
              <a:rPr lang="en-CA" sz="2800" dirty="0" smtClean="0"/>
              <a:t>It is the process of segregating the population into groups and select by systematic sampling method from each strata or cell.</a:t>
            </a:r>
            <a:endParaRPr lang="en-US" sz="2800" dirty="0"/>
          </a:p>
        </p:txBody>
      </p:sp>
      <p:pic>
        <p:nvPicPr>
          <p:cNvPr id="4098" name="Picture 2" descr="C:\Users\Meena\Downloads\advantages-of-stratified-samplingii-pn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3214686"/>
            <a:ext cx="6572296" cy="2857520"/>
          </a:xfrm>
          <a:prstGeom prst="rect">
            <a:avLst/>
          </a:prstGeom>
          <a:noFill/>
        </p:spPr>
      </p:pic>
      <p:pic>
        <p:nvPicPr>
          <p:cNvPr id="8" name="Picture 3" descr="C:\Users\hp\Desktop\disktop files\شعار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1134"/>
            <a:ext cx="1138214" cy="895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eena\Desktop\dallu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4" y="1"/>
            <a:ext cx="9134476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728" y="1500174"/>
            <a:ext cx="66437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/>
              <a:t> </a:t>
            </a:r>
          </a:p>
          <a:p>
            <a:endParaRPr lang="en-US" dirty="0" smtClean="0"/>
          </a:p>
          <a:p>
            <a:endParaRPr lang="en-IN" dirty="0"/>
          </a:p>
        </p:txBody>
      </p:sp>
      <p:sp>
        <p:nvSpPr>
          <p:cNvPr id="7" name="TextBox 6"/>
          <p:cNvSpPr txBox="1"/>
          <p:nvPr/>
        </p:nvSpPr>
        <p:spPr>
          <a:xfrm>
            <a:off x="1312698" y="1237682"/>
            <a:ext cx="685804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 CLUSTER SAMPLING:</a:t>
            </a:r>
          </a:p>
          <a:p>
            <a:r>
              <a:rPr lang="en-US" sz="2800" dirty="0" smtClean="0"/>
              <a:t>The population is divided into clusters like families and then simple random sampling is applied.</a:t>
            </a:r>
          </a:p>
        </p:txBody>
      </p:sp>
      <p:pic>
        <p:nvPicPr>
          <p:cNvPr id="8" name="Picture 13" descr="http://www.hsrmethods.org/Glossary/Terms/C/~/media/Images/Figures/Cluster%20Sampling%20Image.ash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600" y="3071810"/>
            <a:ext cx="698477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C:\Users\hp\Desktop\disktop files\شعار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1134"/>
            <a:ext cx="1111424" cy="874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eena\Desktop\dallu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4" y="1"/>
            <a:ext cx="9134476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728" y="1500174"/>
            <a:ext cx="664373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dirty="0" smtClean="0"/>
          </a:p>
          <a:p>
            <a:endParaRPr lang="en-US" dirty="0" smtClean="0"/>
          </a:p>
          <a:p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1571604" y="1428736"/>
            <a:ext cx="6643734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 smtClean="0"/>
          </a:p>
          <a:p>
            <a:r>
              <a:rPr lang="en-US" sz="2800" dirty="0" smtClean="0"/>
              <a:t>2. </a:t>
            </a:r>
            <a:r>
              <a:rPr lang="en-US" sz="2800" dirty="0"/>
              <a:t>CONVENIENCE SAMPLING:</a:t>
            </a:r>
          </a:p>
          <a:p>
            <a:endParaRPr lang="en-US" sz="2800" dirty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dirty="0" smtClean="0"/>
              <a:t>  </a:t>
            </a:r>
            <a:r>
              <a:rPr lang="en-GB" sz="2400" i="1" dirty="0" smtClean="0">
                <a:latin typeface="Arial" pitchFamily="34" charset="0"/>
                <a:cs typeface="Arial" pitchFamily="34" charset="0"/>
              </a:rPr>
              <a:t>Convenience/ opportunity sampling.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i="1" dirty="0" smtClean="0">
                <a:latin typeface="Arial" pitchFamily="34" charset="0"/>
                <a:cs typeface="Arial" pitchFamily="34" charset="0"/>
              </a:rPr>
              <a:t>  Purposive/ judgemental sampling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i="1" dirty="0" smtClean="0">
                <a:latin typeface="Arial" pitchFamily="34" charset="0"/>
                <a:cs typeface="Arial" pitchFamily="34" charset="0"/>
              </a:rPr>
              <a:t>  Quota sampling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i="1" dirty="0" smtClean="0">
                <a:latin typeface="Arial" pitchFamily="34" charset="0"/>
                <a:cs typeface="Arial" pitchFamily="34" charset="0"/>
              </a:rPr>
              <a:t>  Snowball sampling</a:t>
            </a:r>
            <a:endParaRPr lang="en-IN" sz="2400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3" descr="C:\Users\hp\Desktop\disktop files\شعار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1134"/>
            <a:ext cx="1111424" cy="874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eena\Desktop\dallu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4" y="1"/>
            <a:ext cx="9134476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728" y="1500174"/>
            <a:ext cx="66437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/>
              <a:t> </a:t>
            </a:r>
          </a:p>
          <a:p>
            <a:endParaRPr lang="en-US" dirty="0" smtClean="0"/>
          </a:p>
          <a:p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1285852" y="1571612"/>
            <a:ext cx="721523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sym typeface="Monotype Sorts" pitchFamily="2" charset="2"/>
              </a:rPr>
              <a:t> CONVENIENCE SAMPLING:</a:t>
            </a:r>
          </a:p>
          <a:p>
            <a:endParaRPr lang="en-US" sz="3200" dirty="0" smtClean="0">
              <a:sym typeface="Monotype Sorts" pitchFamily="2" charset="2"/>
            </a:endParaRPr>
          </a:p>
          <a:p>
            <a:r>
              <a:rPr lang="en-US" sz="2800" dirty="0" smtClean="0">
                <a:sym typeface="Monotype Sorts" pitchFamily="2" charset="2"/>
              </a:rPr>
              <a:t>The process of including whoever happens to be available at the time.</a:t>
            </a:r>
          </a:p>
          <a:p>
            <a:endParaRPr lang="en-US" sz="2800" dirty="0" smtClean="0">
              <a:sym typeface="Monotype Sorts" pitchFamily="2" charset="2"/>
            </a:endParaRPr>
          </a:p>
          <a:p>
            <a:r>
              <a:rPr lang="en-US" sz="2800" dirty="0" smtClean="0">
                <a:sym typeface="Monotype Sorts" pitchFamily="2" charset="2"/>
              </a:rPr>
              <a:t> It also </a:t>
            </a:r>
            <a:r>
              <a:rPr lang="en-US" sz="2800" dirty="0" smtClean="0"/>
              <a:t>called “accidental” or “haphazard” sampling</a:t>
            </a:r>
          </a:p>
          <a:p>
            <a:endParaRPr lang="en-US" b="1" dirty="0" smtClean="0">
              <a:latin typeface="Arial" charset="0"/>
            </a:endParaRPr>
          </a:p>
          <a:p>
            <a:endParaRPr lang="en-IN" dirty="0"/>
          </a:p>
        </p:txBody>
      </p:sp>
      <p:pic>
        <p:nvPicPr>
          <p:cNvPr id="7" name="Picture 3" descr="C:\Users\hp\Desktop\disktop files\شعار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1134"/>
            <a:ext cx="1052154" cy="827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eena\Desktop\dallu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4" y="1"/>
            <a:ext cx="9134476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728" y="1500174"/>
            <a:ext cx="66437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/>
              <a:t> </a:t>
            </a:r>
          </a:p>
          <a:p>
            <a:endParaRPr lang="en-US" dirty="0" smtClean="0"/>
          </a:p>
          <a:p>
            <a:endParaRPr lang="en-IN" dirty="0"/>
          </a:p>
        </p:txBody>
      </p:sp>
      <p:sp>
        <p:nvSpPr>
          <p:cNvPr id="7" name="TextBox 6"/>
          <p:cNvSpPr txBox="1"/>
          <p:nvPr/>
        </p:nvSpPr>
        <p:spPr>
          <a:xfrm>
            <a:off x="1214414" y="1643050"/>
            <a:ext cx="71438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sym typeface="Monotype Sorts" pitchFamily="2" charset="2"/>
              </a:rPr>
              <a:t> JUDGEMENTAL (PURPOSIVE)SAMPLING:</a:t>
            </a:r>
          </a:p>
          <a:p>
            <a:endParaRPr lang="en-US" b="1" dirty="0" smtClean="0">
              <a:latin typeface="Arial" charset="0"/>
              <a:sym typeface="Monotype Sorts" pitchFamily="2" charset="2"/>
            </a:endParaRPr>
          </a:p>
          <a:p>
            <a:endParaRPr lang="en-US" b="1" dirty="0" smtClean="0">
              <a:latin typeface="Arial" charset="0"/>
              <a:sym typeface="Monotype Sorts" pitchFamily="2" charset="2"/>
            </a:endParaRPr>
          </a:p>
          <a:p>
            <a:r>
              <a:rPr lang="en-US" sz="2800" dirty="0" smtClean="0">
                <a:sym typeface="Monotype Sorts" pitchFamily="2" charset="2"/>
              </a:rPr>
              <a:t>The process whereby the researcher selects a sample based on experience or knowledge of the group to be sampled. </a:t>
            </a:r>
          </a:p>
          <a:p>
            <a:endParaRPr lang="en-US" b="1" dirty="0" smtClean="0">
              <a:latin typeface="Arial" charset="0"/>
              <a:sym typeface="Monotype Sorts" pitchFamily="2" charset="2"/>
            </a:endParaRPr>
          </a:p>
          <a:p>
            <a:endParaRPr lang="en-US" b="1" dirty="0" smtClean="0">
              <a:latin typeface="Arial" charset="0"/>
              <a:sym typeface="Monotype Sorts" pitchFamily="2" charset="2"/>
            </a:endParaRPr>
          </a:p>
        </p:txBody>
      </p:sp>
      <p:pic>
        <p:nvPicPr>
          <p:cNvPr id="6" name="Picture 3" descr="C:\Users\hp\Desktop\disktop files\شعار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1134"/>
            <a:ext cx="1138214" cy="895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eena\Desktop\dallu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4" y="1"/>
            <a:ext cx="9134476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728" y="1500174"/>
            <a:ext cx="66437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/>
              <a:t> </a:t>
            </a:r>
          </a:p>
          <a:p>
            <a:endParaRPr lang="en-US" dirty="0" smtClean="0"/>
          </a:p>
          <a:p>
            <a:endParaRPr lang="en-IN" dirty="0"/>
          </a:p>
        </p:txBody>
      </p:sp>
      <p:sp>
        <p:nvSpPr>
          <p:cNvPr id="7" name="TextBox 6"/>
          <p:cNvSpPr txBox="1"/>
          <p:nvPr/>
        </p:nvSpPr>
        <p:spPr>
          <a:xfrm>
            <a:off x="1357290" y="1500174"/>
            <a:ext cx="700092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sym typeface="Monotype Sorts" pitchFamily="2" charset="2"/>
              </a:rPr>
              <a:t> QUOTA SAMPLING:</a:t>
            </a:r>
          </a:p>
          <a:p>
            <a:endParaRPr lang="en-US" sz="3200" dirty="0" smtClean="0">
              <a:sym typeface="Monotype Sorts" pitchFamily="2" charset="2"/>
            </a:endParaRPr>
          </a:p>
          <a:p>
            <a:r>
              <a:rPr lang="en-US" sz="2800" dirty="0" smtClean="0">
                <a:sym typeface="Monotype Sorts" pitchFamily="2" charset="2"/>
              </a:rPr>
              <a:t>A researcher gathers data from individuals possessing </a:t>
            </a:r>
            <a:r>
              <a:rPr lang="ar-IQ" sz="2800" dirty="0" smtClean="0">
                <a:sym typeface="Monotype Sorts" pitchFamily="2" charset="2"/>
              </a:rPr>
              <a:t>يمتلكون</a:t>
            </a:r>
            <a:r>
              <a:rPr lang="en-US" sz="2800" dirty="0" smtClean="0">
                <a:sym typeface="Monotype Sorts" pitchFamily="2" charset="2"/>
              </a:rPr>
              <a:t> identified characteristics and quotas. </a:t>
            </a:r>
            <a:r>
              <a:rPr lang="ar-IQ" sz="2800" dirty="0" smtClean="0">
                <a:sym typeface="Monotype Sorts" pitchFamily="2" charset="2"/>
              </a:rPr>
              <a:t>حصص</a:t>
            </a:r>
            <a:endParaRPr lang="en-US" sz="2800" dirty="0" smtClean="0">
              <a:sym typeface="Monotype Sorts" pitchFamily="2" charset="2"/>
            </a:endParaRPr>
          </a:p>
          <a:p>
            <a:endParaRPr lang="en-US" sz="2800" dirty="0" smtClean="0">
              <a:sym typeface="Monotype Sorts" pitchFamily="2" charset="2"/>
            </a:endParaRPr>
          </a:p>
          <a:p>
            <a:r>
              <a:rPr lang="en-US" sz="2400" dirty="0" smtClean="0"/>
              <a:t>For example, an interviewer may be told to sample 200 females and 300 males between the age of 45 and 60.</a:t>
            </a:r>
          </a:p>
          <a:p>
            <a:endParaRPr lang="en-IN" sz="2800" dirty="0"/>
          </a:p>
        </p:txBody>
      </p:sp>
      <p:pic>
        <p:nvPicPr>
          <p:cNvPr id="6" name="Picture 3" descr="C:\Users\hp\Desktop\disktop files\شعار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1134"/>
            <a:ext cx="1183432" cy="930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eena\Desktop\dallu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4" y="1"/>
            <a:ext cx="9134476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728" y="1500174"/>
            <a:ext cx="66437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/>
              <a:t> </a:t>
            </a:r>
          </a:p>
          <a:p>
            <a:endParaRPr lang="en-US" dirty="0" smtClean="0"/>
          </a:p>
          <a:p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1357290" y="1714488"/>
            <a:ext cx="685804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 SNOWBALL SAMPLING</a:t>
            </a:r>
            <a:r>
              <a:rPr lang="en-US" sz="2800" dirty="0" smtClean="0"/>
              <a:t>:</a:t>
            </a:r>
          </a:p>
          <a:p>
            <a:pPr marL="0" lvl="1"/>
            <a:endParaRPr lang="en-US" sz="2800" dirty="0" smtClean="0">
              <a:latin typeface="Verdana" pitchFamily="34" charset="0"/>
            </a:endParaRPr>
          </a:p>
          <a:p>
            <a:pPr marL="0" lvl="1"/>
            <a:r>
              <a:rPr lang="en-US" sz="2800" dirty="0" smtClean="0"/>
              <a:t>The sampling procedure in which the initial respondents are chosen by probability or non-probability methods, and then additional respondents are obtained by information provided by the initial respondents</a:t>
            </a:r>
          </a:p>
          <a:p>
            <a:endParaRPr lang="en-US" sz="2800" dirty="0" smtClean="0"/>
          </a:p>
          <a:p>
            <a:endParaRPr lang="en-IN" sz="2800" dirty="0"/>
          </a:p>
        </p:txBody>
      </p:sp>
      <p:pic>
        <p:nvPicPr>
          <p:cNvPr id="7" name="Picture 3" descr="C:\Users\hp\Desktop\disktop files\شعار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1134"/>
            <a:ext cx="1111424" cy="874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eena\Desktop\dallu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4" y="1"/>
            <a:ext cx="9134476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728" y="1500174"/>
            <a:ext cx="66437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/>
              <a:t> </a:t>
            </a:r>
          </a:p>
          <a:p>
            <a:endParaRPr lang="en-US" dirty="0" smtClean="0"/>
          </a:p>
          <a:p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1357290" y="1500174"/>
            <a:ext cx="707236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         </a:t>
            </a:r>
            <a:r>
              <a:rPr lang="en-US" sz="3200" b="1" dirty="0" smtClean="0"/>
              <a:t>STEPS IN SAMPLING PROCESS</a:t>
            </a:r>
          </a:p>
          <a:p>
            <a:endParaRPr lang="en-US" sz="3200" dirty="0" smtClean="0"/>
          </a:p>
          <a:p>
            <a:r>
              <a:rPr lang="en-US" sz="2800" dirty="0" smtClean="0"/>
              <a:t>STEP 1:  Define the target population</a:t>
            </a:r>
          </a:p>
          <a:p>
            <a:pPr lvl="0" fontAlgn="base"/>
            <a:r>
              <a:rPr lang="en-US" sz="2800" dirty="0" smtClean="0"/>
              <a:t>STEP 2:  Identify the sampling frame</a:t>
            </a:r>
            <a:endParaRPr lang="en-IN" sz="2800" dirty="0" smtClean="0"/>
          </a:p>
          <a:p>
            <a:pPr lvl="0" fontAlgn="base"/>
            <a:r>
              <a:rPr lang="en-US" sz="2800" dirty="0" smtClean="0"/>
              <a:t>STEP 3: </a:t>
            </a:r>
            <a:r>
              <a:rPr lang="en-IN" sz="2800" dirty="0" smtClean="0"/>
              <a:t> Specifying the sampling unit.</a:t>
            </a:r>
          </a:p>
          <a:p>
            <a:pPr lvl="0" fontAlgn="base"/>
            <a:r>
              <a:rPr lang="en-IN" sz="2800" dirty="0" smtClean="0"/>
              <a:t>STEP 4:  Selection of the sampling method.</a:t>
            </a:r>
          </a:p>
          <a:p>
            <a:pPr lvl="0" fontAlgn="base"/>
            <a:r>
              <a:rPr lang="en-IN" sz="2800" dirty="0" smtClean="0"/>
              <a:t>STEP 5:  Determination of sample size.</a:t>
            </a:r>
          </a:p>
          <a:p>
            <a:pPr lvl="0" fontAlgn="base"/>
            <a:r>
              <a:rPr lang="en-IN" sz="2800" dirty="0" smtClean="0"/>
              <a:t>STEP 6:  Specifying the sampling plan.</a:t>
            </a:r>
          </a:p>
          <a:p>
            <a:pPr lvl="0" fontAlgn="base"/>
            <a:r>
              <a:rPr lang="en-IN" sz="2800" dirty="0" smtClean="0"/>
              <a:t>STEP 7:  Selecting the sample.</a:t>
            </a:r>
          </a:p>
        </p:txBody>
      </p:sp>
      <p:pic>
        <p:nvPicPr>
          <p:cNvPr id="7" name="Picture 3" descr="C:\Users\hp\Desktop\disktop files\شعار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1135"/>
            <a:ext cx="1111424" cy="874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eena\Desktop\dallu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4" y="1"/>
            <a:ext cx="9134476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728" y="1500174"/>
            <a:ext cx="66437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>
                <a:solidFill>
                  <a:prstClr val="black"/>
                </a:solidFill>
              </a:rPr>
              <a:t> </a:t>
            </a:r>
          </a:p>
          <a:p>
            <a:endParaRPr lang="en-US" dirty="0" smtClean="0">
              <a:solidFill>
                <a:prstClr val="black"/>
              </a:solidFill>
            </a:endParaRPr>
          </a:p>
          <a:p>
            <a:endParaRPr lang="en-IN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7290" y="1500174"/>
            <a:ext cx="70723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prstClr val="black"/>
                </a:solidFill>
              </a:rPr>
              <a:t>         </a:t>
            </a:r>
            <a:r>
              <a:rPr lang="en-US" sz="3200" b="1" dirty="0" smtClean="0">
                <a:solidFill>
                  <a:prstClr val="black"/>
                </a:solidFill>
              </a:rPr>
              <a:t>STEPS IN SAMPLING PROCESS</a:t>
            </a:r>
          </a:p>
          <a:p>
            <a:endParaRPr lang="en-US" sz="3200" dirty="0" smtClean="0">
              <a:solidFill>
                <a:prstClr val="black"/>
              </a:solidFill>
            </a:endParaRPr>
          </a:p>
        </p:txBody>
      </p:sp>
      <p:pic>
        <p:nvPicPr>
          <p:cNvPr id="7" name="Picture 3" descr="C:\Users\hp\Desktop\disktop files\شعار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1135"/>
            <a:ext cx="1111424" cy="874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46174"/>
            <a:ext cx="8640960" cy="537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1465505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eena\Desktop\dallu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4" y="1"/>
            <a:ext cx="9134476" cy="6858000"/>
          </a:xfrm>
          <a:prstGeom prst="rect">
            <a:avLst/>
          </a:prstGeom>
          <a:noFill/>
        </p:spPr>
      </p:pic>
      <p:pic>
        <p:nvPicPr>
          <p:cNvPr id="4" name="Picture 6" descr="http://cosassencillas.files.wordpress.com/2007/05/bombilla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00042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428728" y="1500174"/>
            <a:ext cx="6643734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         LIMITATIONS OF SAMPLING</a:t>
            </a:r>
          </a:p>
          <a:p>
            <a:endParaRPr lang="en-US" sz="3200" dirty="0" smtClean="0"/>
          </a:p>
          <a:p>
            <a:pPr lvl="0">
              <a:buFont typeface="Arial" pitchFamily="34" charset="0"/>
              <a:buChar char="•"/>
            </a:pPr>
            <a:r>
              <a:rPr lang="en-IN" sz="3600" dirty="0"/>
              <a:t>Errors due to sampling may be high for small administrative areas</a:t>
            </a:r>
            <a:r>
              <a:rPr lang="en-IN" sz="3600" dirty="0" smtClean="0"/>
              <a:t>. </a:t>
            </a:r>
          </a:p>
          <a:p>
            <a:pPr lvl="0">
              <a:buFont typeface="Arial" pitchFamily="34" charset="0"/>
              <a:buChar char="•"/>
            </a:pPr>
            <a:r>
              <a:rPr lang="en-IN" sz="3600" dirty="0" smtClean="0"/>
              <a:t>Sampling </a:t>
            </a:r>
            <a:r>
              <a:rPr lang="en-IN" sz="3600" dirty="0"/>
              <a:t>may not be feasible for problems that require very high accuracy. </a:t>
            </a:r>
          </a:p>
          <a:p>
            <a:endParaRPr lang="en-US" dirty="0" smtClean="0"/>
          </a:p>
          <a:p>
            <a:endParaRPr lang="en-IN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-209550"/>
            <a:ext cx="91328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928694" y="1428736"/>
            <a:ext cx="7459730" cy="43735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altLang="ar-IQ" sz="3500" b="1" kern="0" dirty="0">
                <a:latin typeface="+mj-lt"/>
              </a:rPr>
              <a:t>Threats to V</a:t>
            </a:r>
            <a:r>
              <a:rPr lang="en-US" altLang="ar-IQ" sz="3500" b="1" kern="0" dirty="0" smtClean="0">
                <a:latin typeface="+mj-lt"/>
              </a:rPr>
              <a:t>alid Sampling</a:t>
            </a:r>
            <a:endParaRPr lang="en-US" altLang="ar-IQ" sz="3200" kern="0" dirty="0" smtClean="0">
              <a:latin typeface="+mj-lt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altLang="ar-IQ" sz="3200" kern="0" dirty="0" smtClean="0">
                <a:solidFill>
                  <a:srgbClr val="000000"/>
                </a:solidFill>
                <a:latin typeface="+mj-lt"/>
              </a:rPr>
              <a:t>The </a:t>
            </a:r>
            <a:r>
              <a:rPr lang="en-US" altLang="ar-IQ" sz="3200" kern="0" dirty="0">
                <a:solidFill>
                  <a:srgbClr val="000000"/>
                </a:solidFill>
                <a:latin typeface="+mj-lt"/>
              </a:rPr>
              <a:t>population you want to generalize to is different from your sample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altLang="ar-IQ" sz="3200" kern="0" dirty="0">
                <a:solidFill>
                  <a:srgbClr val="000000"/>
                </a:solidFill>
                <a:latin typeface="+mj-lt"/>
              </a:rPr>
              <a:t>The setting/place you want to generalize to is different from the place you conducted your study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altLang="ar-IQ" sz="3200" kern="0" dirty="0">
                <a:solidFill>
                  <a:srgbClr val="000000"/>
                </a:solidFill>
                <a:latin typeface="+mj-lt"/>
              </a:rPr>
              <a:t>The time when you conducted your study was </a:t>
            </a:r>
            <a:r>
              <a:rPr lang="en-US" altLang="ar-IQ" sz="3200" kern="0" dirty="0" smtClean="0">
                <a:solidFill>
                  <a:srgbClr val="000000"/>
                </a:solidFill>
                <a:latin typeface="+mj-lt"/>
              </a:rPr>
              <a:t>unsuitable </a:t>
            </a:r>
            <a:endParaRPr lang="en-US" altLang="ar-IQ" sz="3200" kern="0" dirty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7" name="Picture 3" descr="C:\Users\hp\Desktop\disktop files\شعار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1134"/>
            <a:ext cx="1446884" cy="1138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eena\Desktop\dallu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4" y="1"/>
            <a:ext cx="9134476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28694" y="1340768"/>
            <a:ext cx="7358082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               </a:t>
            </a:r>
            <a:r>
              <a:rPr lang="en-US" sz="3200" b="1" dirty="0" smtClean="0"/>
              <a:t>  </a:t>
            </a:r>
            <a:r>
              <a:rPr lang="en-US" sz="4000" b="1" dirty="0" smtClean="0"/>
              <a:t>Definition of sampling</a:t>
            </a:r>
          </a:p>
          <a:p>
            <a:r>
              <a:rPr lang="en-IN" sz="2800" dirty="0" smtClean="0"/>
              <a:t> </a:t>
            </a:r>
            <a:r>
              <a:rPr lang="en-IN" sz="3600" dirty="0" smtClean="0"/>
              <a:t>Sampling </a:t>
            </a:r>
            <a:r>
              <a:rPr lang="en-IN" sz="3600" dirty="0"/>
              <a:t>is the process by which inference is made to the whole by examining a part</a:t>
            </a:r>
            <a:r>
              <a:rPr lang="en-IN" sz="3600" dirty="0" smtClean="0"/>
              <a:t>.</a:t>
            </a:r>
            <a:r>
              <a:rPr lang="en-US" altLang="ar-IQ" sz="3200" kern="0" dirty="0">
                <a:solidFill>
                  <a:srgbClr val="000000"/>
                </a:solidFill>
                <a:latin typeface="Times"/>
              </a:rPr>
              <a:t> </a:t>
            </a:r>
            <a:endParaRPr lang="en-US" altLang="ar-IQ" sz="3200" kern="0" dirty="0" smtClean="0">
              <a:solidFill>
                <a:srgbClr val="000000"/>
              </a:solidFill>
              <a:latin typeface="Times"/>
            </a:endParaRPr>
          </a:p>
          <a:p>
            <a:r>
              <a:rPr lang="en-US" altLang="ar-IQ" sz="3200" kern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Sampling </a:t>
            </a:r>
            <a:r>
              <a:rPr lang="en-US" altLang="ar-IQ" sz="3200" kern="0" dirty="0">
                <a:solidFill>
                  <a:srgbClr val="000000"/>
                </a:solidFill>
                <a:latin typeface="Calibri" panose="020F0502020204030204" pitchFamily="34" charset="0"/>
              </a:rPr>
              <a:t>is the process of selecting units from a population of interest so that by studying the sample you can fairly generalize your results to the population from which the units were chosen</a:t>
            </a:r>
          </a:p>
          <a:p>
            <a:endParaRPr lang="en-IN" sz="3600" dirty="0"/>
          </a:p>
          <a:p>
            <a:endParaRPr lang="en-IN" dirty="0"/>
          </a:p>
        </p:txBody>
      </p:sp>
      <p:pic>
        <p:nvPicPr>
          <p:cNvPr id="6" name="Picture 3" descr="C:\Users\hp\Desktop\disktop files\شعار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1134"/>
            <a:ext cx="1111424" cy="874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eena\Downloads\t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28630" y="1219200"/>
            <a:ext cx="821537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latin typeface="Comic Sans MS" pitchFamily="66" charset="0"/>
              </a:rPr>
              <a:t>THANK YOU  </a:t>
            </a:r>
          </a:p>
          <a:p>
            <a:r>
              <a:rPr lang="en-US" sz="4800" b="1" dirty="0" smtClean="0">
                <a:latin typeface="Comic Sans MS" pitchFamily="66" charset="0"/>
              </a:rPr>
              <a:t>       SO MUCH  </a:t>
            </a:r>
          </a:p>
          <a:p>
            <a:r>
              <a:rPr lang="en-US" sz="4800" b="1" dirty="0" smtClean="0">
                <a:latin typeface="Comic Sans MS" pitchFamily="66" charset="0"/>
              </a:rPr>
              <a:t>            FOR YOUR  </a:t>
            </a:r>
          </a:p>
          <a:p>
            <a:r>
              <a:rPr lang="en-US" sz="4800" b="1" dirty="0" smtClean="0">
                <a:latin typeface="Comic Sans MS" pitchFamily="66" charset="0"/>
              </a:rPr>
              <a:t>                   Patience !!!</a:t>
            </a:r>
          </a:p>
          <a:p>
            <a:endParaRPr lang="en-IN" sz="4800" b="1" dirty="0"/>
          </a:p>
        </p:txBody>
      </p:sp>
      <p:pic>
        <p:nvPicPr>
          <p:cNvPr id="4" name="Picture 3" descr="C:\Users\hp\Desktop\disktop files\شعار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1134"/>
            <a:ext cx="1446884" cy="1138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eena\Desktop\dallu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4" y="1"/>
            <a:ext cx="9134476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14480" y="1500174"/>
            <a:ext cx="628654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b="1" dirty="0" smtClean="0"/>
              <a:t>       </a:t>
            </a:r>
            <a:r>
              <a:rPr lang="en-IN" sz="3200" b="1" dirty="0" smtClean="0">
                <a:cs typeface="Arial" pitchFamily="34" charset="0"/>
              </a:rPr>
              <a:t>Meaning of sampling  </a:t>
            </a:r>
          </a:p>
          <a:p>
            <a:endParaRPr lang="en-IN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IN" sz="28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IN" sz="2800" dirty="0">
                <a:latin typeface="Arial" pitchFamily="34" charset="0"/>
                <a:cs typeface="Arial" pitchFamily="34" charset="0"/>
              </a:rPr>
              <a:t>process of testing some </a:t>
            </a:r>
            <a:r>
              <a:rPr lang="en-IN" sz="2800" dirty="0" smtClean="0">
                <a:latin typeface="Arial" pitchFamily="34" charset="0"/>
                <a:cs typeface="Arial" pitchFamily="34" charset="0"/>
              </a:rPr>
              <a:t>data based </a:t>
            </a:r>
            <a:r>
              <a:rPr lang="en-IN" sz="2800" dirty="0">
                <a:latin typeface="Arial" pitchFamily="34" charset="0"/>
                <a:cs typeface="Arial" pitchFamily="34" charset="0"/>
              </a:rPr>
              <a:t>on a small sample is called sampling</a:t>
            </a:r>
            <a:r>
              <a:rPr lang="en-IN" sz="2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IN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Eg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IN" sz="2800" dirty="0" smtClean="0">
                <a:latin typeface="Arial" pitchFamily="34" charset="0"/>
                <a:cs typeface="Arial" pitchFamily="34" charset="0"/>
              </a:rPr>
              <a:t>F</a:t>
            </a:r>
            <a:r>
              <a:rPr lang="en-IN" sz="2800" dirty="0" smtClean="0"/>
              <a:t>rom a cup of tea, a tea-taster determines the quality of the brand of tea.</a:t>
            </a: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endParaRPr lang="en-IN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3" descr="C:\Users\hp\Desktop\disktop files\شعار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1134"/>
            <a:ext cx="1111424" cy="874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eena\Desktop\dallu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4" y="1"/>
            <a:ext cx="9134476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728" y="1500174"/>
            <a:ext cx="6643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IN" dirty="0"/>
          </a:p>
        </p:txBody>
      </p:sp>
      <p:pic>
        <p:nvPicPr>
          <p:cNvPr id="2050" name="Picture 2" descr="C:\Users\Meena\Downloads\population sampl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1785926"/>
            <a:ext cx="5429288" cy="3745143"/>
          </a:xfrm>
          <a:prstGeom prst="rect">
            <a:avLst/>
          </a:prstGeom>
          <a:noFill/>
        </p:spPr>
      </p:pic>
      <p:pic>
        <p:nvPicPr>
          <p:cNvPr id="6" name="Picture 3" descr="C:\Users\hp\Desktop\disktop files\شعار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1134"/>
            <a:ext cx="1183432" cy="930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eena\Desktop\dallu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4" y="1"/>
            <a:ext cx="9134476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26333" y="1196752"/>
            <a:ext cx="6500858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 dirty="0" smtClean="0"/>
          </a:p>
          <a:p>
            <a:r>
              <a:rPr lang="en-IN" sz="3200" b="1" dirty="0" smtClean="0"/>
              <a:t>        </a:t>
            </a:r>
            <a:r>
              <a:rPr lang="en-IN" sz="3600" b="1" dirty="0" smtClean="0"/>
              <a:t>THE PURPOSE OF SAMPLING</a:t>
            </a:r>
          </a:p>
          <a:p>
            <a:endParaRPr lang="en-IN" sz="3200" dirty="0" smtClean="0"/>
          </a:p>
          <a:p>
            <a:r>
              <a:rPr lang="en-IN" sz="3600" dirty="0" smtClean="0"/>
              <a:t>The </a:t>
            </a:r>
            <a:r>
              <a:rPr lang="en-IN" sz="3600" dirty="0"/>
              <a:t>purpose of sampling is to provide various types of statistical information of a qualitative or quantitative nature about the whole by examining a few selected units. </a:t>
            </a:r>
          </a:p>
        </p:txBody>
      </p:sp>
      <p:pic>
        <p:nvPicPr>
          <p:cNvPr id="6" name="Picture 3" descr="C:\Users\hp\Desktop\disktop files\شعار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1" y="81135"/>
            <a:ext cx="1111424" cy="874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eena\Desktop\dallu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4" y="1"/>
            <a:ext cx="9134476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571604" y="1643050"/>
            <a:ext cx="657229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       ADVANTAGES OF SAMPLING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IN" sz="2800" dirty="0" smtClean="0"/>
              <a:t>   </a:t>
            </a:r>
            <a:r>
              <a:rPr lang="en-IN" sz="4000" dirty="0" smtClean="0"/>
              <a:t>Greater </a:t>
            </a:r>
            <a:r>
              <a:rPr lang="en-IN" sz="4000" dirty="0"/>
              <a:t>economy </a:t>
            </a:r>
            <a:r>
              <a:rPr lang="en-IN" sz="40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IN" sz="4000" dirty="0" smtClean="0"/>
              <a:t>  Greater scope </a:t>
            </a:r>
          </a:p>
          <a:p>
            <a:pPr>
              <a:buFont typeface="Arial" pitchFamily="34" charset="0"/>
              <a:buChar char="•"/>
            </a:pPr>
            <a:r>
              <a:rPr lang="en-IN" sz="4000" dirty="0" smtClean="0"/>
              <a:t>  less time</a:t>
            </a:r>
            <a:endParaRPr lang="en-IN" sz="4000" dirty="0"/>
          </a:p>
          <a:p>
            <a:endParaRPr lang="en-IN" dirty="0"/>
          </a:p>
        </p:txBody>
      </p:sp>
      <p:pic>
        <p:nvPicPr>
          <p:cNvPr id="5" name="Picture 3" descr="C:\Users\hp\Desktop\disktop files\شعار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1134"/>
            <a:ext cx="1052155" cy="827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eena\Desktop\dallu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4" y="1"/>
            <a:ext cx="9134476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728" y="1500174"/>
            <a:ext cx="6643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1357290" y="1500174"/>
            <a:ext cx="671517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                  TYPES OF SAMPLING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Probability sampling:  </a:t>
            </a:r>
          </a:p>
          <a:p>
            <a:endParaRPr lang="en-US" sz="2800" dirty="0" smtClean="0"/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GB" sz="2400" i="1" dirty="0" smtClean="0">
                <a:latin typeface="Arial" pitchFamily="34" charset="0"/>
                <a:cs typeface="Arial" pitchFamily="34" charset="0"/>
              </a:rPr>
              <a:t>  Simple Random Sampling</a:t>
            </a: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GB" sz="24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400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Systematic Random Sampling</a:t>
            </a:r>
            <a:endParaRPr lang="en-GB" sz="2400" i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GB" sz="2400" i="1" dirty="0" smtClean="0">
                <a:latin typeface="Arial" pitchFamily="34" charset="0"/>
                <a:cs typeface="Arial" pitchFamily="34" charset="0"/>
              </a:rPr>
              <a:t>Stratified Random Sampling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GB" sz="2400" i="1" dirty="0" smtClean="0">
                <a:latin typeface="Arial" pitchFamily="34" charset="0"/>
                <a:cs typeface="Arial" pitchFamily="34" charset="0"/>
              </a:rPr>
              <a:t>Cluster Or Multistage Sampling</a:t>
            </a:r>
          </a:p>
          <a:p>
            <a:endParaRPr lang="en-GB" sz="2800" dirty="0" smtClean="0">
              <a:cs typeface="Arial" pitchFamily="34" charset="0"/>
            </a:endParaRPr>
          </a:p>
        </p:txBody>
      </p:sp>
      <p:pic>
        <p:nvPicPr>
          <p:cNvPr id="7" name="Picture 3" descr="C:\Users\hp\Desktop\disktop files\شعار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1134"/>
            <a:ext cx="1052154" cy="827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eena\Desktop\dallu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4" y="1"/>
            <a:ext cx="9134476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728" y="1500174"/>
            <a:ext cx="6643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1500166" y="1428736"/>
            <a:ext cx="664373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 SIMPLE RANDOM SAMPLING:</a:t>
            </a:r>
          </a:p>
          <a:p>
            <a:r>
              <a:rPr lang="en-US" sz="3200" dirty="0" smtClean="0"/>
              <a:t>           </a:t>
            </a:r>
            <a:r>
              <a:rPr lang="en-US" sz="2800" dirty="0" smtClean="0"/>
              <a:t>In which each and every item has an equal chance of selection.</a:t>
            </a:r>
          </a:p>
        </p:txBody>
      </p:sp>
      <p:pic>
        <p:nvPicPr>
          <p:cNvPr id="3074" name="Picture 2" descr="C:\Users\Meena\Downloads\download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3000372"/>
            <a:ext cx="6384202" cy="2815769"/>
          </a:xfrm>
          <a:prstGeom prst="rect">
            <a:avLst/>
          </a:prstGeom>
          <a:noFill/>
        </p:spPr>
      </p:pic>
      <p:pic>
        <p:nvPicPr>
          <p:cNvPr id="7" name="Picture 3" descr="C:\Users\hp\Desktop\disktop files\شعار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1134"/>
            <a:ext cx="1052155" cy="827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eena\Desktop\dallu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4" y="1"/>
            <a:ext cx="9134476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728" y="1500174"/>
            <a:ext cx="66437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/>
              <a:t> </a:t>
            </a:r>
          </a:p>
          <a:p>
            <a:endParaRPr lang="en-US" dirty="0" smtClean="0"/>
          </a:p>
          <a:p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1357290" y="1357298"/>
            <a:ext cx="70723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SYSTEMATIC RANDOM SAMPLING:</a:t>
            </a:r>
          </a:p>
          <a:p>
            <a:r>
              <a:rPr lang="en-US" sz="2800" dirty="0" smtClean="0"/>
              <a:t>In which one or two items are selected randomly, but other items are selected by adding the average sampling interval to the item selected randomly. </a:t>
            </a:r>
            <a:endParaRPr lang="en-US" sz="2800" dirty="0"/>
          </a:p>
        </p:txBody>
      </p:sp>
      <p:pic>
        <p:nvPicPr>
          <p:cNvPr id="5122" name="Picture 2" descr="C:\Users\Meena\Downloads\sys-sample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3643314"/>
            <a:ext cx="6215106" cy="2428892"/>
          </a:xfrm>
          <a:prstGeom prst="rect">
            <a:avLst/>
          </a:prstGeom>
          <a:noFill/>
        </p:spPr>
      </p:pic>
      <p:pic>
        <p:nvPicPr>
          <p:cNvPr id="7" name="Picture 3" descr="C:\Users\hp\Desktop\disktop files\شعار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1134"/>
            <a:ext cx="1111424" cy="874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1556</TotalTime>
  <Words>561</Words>
  <Application>Microsoft Office PowerPoint</Application>
  <PresentationFormat>عرض على الشاشة (3:4)‏</PresentationFormat>
  <Paragraphs>93</Paragraphs>
  <Slides>20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1" baseType="lpstr">
      <vt:lpstr>Office Theme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Meena</dc:creator>
  <cp:lastModifiedBy>hp</cp:lastModifiedBy>
  <cp:revision>71</cp:revision>
  <dcterms:created xsi:type="dcterms:W3CDTF">2014-03-06T18:01:49Z</dcterms:created>
  <dcterms:modified xsi:type="dcterms:W3CDTF">2015-01-28T19:47:19Z</dcterms:modified>
</cp:coreProperties>
</file>