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21"/>
  </p:notesMasterIdLst>
  <p:sldIdLst>
    <p:sldId id="256" r:id="rId2"/>
    <p:sldId id="257" r:id="rId3"/>
    <p:sldId id="259" r:id="rId4"/>
    <p:sldId id="262" r:id="rId5"/>
    <p:sldId id="264" r:id="rId6"/>
    <p:sldId id="266" r:id="rId7"/>
    <p:sldId id="355" r:id="rId8"/>
    <p:sldId id="268" r:id="rId9"/>
    <p:sldId id="270" r:id="rId10"/>
    <p:sldId id="272" r:id="rId11"/>
    <p:sldId id="274" r:id="rId12"/>
    <p:sldId id="276" r:id="rId13"/>
    <p:sldId id="278" r:id="rId14"/>
    <p:sldId id="283" r:id="rId15"/>
    <p:sldId id="282" r:id="rId16"/>
    <p:sldId id="285" r:id="rId17"/>
    <p:sldId id="287" r:id="rId18"/>
    <p:sldId id="289" r:id="rId19"/>
    <p:sldId id="35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FC6"/>
    <a:srgbClr val="CC3300"/>
    <a:srgbClr val="9933FF"/>
    <a:srgbClr val="FF33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8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563BD-479B-4E8C-BCE4-4A27B2FE0618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17881-35D4-4EE6-94A7-59410E0FD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2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0082">
                <a:alpha val="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DCF0CB-54BB-4879-B820-CE91CBDE58B1}" type="datetimeFigureOut">
              <a:rPr lang="en-US" smtClean="0"/>
              <a:pPr/>
              <a:t>1/11/2015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7C0701-C695-4051-BD5A-AB8DDCA64F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286000"/>
            <a:ext cx="7495310" cy="116205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>
            <a:bevelT w="139700" prst="cross"/>
          </a:sp3d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en-US" sz="2800" spc="-15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     </a:t>
            </a:r>
            <a:r>
              <a:rPr lang="en-US" sz="2800" spc="-15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oper Black" panose="0208090404030B020404" pitchFamily="18" charset="0"/>
              </a:rPr>
              <a:t>NURSING        RESEARCH</a:t>
            </a:r>
            <a:endParaRPr lang="en-US" sz="2800" spc="-150" dirty="0">
              <a:solidFill>
                <a:schemeClr val="bg2">
                  <a:lumMod val="60000"/>
                  <a:lumOff val="40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410200"/>
            <a:ext cx="7854696" cy="886264"/>
          </a:xfrm>
        </p:spPr>
        <p:txBody>
          <a:bodyPr>
            <a:normAutofit/>
          </a:bodyPr>
          <a:lstStyle/>
          <a:p>
            <a:r>
              <a:rPr lang="en-US" dirty="0" err="1" smtClean="0"/>
              <a:t>Dr.Ali</a:t>
            </a:r>
            <a:r>
              <a:rPr lang="en-US" dirty="0" smtClean="0"/>
              <a:t>  K Al-</a:t>
            </a:r>
            <a:r>
              <a:rPr lang="en-US" dirty="0" err="1" smtClean="0"/>
              <a:t>mesrawi</a:t>
            </a:r>
            <a:r>
              <a:rPr lang="en-US" dirty="0" smtClean="0"/>
              <a:t>      </a:t>
            </a:r>
            <a:endParaRPr lang="en-US" dirty="0"/>
          </a:p>
        </p:txBody>
      </p:sp>
      <p:pic>
        <p:nvPicPr>
          <p:cNvPr id="1026" name="Picture 2" descr="C:\Users\pc\Pictures\imagesCACKW4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294909"/>
            <a:ext cx="3048000" cy="2362200"/>
          </a:xfrm>
          <a:prstGeom prst="rect">
            <a:avLst/>
          </a:prstGeom>
          <a:noFill/>
        </p:spPr>
      </p:pic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              Cont…..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Identify nursing care practices that make a difference in the health status of individuals and are cost effective.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Analyze and solve the patient care problem of nursing relevance for betterment of nursing care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Facilitate the ongoing development of nursing knowledge for  use in nursing practice.</a:t>
            </a:r>
            <a:endParaRPr lang="en-US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304800"/>
            <a:ext cx="69342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          Cont….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Test the existing nursing theories so as to refine them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Provide foundation for evidence – based nursing  practices.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Obtain valid &amp; reliable information on various aspects of nursing.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Exploration –To discover the problem area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Speculation -To form a theory</a:t>
            </a:r>
          </a:p>
          <a:p>
            <a:endParaRPr lang="en-US" sz="2800" dirty="0" smtClean="0"/>
          </a:p>
          <a:p>
            <a:endParaRPr lang="en-US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066800"/>
          </a:xfrm>
        </p:spPr>
        <p:txBody>
          <a:bodyPr>
            <a:normAutofit/>
          </a:bodyPr>
          <a:lstStyle/>
          <a:p>
            <a:r>
              <a:rPr lang="en-IN" dirty="0" smtClean="0">
                <a:solidFill>
                  <a:srgbClr val="FFC000"/>
                </a:solidFill>
              </a:rPr>
              <a:t>     Cont…..</a:t>
            </a:r>
            <a:endParaRPr lang="en-IN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533400" y="2743200"/>
            <a:ext cx="26670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DESCRIPTION</a:t>
            </a:r>
          </a:p>
        </p:txBody>
      </p:sp>
      <p:sp>
        <p:nvSpPr>
          <p:cNvPr id="6" name="Oval 5"/>
          <p:cNvSpPr/>
          <p:nvPr/>
        </p:nvSpPr>
        <p:spPr>
          <a:xfrm>
            <a:off x="5334000" y="4724400"/>
            <a:ext cx="2819400" cy="1600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EXPLANATORY</a:t>
            </a:r>
          </a:p>
        </p:txBody>
      </p:sp>
      <p:sp>
        <p:nvSpPr>
          <p:cNvPr id="7" name="Oval 6"/>
          <p:cNvSpPr/>
          <p:nvPr/>
        </p:nvSpPr>
        <p:spPr>
          <a:xfrm>
            <a:off x="3276600" y="3581400"/>
            <a:ext cx="2895600" cy="13716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EXPLORATION</a:t>
            </a:r>
          </a:p>
        </p:txBody>
      </p:sp>
      <p:sp>
        <p:nvSpPr>
          <p:cNvPr id="8" name="Oval 7"/>
          <p:cNvSpPr/>
          <p:nvPr/>
        </p:nvSpPr>
        <p:spPr>
          <a:xfrm>
            <a:off x="6096000" y="2590800"/>
            <a:ext cx="2514600" cy="1447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EVALUATION</a:t>
            </a:r>
          </a:p>
        </p:txBody>
      </p:sp>
      <p:sp>
        <p:nvSpPr>
          <p:cNvPr id="9" name="Oval 8"/>
          <p:cNvSpPr/>
          <p:nvPr/>
        </p:nvSpPr>
        <p:spPr>
          <a:xfrm>
            <a:off x="3200400" y="1752600"/>
            <a:ext cx="27432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SPECULATION</a:t>
            </a:r>
          </a:p>
        </p:txBody>
      </p:sp>
      <p:sp>
        <p:nvSpPr>
          <p:cNvPr id="10" name="Oval 9"/>
          <p:cNvSpPr/>
          <p:nvPr/>
        </p:nvSpPr>
        <p:spPr>
          <a:xfrm>
            <a:off x="685800" y="4724400"/>
            <a:ext cx="3276600" cy="1524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C00000"/>
                </a:solidFill>
              </a:rPr>
              <a:t>IDENTIFICATION</a:t>
            </a:r>
            <a:endParaRPr lang="en-IN" sz="2000" dirty="0">
              <a:solidFill>
                <a:srgbClr val="C00000"/>
              </a:solidFill>
            </a:endParaRPr>
          </a:p>
        </p:txBody>
      </p:sp>
      <p:pic>
        <p:nvPicPr>
          <p:cNvPr id="11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9764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i="1" u="sng" dirty="0" smtClean="0">
                <a:solidFill>
                  <a:srgbClr val="FFC000"/>
                </a:solidFill>
              </a:rPr>
              <a:t>N</a:t>
            </a:r>
            <a:r>
              <a:rPr lang="en-US" i="1" u="sng" dirty="0" smtClean="0">
                <a:solidFill>
                  <a:srgbClr val="FFC000"/>
                </a:solidFill>
                <a:effectLst/>
              </a:rPr>
              <a:t>EED FOR NURSING RESEARCH</a:t>
            </a:r>
            <a:endParaRPr lang="en-US" i="1" u="sng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3886200"/>
            <a:ext cx="2362200" cy="1981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FILLING THE GAPS IN KNOWLEDGE &amp; PRACTICE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981200"/>
            <a:ext cx="2362200" cy="1905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2"/>
                </a:solidFill>
              </a:rPr>
              <a:t>PROVIDING BASIS FOR PROFESSIONALISM.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4000" y="3886200"/>
            <a:ext cx="2209800" cy="1981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FOSTERING A COMMITMENT ,ACCOUNTABILITY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0400" y="3886200"/>
            <a:ext cx="2209800" cy="1981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IMPROVE THE STANDARDS IN NURSING EDUCATION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00400" y="1981200"/>
            <a:ext cx="2209800" cy="1905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DISCOVERING NEW MEASURES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10200" y="1981200"/>
            <a:ext cx="2133600" cy="1905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REFINING THE EXISTING THEORIES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1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969818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02327" y="0"/>
            <a:ext cx="7841673" cy="1066800"/>
          </a:xfrm>
        </p:spPr>
        <p:txBody>
          <a:bodyPr>
            <a:normAutofit fontScale="90000"/>
          </a:bodyPr>
          <a:lstStyle/>
          <a:p>
            <a:r>
              <a:rPr lang="en-US" i="1" u="sng" dirty="0" smtClean="0">
                <a:solidFill>
                  <a:srgbClr val="FFFF00"/>
                </a:solidFill>
              </a:rPr>
              <a:t>Characteristics of Good Research </a:t>
            </a:r>
            <a:endParaRPr lang="en-IN" i="1" u="sng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lnSpc>
                <a:spcPct val="160000"/>
              </a:lnSpc>
              <a:buNone/>
            </a:pPr>
            <a:r>
              <a:rPr lang="en-US" sz="3800" dirty="0" smtClean="0"/>
              <a:t>1) Orderly and systematic process </a:t>
            </a:r>
          </a:p>
          <a:p>
            <a:pPr marL="624078" indent="-514350">
              <a:lnSpc>
                <a:spcPct val="160000"/>
              </a:lnSpc>
              <a:buNone/>
            </a:pPr>
            <a:r>
              <a:rPr lang="en-US" sz="3800" dirty="0" smtClean="0"/>
              <a:t>2) Based on current professional issues</a:t>
            </a:r>
          </a:p>
          <a:p>
            <a:pPr marL="624078" indent="-514350">
              <a:lnSpc>
                <a:spcPct val="160000"/>
              </a:lnSpc>
              <a:buNone/>
            </a:pPr>
            <a:r>
              <a:rPr lang="en-US" sz="3800" dirty="0" smtClean="0"/>
              <a:t>3) Begin with clearly defined purposes </a:t>
            </a:r>
          </a:p>
          <a:p>
            <a:pPr marL="624078" indent="-514350">
              <a:lnSpc>
                <a:spcPct val="160000"/>
              </a:lnSpc>
              <a:buNone/>
            </a:pPr>
            <a:r>
              <a:rPr lang="en-US" sz="3800" dirty="0" smtClean="0"/>
              <a:t>4) Emphasize to develop , refine , and expand professional knowledge</a:t>
            </a:r>
          </a:p>
          <a:p>
            <a:pPr marL="624078" indent="-514350">
              <a:lnSpc>
                <a:spcPct val="160000"/>
              </a:lnSpc>
              <a:buNone/>
            </a:pPr>
            <a:r>
              <a:rPr lang="en-US" sz="3800" dirty="0" smtClean="0"/>
              <a:t>5) Directed towards development or testing of theories</a:t>
            </a:r>
          </a:p>
          <a:p>
            <a:pPr marL="624078" indent="-514350">
              <a:lnSpc>
                <a:spcPct val="160000"/>
              </a:lnSpc>
              <a:buNone/>
            </a:pPr>
            <a:r>
              <a:rPr lang="en-US" sz="3800" dirty="0" smtClean="0"/>
              <a:t>6) Finding solution of problem </a:t>
            </a:r>
          </a:p>
          <a:p>
            <a:pPr marL="624078" indent="-514350">
              <a:lnSpc>
                <a:spcPct val="160000"/>
              </a:lnSpc>
              <a:buNone/>
            </a:pPr>
            <a:endParaRPr lang="en-IN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7.   Objective and logical process. 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800" dirty="0" smtClean="0"/>
              <a:t>8. Generate findings to refine and improve professional practices.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9.  It must be for the general welfare of the  society.</a:t>
            </a:r>
            <a:endParaRPr lang="en-US" sz="2800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12. Carefully recorded and reported 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13. Adequately &amp; appropriately analyzed research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15.Confidence &amp; integrity should be there.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16. Conclusion should be with their limitation.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17.Research should be </a:t>
            </a:r>
            <a:r>
              <a:rPr lang="en-US" sz="2400" dirty="0" err="1" smtClean="0"/>
              <a:t>genaralised</a:t>
            </a:r>
            <a:r>
              <a:rPr lang="en-US" sz="2400" dirty="0" smtClean="0"/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18.It should follow ethical norms.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19. Use of appropriate methodology 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20. Conducted on representative sample 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21. Conducted through appropriate  use of methods and tools of data collection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22. Use of valid &amp; reliable data collection tools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23.Researcher’s expertise , interest, motivation and courage</a:t>
            </a:r>
          </a:p>
          <a:p>
            <a:pPr marL="624078" indent="-514350">
              <a:lnSpc>
                <a:spcPct val="150000"/>
              </a:lnSpc>
              <a:buNone/>
            </a:pPr>
            <a:r>
              <a:rPr lang="en-US" sz="2400" dirty="0" smtClean="0"/>
              <a:t>24. Adequately communicated</a:t>
            </a:r>
          </a:p>
          <a:p>
            <a:pPr>
              <a:buNone/>
            </a:pPr>
            <a:endParaRPr lang="en-IN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122218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21172" y="4124"/>
            <a:ext cx="7491511" cy="838200"/>
          </a:xfrm>
        </p:spPr>
        <p:txBody>
          <a:bodyPr>
            <a:normAutofit/>
          </a:bodyPr>
          <a:lstStyle/>
          <a:p>
            <a:r>
              <a:rPr lang="en-US" i="1" u="sng" dirty="0" smtClean="0">
                <a:solidFill>
                  <a:srgbClr val="FFFF00"/>
                </a:solidFill>
              </a:rPr>
              <a:t>Qualities of Good Researcher </a:t>
            </a:r>
            <a:endParaRPr lang="en-IN" i="1" u="sng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 </a:t>
            </a:r>
          </a:p>
          <a:p>
            <a:pPr marL="624078" indent="-514350">
              <a:buNone/>
            </a:pPr>
            <a:endParaRPr lang="en-IN" dirty="0"/>
          </a:p>
        </p:txBody>
      </p:sp>
      <p:sp>
        <p:nvSpPr>
          <p:cNvPr id="5" name="Oval 4"/>
          <p:cNvSpPr/>
          <p:nvPr/>
        </p:nvSpPr>
        <p:spPr>
          <a:xfrm>
            <a:off x="6362700" y="4899045"/>
            <a:ext cx="2819400" cy="1447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HARDWORKING &amp; WILLING TO LEARN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105400" y="2019300"/>
            <a:ext cx="3124200" cy="1828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EXCELLENT WRITTEN AND VERBAL COMMUNICATION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112908" y="2184779"/>
            <a:ext cx="2819400" cy="1219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ANALYTIC MIND 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352800" y="4419600"/>
            <a:ext cx="35814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DISCIPLINED &amp; SYSTEMATIC IN A SPECIFIC SEQUENCE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45663" y="842324"/>
            <a:ext cx="2895600" cy="16120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FREE FROM PERSONAL BIAS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943600" y="3527445"/>
            <a:ext cx="2576611" cy="1371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CREATIVE &amp; IMAGINATIVE ABILITIES 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894208" y="812800"/>
            <a:ext cx="2667000" cy="1828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PRODUCTIVE &amp;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INNOVATIVE THINKING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057400" y="3124200"/>
            <a:ext cx="3581400" cy="1447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24078" indent="-51435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GOOD OBSERVTIONAL SKILLS</a:t>
            </a:r>
          </a:p>
        </p:txBody>
      </p:sp>
      <p:pic>
        <p:nvPicPr>
          <p:cNvPr id="1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pc\Pictures\untitledu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1828800" y="2590800"/>
            <a:ext cx="3810000" cy="1981200"/>
          </a:xfrm>
          <a:prstGeom prst="roundRect">
            <a:avLst/>
          </a:prstGeom>
          <a:scene3d>
            <a:camera prst="perspectiveRight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Thank you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303" y="1427209"/>
            <a:ext cx="8153400" cy="4381500"/>
          </a:xfrm>
        </p:spPr>
        <p:txBody>
          <a:bodyPr/>
          <a:lstStyle/>
          <a:p>
            <a:r>
              <a:rPr lang="en-US" sz="3200" b="1" dirty="0" smtClean="0"/>
              <a:t>RESEARCH</a:t>
            </a:r>
            <a:r>
              <a:rPr lang="en-US" sz="3200" dirty="0" smtClean="0"/>
              <a:t>  word is originated from the word </a:t>
            </a:r>
            <a:r>
              <a:rPr lang="en-US" sz="3200" i="1" u="sng" dirty="0" smtClean="0"/>
              <a:t>“</a:t>
            </a:r>
            <a:r>
              <a:rPr lang="en-US" sz="3200" i="1" u="sng" dirty="0" err="1" smtClean="0"/>
              <a:t>Researche</a:t>
            </a:r>
            <a:r>
              <a:rPr lang="en-US" sz="3200" i="1" u="sng" dirty="0" smtClean="0"/>
              <a:t>”.</a:t>
            </a:r>
            <a:endParaRPr lang="en-US" sz="3200" dirty="0" smtClean="0"/>
          </a:p>
          <a:p>
            <a:r>
              <a:rPr lang="en-US" sz="3200" dirty="0" smtClean="0"/>
              <a:t>Research </a:t>
            </a:r>
            <a:r>
              <a:rPr lang="en-US" sz="3200" b="1" dirty="0" smtClean="0"/>
              <a:t>= ‘Re’+ search’.</a:t>
            </a:r>
          </a:p>
          <a:p>
            <a:r>
              <a:rPr lang="en-US" sz="3200" dirty="0" smtClean="0"/>
              <a:t> Re means once again ,anew, or a fresh.</a:t>
            </a:r>
          </a:p>
          <a:p>
            <a:r>
              <a:rPr lang="en-US" sz="3200" dirty="0" smtClean="0"/>
              <a:t>Search means to look for something or examine closely &amp; carefully , to look for information, to test and try or to prove.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304800"/>
            <a:ext cx="6781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u="sng" dirty="0" smtClean="0">
                <a:solidFill>
                  <a:srgbClr val="FFFF00"/>
                </a:solidFill>
              </a:rPr>
              <a:t>INTRODUCTION</a:t>
            </a:r>
            <a:endParaRPr lang="en-US" sz="4000" b="1" u="sng" dirty="0">
              <a:solidFill>
                <a:srgbClr val="FFFF00"/>
              </a:solidFill>
            </a:endParaRPr>
          </a:p>
        </p:txBody>
      </p:sp>
      <p:pic>
        <p:nvPicPr>
          <p:cNvPr id="5" name="Picture 4" descr="magnif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029200"/>
            <a:ext cx="3200400" cy="155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57400" y="381000"/>
            <a:ext cx="6629400" cy="1219200"/>
          </a:xfrm>
        </p:spPr>
        <p:txBody>
          <a:bodyPr/>
          <a:lstStyle/>
          <a:p>
            <a:r>
              <a:rPr lang="en-US" u="sng" dirty="0" smtClean="0">
                <a:solidFill>
                  <a:srgbClr val="FFC000"/>
                </a:solidFill>
              </a:rPr>
              <a:t>Meaning of Research</a:t>
            </a:r>
            <a:endParaRPr lang="en-US" u="sng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562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Research   means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     “</a:t>
            </a:r>
            <a:r>
              <a:rPr lang="en-US" sz="2800" b="1" u="sng" dirty="0" smtClean="0"/>
              <a:t>to search again</a:t>
            </a:r>
            <a:r>
              <a:rPr lang="en-US" sz="2800" dirty="0" smtClean="0"/>
              <a:t>” or 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/>
              <a:t>                    “to </a:t>
            </a:r>
            <a:r>
              <a:rPr lang="en-US" sz="2800" b="1" u="sng" dirty="0" smtClean="0"/>
              <a:t>examine</a:t>
            </a:r>
            <a:r>
              <a:rPr lang="en-US" sz="2800" dirty="0" smtClean="0"/>
              <a:t>  </a:t>
            </a:r>
            <a:r>
              <a:rPr lang="en-US" sz="2800" b="1" u="sng" dirty="0" smtClean="0"/>
              <a:t>carefully”,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It is systemic inquiry or study that validate &amp; refine existing knowledge &amp; develop new knowledge.</a:t>
            </a:r>
            <a:endParaRPr lang="en-US" sz="2800" b="1" dirty="0" smtClean="0"/>
          </a:p>
          <a:p>
            <a:pPr>
              <a:lnSpc>
                <a:spcPct val="150000"/>
              </a:lnSpc>
            </a:pPr>
            <a:r>
              <a:rPr lang="en-US" sz="2800" b="1" dirty="0" smtClean="0"/>
              <a:t>    </a:t>
            </a:r>
            <a:r>
              <a:rPr lang="en-US" sz="2800" b="1" i="1" dirty="0" smtClean="0"/>
              <a:t>Research  is thus an original contribution to the existing stock </a:t>
            </a:r>
            <a:r>
              <a:rPr lang="ar-IQ" sz="2800" b="1" i="1" dirty="0" smtClean="0"/>
              <a:t>مخزونه</a:t>
            </a:r>
            <a:r>
              <a:rPr lang="en-US" sz="2800" b="1" i="1" dirty="0" smtClean="0"/>
              <a:t> of </a:t>
            </a:r>
            <a:r>
              <a:rPr lang="en-US" sz="2800" b="1" i="1" dirty="0" smtClean="0"/>
              <a:t>knowledge making for its advancement.</a:t>
            </a:r>
            <a:endParaRPr lang="en-US" sz="2800" b="1" i="1" dirty="0"/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428" y="228601"/>
            <a:ext cx="7773147" cy="76944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8" name="Picture 4" descr="bd06218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87534" y="2954842"/>
            <a:ext cx="1968931" cy="235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228600" y="1447800"/>
            <a:ext cx="8686800" cy="4724400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i="1" dirty="0" smtClean="0"/>
              <a:t> </a:t>
            </a:r>
            <a:r>
              <a:rPr lang="en-US" sz="4000" b="1" i="1" dirty="0" smtClean="0"/>
              <a:t>Research </a:t>
            </a:r>
            <a:r>
              <a:rPr lang="en-US" sz="4000" dirty="0" smtClean="0"/>
              <a:t>is the systematic method of exploring , describing , explaining , relating or establishing the existence of phenomenon ,factors that causes changes in the phenomenon and how the phenomenon influences other phenomena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2819400" y="228600"/>
            <a:ext cx="6019800" cy="838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DEFINITION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7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Content Placeholder 9" descr="imagesCAHKCOF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19550" y="3715544"/>
            <a:ext cx="1104900" cy="828675"/>
          </a:xfrm>
        </p:spPr>
      </p:pic>
      <p:sp>
        <p:nvSpPr>
          <p:cNvPr id="4" name="Rounded Rectangle 3"/>
          <p:cNvSpPr/>
          <p:nvPr/>
        </p:nvSpPr>
        <p:spPr>
          <a:xfrm>
            <a:off x="609600" y="1600200"/>
            <a:ext cx="8001000" cy="48006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</a:t>
            </a:r>
            <a:r>
              <a:rPr lang="en-US" sz="3600" dirty="0" smtClean="0"/>
              <a:t>Nursing research refers to the use of systematic , controlled , empirical ,and critical investigation in attempting to discover or confirm facts that relates to the specific problem or question about the practice of nursing .     (Walls &amp; </a:t>
            </a:r>
            <a:r>
              <a:rPr lang="en-US" sz="3600" dirty="0" err="1" smtClean="0"/>
              <a:t>Bauzell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1981200" y="457200"/>
            <a:ext cx="6781800" cy="1143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u="sng" dirty="0" smtClean="0">
                <a:solidFill>
                  <a:srgbClr val="FFC000"/>
                </a:solidFill>
              </a:rPr>
              <a:t>NURSING RESEARCH </a:t>
            </a:r>
            <a:endParaRPr lang="en-US" sz="4000" b="1" u="sng" dirty="0">
              <a:solidFill>
                <a:srgbClr val="FFC000"/>
              </a:solidFill>
            </a:endParaRPr>
          </a:p>
        </p:txBody>
      </p:sp>
      <p:pic>
        <p:nvPicPr>
          <p:cNvPr id="6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3246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            cont……..</a:t>
            </a:r>
            <a:endParaRPr lang="en-IN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Nursing research develops knowledge about health &amp; promotion of health over the full lifespan , care of person with health problems &amp; disabilities to respond effectively to actual or potential health problems.     </a:t>
            </a:r>
          </a:p>
          <a:p>
            <a:pPr>
              <a:buNone/>
            </a:pPr>
            <a:r>
              <a:rPr lang="en-US" sz="3600" dirty="0" smtClean="0"/>
              <a:t>        ( American Nurses Association)</a:t>
            </a:r>
          </a:p>
          <a:p>
            <a:pPr>
              <a:buNone/>
            </a:pPr>
            <a:r>
              <a:rPr lang="en-US" sz="3600" dirty="0" smtClean="0"/>
              <a:t>  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IN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0BD0D9"/>
              </a:buClr>
              <a:buNone/>
            </a:pPr>
            <a:r>
              <a:rPr lang="en-US" sz="3200" dirty="0">
                <a:solidFill>
                  <a:prstClr val="white"/>
                </a:solidFill>
              </a:rPr>
              <a:t>“Nursing research is scientific , systematic and orderly process to find out solution for problems concern to nursing or generating and refining the nursing knowledge to improve quality of nursing care , nursing education , nursing administration”.</a:t>
            </a:r>
          </a:p>
          <a:p>
            <a:pPr lvl="0">
              <a:buClr>
                <a:srgbClr val="0BD0D9"/>
              </a:buClr>
              <a:buNone/>
            </a:pPr>
            <a:r>
              <a:rPr lang="en-US" sz="3200" dirty="0">
                <a:solidFill>
                  <a:prstClr val="white"/>
                </a:solidFill>
              </a:rPr>
              <a:t>                                           </a:t>
            </a:r>
            <a:r>
              <a:rPr lang="en-US" sz="3200" dirty="0" smtClean="0">
                <a:solidFill>
                  <a:prstClr val="white"/>
                </a:solidFill>
              </a:rPr>
              <a:t>           </a:t>
            </a:r>
            <a:r>
              <a:rPr lang="en-US" sz="3200" dirty="0">
                <a:solidFill>
                  <a:prstClr val="white"/>
                </a:solidFill>
              </a:rPr>
              <a:t>( </a:t>
            </a:r>
            <a:r>
              <a:rPr lang="en-US" sz="3200" dirty="0" err="1">
                <a:solidFill>
                  <a:prstClr val="white"/>
                </a:solidFill>
              </a:rPr>
              <a:t>S.K.Sharma</a:t>
            </a:r>
            <a:r>
              <a:rPr lang="en-US" sz="3200" dirty="0">
                <a:solidFill>
                  <a:prstClr val="white"/>
                </a:solidFill>
              </a:rPr>
              <a:t>)</a:t>
            </a:r>
            <a:endParaRPr lang="en-IN" sz="3200" dirty="0">
              <a:solidFill>
                <a:prstClr val="white"/>
              </a:solidFill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9399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152400"/>
            <a:ext cx="6629400" cy="1143000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FFC000"/>
                </a:solidFill>
              </a:rPr>
              <a:t>PURPOSES OF NURSING RESEARCH</a:t>
            </a:r>
            <a:r>
              <a:rPr lang="en-US" sz="3600" dirty="0" smtClean="0">
                <a:solidFill>
                  <a:srgbClr val="FFC000"/>
                </a:solidFill>
              </a:rPr>
              <a:t/>
            </a:r>
            <a:br>
              <a:rPr lang="en-US" sz="3600" dirty="0" smtClean="0">
                <a:solidFill>
                  <a:srgbClr val="FFC000"/>
                </a:solidFill>
              </a:rPr>
            </a:b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690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Develop, refine, &amp; extend the body of knowledge  which is required for quality nursing care, education &amp; administration.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Link through nursing research ,nursing process, nursing education , nursing theories.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Find the valid answer to the questions concerned to nursing care &amp; practice.</a:t>
            </a:r>
          </a:p>
          <a:p>
            <a:endParaRPr lang="en-US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</a:rPr>
              <a:t>              </a:t>
            </a:r>
            <a:r>
              <a:rPr lang="en-US" sz="3600" dirty="0" err="1" smtClean="0">
                <a:solidFill>
                  <a:srgbClr val="FFC000"/>
                </a:solidFill>
              </a:rPr>
              <a:t>Cond</a:t>
            </a:r>
            <a:r>
              <a:rPr lang="en-US" sz="3600" dirty="0" smtClean="0">
                <a:solidFill>
                  <a:srgbClr val="FFC000"/>
                </a:solidFill>
              </a:rPr>
              <a:t>…..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Generate new body of Scientific knowledge in nursing &amp; increase that knowledge in depth &amp; breadth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Discover the new facts in nursing so that can develop sound basis for nursing practice.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Enhance  professional identity as research is essential component of any profession .</a:t>
            </a:r>
          </a:p>
          <a:p>
            <a:endParaRPr lang="en-US" dirty="0"/>
          </a:p>
        </p:txBody>
      </p:sp>
      <p:pic>
        <p:nvPicPr>
          <p:cNvPr id="4" name="Picture 3" descr="C:\Users\hp\Desktop\disktop files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0"/>
            <a:ext cx="1446884" cy="11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</TotalTime>
  <Words>738</Words>
  <Application>Microsoft Office PowerPoint</Application>
  <PresentationFormat>عرض على الشاشة (3:4)‏</PresentationFormat>
  <Paragraphs>90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Flow</vt:lpstr>
      <vt:lpstr>      NURSING        RESEARCH</vt:lpstr>
      <vt:lpstr>عرض تقديمي في PowerPoint</vt:lpstr>
      <vt:lpstr>Meaning of Research</vt:lpstr>
      <vt:lpstr>عرض تقديمي في PowerPoint</vt:lpstr>
      <vt:lpstr>عرض تقديمي في PowerPoint</vt:lpstr>
      <vt:lpstr>             cont……..</vt:lpstr>
      <vt:lpstr>عرض تقديمي في PowerPoint</vt:lpstr>
      <vt:lpstr>PURPOSES OF NURSING RESEARCH </vt:lpstr>
      <vt:lpstr>              Cond…..</vt:lpstr>
      <vt:lpstr>              Cont…..</vt:lpstr>
      <vt:lpstr>           Cont….</vt:lpstr>
      <vt:lpstr>     Cont…..</vt:lpstr>
      <vt:lpstr> NEED FOR NURSING RESEARCH</vt:lpstr>
      <vt:lpstr>Characteristics of Good Research </vt:lpstr>
      <vt:lpstr>عرض تقديمي في PowerPoint</vt:lpstr>
      <vt:lpstr>عرض تقديمي في PowerPoint</vt:lpstr>
      <vt:lpstr>عرض تقديمي في PowerPoint</vt:lpstr>
      <vt:lpstr>Qualities of Good Researcher </vt:lpstr>
      <vt:lpstr>عرض تقديمي في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hp</cp:lastModifiedBy>
  <cp:revision>139</cp:revision>
  <dcterms:created xsi:type="dcterms:W3CDTF">2012-10-11T13:16:52Z</dcterms:created>
  <dcterms:modified xsi:type="dcterms:W3CDTF">2015-01-11T18:45:16Z</dcterms:modified>
</cp:coreProperties>
</file>