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8" r:id="rId2"/>
    <p:sldId id="260" r:id="rId3"/>
    <p:sldId id="259" r:id="rId4"/>
    <p:sldId id="261" r:id="rId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05/08/1436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6">
            <a:lumMod val="60000"/>
            <a:lumOff val="40000"/>
          </a:schemeClr>
        </a:solidFill>
        <a:effectLst/>
      </p:bgPr>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05/08/1436</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BH" dirty="0" smtClean="0">
                <a:effectLst>
                  <a:outerShdw blurRad="50800" dist="38100" algn="tr" rotWithShape="0">
                    <a:prstClr val="black">
                      <a:alpha val="40000"/>
                    </a:prstClr>
                  </a:outerShdw>
                </a:effectLst>
              </a:rPr>
              <a:t>تنمية السياحة المستدامة</a:t>
            </a:r>
            <a:endParaRPr lang="ar-SA" dirty="0"/>
          </a:p>
        </p:txBody>
      </p:sp>
      <p:sp>
        <p:nvSpPr>
          <p:cNvPr id="3" name="عنصر نائب للمحتوى 2"/>
          <p:cNvSpPr>
            <a:spLocks noGrp="1"/>
          </p:cNvSpPr>
          <p:nvPr>
            <p:ph idx="1"/>
          </p:nvPr>
        </p:nvSpPr>
        <p:spPr/>
        <p:txBody>
          <a:bodyPr>
            <a:normAutofit fontScale="77500" lnSpcReduction="20000"/>
          </a:bodyPr>
          <a:lstStyle/>
          <a:p>
            <a:r>
              <a:rPr lang="ar-SA" dirty="0" smtClean="0"/>
              <a:t>تهدف تنمية الصناعة السياحية إلى تحقيق زيادة مستمرة ومتوازنة في الموارد </a:t>
            </a:r>
            <a:r>
              <a:rPr lang="ar-SA" dirty="0" err="1" smtClean="0"/>
              <a:t>السياحية.</a:t>
            </a:r>
            <a:r>
              <a:rPr lang="ar-SA" dirty="0" smtClean="0"/>
              <a:t> وإن أول محور في عملية التنمية هو الإنسان الذي يعد أداتها الرئيسية</a:t>
            </a:r>
            <a:r>
              <a:rPr lang="en-US" dirty="0" smtClean="0">
                <a:cs typeface="Times New Roman" pitchFamily="18" charset="0"/>
              </a:rPr>
              <a:t>.</a:t>
            </a:r>
            <a:r>
              <a:rPr lang="ar-SA" dirty="0" smtClean="0"/>
              <a:t>لهذا فإن الدولة مطالبة بالسعي إلى توفير كل ما يحتاج إليه لتبقى القدرات البدنية والعقلية والنفسية لهذا الإنسان على أكمل وجه.</a:t>
            </a:r>
            <a:endParaRPr lang="en-US" dirty="0" smtClean="0">
              <a:cs typeface="Times New Roman" pitchFamily="18" charset="0"/>
            </a:endParaRPr>
          </a:p>
          <a:p>
            <a:r>
              <a:rPr lang="ar-SA" dirty="0" smtClean="0"/>
              <a:t>	إن عملية تنمية وتطوير السياحة تكون  بجرد المصادر التي يمكن استخدامها في الصناعة السياحية وتقويمها بشكل علمي بل وإيجاد مناطق جديدة قد تجذب إليها السائحين مثل القرى السياحية أو الأماكن المبنية خصوصاً </a:t>
            </a:r>
            <a:r>
              <a:rPr lang="ar-SA" dirty="0" err="1" smtClean="0"/>
              <a:t>للسياحة.</a:t>
            </a:r>
            <a:r>
              <a:rPr lang="ar-SA" dirty="0" smtClean="0"/>
              <a:t> والتقويم هنا ليس مجرد تخمين نظري، وإنما تقويم مقارن مع المنتجات السياحية للدول المنافسة واعتمادها على اتجاهات وخصائص الطلب السياحي العالمي والذي يعد الأساس في تحديد وإيجاد البنية التحتية والقومية للسياحة</a:t>
            </a:r>
            <a:r>
              <a:rPr lang="ar-SA" b="1" dirty="0" smtClean="0"/>
              <a:t> </a:t>
            </a:r>
            <a:r>
              <a:rPr lang="ar-SA" dirty="0" smtClean="0"/>
              <a:t>عبر تشجيع الاستثمار السياحي وتسهيل عمل شركات الاستثمار من خلال تخفيض الضرائب والإجراءات الجمركية على الأجهزة والمعدات اللازمة </a:t>
            </a:r>
            <a:r>
              <a:rPr lang="ar-SA" dirty="0" err="1" smtClean="0"/>
              <a:t>لمشاريعهم.</a:t>
            </a:r>
            <a:r>
              <a:rPr lang="ar-SA" dirty="0" smtClean="0"/>
              <a:t> </a:t>
            </a:r>
            <a:endParaRPr lang="en-US" dirty="0" smtClean="0">
              <a:cs typeface="Times New Roman" pitchFamily="18" charset="0"/>
            </a:endParaRPr>
          </a:p>
          <a:p>
            <a:pPr>
              <a:buNone/>
            </a:pPr>
            <a:r>
              <a:rPr lang="en-US" dirty="0" smtClean="0">
                <a:cs typeface="Times New Roman" pitchFamily="18" charset="0"/>
              </a:rPr>
              <a:t> </a:t>
            </a:r>
          </a:p>
          <a:p>
            <a:pPr algn="justLow" eaLnBrk="0" hangingPunct="0"/>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260648"/>
            <a:ext cx="8229600" cy="5865515"/>
          </a:xfrm>
        </p:spPr>
        <p:txBody>
          <a:bodyPr>
            <a:normAutofit/>
          </a:bodyPr>
          <a:lstStyle/>
          <a:p>
            <a:r>
              <a:rPr lang="ar-SA" dirty="0" smtClean="0"/>
              <a:t>دمج السكان المحليين </a:t>
            </a:r>
            <a:r>
              <a:rPr lang="ar-EG" dirty="0" smtClean="0"/>
              <a:t>وتوعيتهم وتثقيفهم بيئياً وسياحياً.</a:t>
            </a:r>
            <a:endParaRPr lang="en-US" dirty="0" smtClean="0">
              <a:cs typeface="Times New Roman" pitchFamily="18" charset="0"/>
            </a:endParaRPr>
          </a:p>
          <a:p>
            <a:r>
              <a:rPr lang="ar-EG" dirty="0" smtClean="0"/>
              <a:t>  توفير مشاريع مدرة للدخل للسكان المحليين، مثل الصناعات الحرفية التقليدية ومرافقة الدواب لنقل السياح وتشجيع الزراعة العضوية فضلا عن العمل كمرشدين </a:t>
            </a:r>
            <a:r>
              <a:rPr lang="ar-EG" dirty="0" err="1" smtClean="0"/>
              <a:t>سياحين</a:t>
            </a:r>
            <a:r>
              <a:rPr lang="ar-EG" dirty="0" smtClean="0"/>
              <a:t> </a:t>
            </a:r>
            <a:r>
              <a:rPr lang="ar-EG" dirty="0" err="1" smtClean="0"/>
              <a:t>.</a:t>
            </a:r>
            <a:endParaRPr lang="en-US" dirty="0" smtClean="0">
              <a:cs typeface="Times New Roman" pitchFamily="18" charset="0"/>
            </a:endParaRPr>
          </a:p>
          <a:p>
            <a:r>
              <a:rPr lang="ar-EG" dirty="0" smtClean="0"/>
              <a:t>  تضافر كل الجهود لنجاح السياحة البيئية من خلال تعاون كل القطاعات ذات العلاقة بالسياحة، مثل القطاع الخاص والحكومي والمؤسسات الرسمية والهيئات غير الحكومية والسكان لمحليين.</a:t>
            </a:r>
            <a:endParaRPr lang="en-US" dirty="0" smtClean="0">
              <a:cs typeface="Times New Roman" pitchFamily="18" charset="0"/>
            </a:endParaRPr>
          </a:p>
          <a:p>
            <a:endParaRPr lang="ar-SA"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04664"/>
            <a:ext cx="8229600" cy="5721499"/>
          </a:xfrm>
        </p:spPr>
        <p:txBody>
          <a:bodyPr>
            <a:normAutofit fontScale="70000" lnSpcReduction="20000"/>
          </a:bodyPr>
          <a:lstStyle/>
          <a:p>
            <a:r>
              <a:rPr lang="ar-SA" b="1" dirty="0" smtClean="0"/>
              <a:t>ولتحقيق التنمية السياحية المستدامة، سنورد بعض المبادئ والأنظمة التي لاقت نجاحاً في المواءمة بين رغبات ونشاطات السياح من جهة وحماية الموارد البيئية </a:t>
            </a:r>
            <a:r>
              <a:rPr lang="ar-BH" b="1" dirty="0" smtClean="0"/>
              <a:t>والاجتماعية والاقتصادية </a:t>
            </a:r>
            <a:r>
              <a:rPr lang="ar-SA" b="1" dirty="0" smtClean="0"/>
              <a:t>من جهة </a:t>
            </a:r>
            <a:r>
              <a:rPr lang="ar-SA" b="1" dirty="0" err="1" smtClean="0"/>
              <a:t>أخرى،</a:t>
            </a:r>
            <a:r>
              <a:rPr lang="ar-SA" b="1" dirty="0" smtClean="0"/>
              <a:t> </a:t>
            </a:r>
            <a:endParaRPr lang="en-US" b="1" dirty="0" smtClean="0">
              <a:cs typeface="Times New Roman" pitchFamily="18" charset="0"/>
            </a:endParaRPr>
          </a:p>
          <a:p>
            <a:r>
              <a:rPr lang="ar-BH" b="1" dirty="0" smtClean="0"/>
              <a:t>وذلك بهدف تطبيقها </a:t>
            </a:r>
            <a:r>
              <a:rPr lang="ar-SA" b="1" dirty="0" smtClean="0"/>
              <a:t>وهي:</a:t>
            </a:r>
            <a:endParaRPr lang="en-US" b="1" dirty="0" smtClean="0">
              <a:cs typeface="Times New Roman" pitchFamily="18" charset="0"/>
            </a:endParaRPr>
          </a:p>
          <a:p>
            <a:r>
              <a:rPr lang="ar-SA" b="1" dirty="0" smtClean="0"/>
              <a:t>وجود مراكز دخول في المواقع السياحية لتنظيم </a:t>
            </a:r>
            <a:r>
              <a:rPr lang="ar-EG" b="1" dirty="0" smtClean="0"/>
              <a:t>حركة</a:t>
            </a:r>
            <a:r>
              <a:rPr lang="ar-SA" b="1" dirty="0" smtClean="0"/>
              <a:t> السياح </a:t>
            </a:r>
            <a:r>
              <a:rPr lang="ar-BH" b="1" dirty="0" smtClean="0"/>
              <a:t>وتزويدهم </a:t>
            </a:r>
            <a:r>
              <a:rPr lang="ar-SA" b="1" dirty="0" smtClean="0"/>
              <a:t>بالمعلومات  </a:t>
            </a:r>
            <a:r>
              <a:rPr lang="ar-SA" b="1" dirty="0" err="1" smtClean="0"/>
              <a:t>الضرورية.</a:t>
            </a:r>
            <a:r>
              <a:rPr lang="ar-SA" b="1" dirty="0" smtClean="0"/>
              <a:t> </a:t>
            </a:r>
            <a:endParaRPr lang="en-US" b="1" dirty="0" smtClean="0">
              <a:cs typeface="Times New Roman" pitchFamily="18" charset="0"/>
            </a:endParaRPr>
          </a:p>
          <a:p>
            <a:r>
              <a:rPr lang="ar-SA" b="1" dirty="0" smtClean="0"/>
              <a:t> ضرورة توفر مراكز للزوار تقدم معلومات شاملة عن المواقع، وإعطاء بعض الإرشادات الضرورية </a:t>
            </a:r>
            <a:r>
              <a:rPr lang="ar-BH" b="1" dirty="0" smtClean="0"/>
              <a:t>حول </a:t>
            </a:r>
            <a:r>
              <a:rPr lang="ar-SA" b="1" dirty="0" smtClean="0"/>
              <a:t>كيفية التعامل مع الموقع، ويفضل أن يعمل في هذه المراكز السكان المحليون الذين يدربون على إدارة الموقع والتعامل مع المعطيات الطبيعية.</a:t>
            </a:r>
            <a:endParaRPr lang="en-US" b="1" dirty="0" smtClean="0">
              <a:cs typeface="Times New Roman" pitchFamily="18" charset="0"/>
            </a:endParaRPr>
          </a:p>
          <a:p>
            <a:r>
              <a:rPr lang="en-US" b="1" dirty="0" smtClean="0">
                <a:cs typeface="Times New Roman" pitchFamily="18" charset="0"/>
              </a:rPr>
              <a:t> </a:t>
            </a:r>
            <a:r>
              <a:rPr lang="ar-SA" b="1" dirty="0" smtClean="0"/>
              <a:t>ضرورة وجود قوانين وأنظمة تضمن السيطرة على أعداد السياح الوافدين وتأمينهم بالخدمات والمعلومات وتوفير الأمن والحماية بدون إحداث أي أضرار بالبيئة.</a:t>
            </a:r>
            <a:endParaRPr lang="en-US" b="1" dirty="0" smtClean="0">
              <a:cs typeface="Times New Roman" pitchFamily="18" charset="0"/>
            </a:endParaRPr>
          </a:p>
          <a:p>
            <a:r>
              <a:rPr lang="ar-SA" b="1" dirty="0" smtClean="0"/>
              <a:t>ضرورة وجود إدارة سليمة للموارد الطبيعية والبشرية في المنطقة، يمكنها أن تحافظ على هذه المكتنزات للأجيال القادمة من خلال عناصر بشرية مدربة.</a:t>
            </a:r>
            <a:endParaRPr lang="en-US" b="1" dirty="0" smtClean="0">
              <a:cs typeface="Times New Roman" pitchFamily="18" charset="0"/>
            </a:endParaRPr>
          </a:p>
          <a:p>
            <a:r>
              <a:rPr lang="ar-EG" b="1" dirty="0" smtClean="0"/>
              <a:t>  </a:t>
            </a:r>
            <a:r>
              <a:rPr lang="ar-SA" b="1" dirty="0" smtClean="0"/>
              <a:t>التوعية والتثقيف البيئي من خلال توعية السكان المحليين أولاً بأهمية البيئة والمحافظة عليها، فكثيراً ما نلاحظ أن السكان المحليين هم الذين يسعون إلى تخريب وتدمير بيئتهم لأسباب مادية، ولكن هؤلاء لا ي</a:t>
            </a:r>
            <a:r>
              <a:rPr lang="ar-BH" b="1" dirty="0" smtClean="0"/>
              <a:t>عر</a:t>
            </a:r>
            <a:r>
              <a:rPr lang="ar-SA" b="1" dirty="0" err="1" smtClean="0"/>
              <a:t>فون</a:t>
            </a:r>
            <a:r>
              <a:rPr lang="ar-SA" b="1" dirty="0" smtClean="0"/>
              <a:t> أنهم يدمرون قوتهم ومستقبل أولادهم من خلال هذا التخريب،  ولذلك يجب التركيز على التوعية والتثقيف البيئي للسكان المحليين وللعاملين في الموقع، مع الحرص على وجود اللوحات الإرشادية التي تؤكد على أهمية ذلك.</a:t>
            </a:r>
            <a:endParaRPr lang="en-US" b="1" dirty="0" smtClean="0">
              <a:cs typeface="Times New Roman" pitchFamily="18" charset="0"/>
            </a:endParaRPr>
          </a:p>
          <a:p>
            <a:pPr algn="justLow">
              <a:buFontTx/>
              <a:buChar char="•"/>
            </a:pPr>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32656"/>
            <a:ext cx="8229600" cy="5793507"/>
          </a:xfrm>
        </p:spPr>
        <p:txBody>
          <a:bodyPr>
            <a:normAutofit fontScale="77500" lnSpcReduction="20000"/>
          </a:bodyPr>
          <a:lstStyle/>
          <a:p>
            <a:r>
              <a:rPr lang="ar-SA" b="1" dirty="0" smtClean="0"/>
              <a:t>تحديد القدرة الاستيعابية للمكان السياحي،  بحيث يحدد أعداد السياح الوافدين للمنطقة السياحية بدون ازدحام </a:t>
            </a:r>
            <a:r>
              <a:rPr lang="ar-SA" b="1" dirty="0" err="1" smtClean="0"/>
              <a:t>واكتظاظ ،</a:t>
            </a:r>
            <a:r>
              <a:rPr lang="ar-SA" b="1" dirty="0" smtClean="0"/>
              <a:t> </a:t>
            </a:r>
            <a:r>
              <a:rPr lang="ar-EG" b="1" dirty="0" smtClean="0"/>
              <a:t>حتى</a:t>
            </a:r>
            <a:r>
              <a:rPr lang="ar-SA" b="1" dirty="0" smtClean="0"/>
              <a:t> لا يؤثر ذلك على البيئة الطبيعية والاجتماعية من جهة وعلى السياح من جهة أخرى </a:t>
            </a:r>
            <a:r>
              <a:rPr lang="ar-BH" b="1" dirty="0" smtClean="0"/>
              <a:t>فيرون بيئة جاذبة توفر لهم </a:t>
            </a:r>
            <a:r>
              <a:rPr lang="ar-SA" b="1" dirty="0" smtClean="0"/>
              <a:t>الخدمات </a:t>
            </a:r>
            <a:r>
              <a:rPr lang="ar-SA" b="1" dirty="0" err="1" smtClean="0"/>
              <a:t>والأنشطة .</a:t>
            </a:r>
            <a:endParaRPr lang="en-US" b="1" dirty="0" smtClean="0">
              <a:cs typeface="Times New Roman" pitchFamily="18" charset="0"/>
            </a:endParaRPr>
          </a:p>
          <a:p>
            <a:r>
              <a:rPr lang="ar-EG" b="1" dirty="0" smtClean="0"/>
              <a:t>   </a:t>
            </a:r>
            <a:r>
              <a:rPr lang="ar-SA" b="1" dirty="0" smtClean="0"/>
              <a:t>الطاقة الاحتمالية المكانية </a:t>
            </a:r>
            <a:r>
              <a:rPr lang="ar-BH" b="1" dirty="0" err="1" smtClean="0"/>
              <a:t>-</a:t>
            </a:r>
            <a:r>
              <a:rPr lang="ar-BH" b="1" dirty="0" smtClean="0"/>
              <a:t> </a:t>
            </a:r>
            <a:r>
              <a:rPr lang="ar-SA" b="1" dirty="0" smtClean="0"/>
              <a:t>والتي تعتمد على قدرة المكان في استيعاب الحد الأعلى من </a:t>
            </a:r>
            <a:r>
              <a:rPr lang="ar-SA" b="1" dirty="0" err="1" smtClean="0"/>
              <a:t>السياح –</a:t>
            </a:r>
            <a:r>
              <a:rPr lang="ar-SA" b="1" dirty="0" smtClean="0"/>
              <a:t> </a:t>
            </a:r>
            <a:r>
              <a:rPr lang="ar-EG" b="1" dirty="0" smtClean="0"/>
              <a:t>حسب</a:t>
            </a:r>
            <a:r>
              <a:rPr lang="ar-SA" b="1" dirty="0" smtClean="0"/>
              <a:t> الخدمات المتوفرة في الموقع.</a:t>
            </a:r>
            <a:endParaRPr lang="en-US" b="1" dirty="0" smtClean="0">
              <a:cs typeface="Times New Roman" pitchFamily="18" charset="0"/>
            </a:endParaRPr>
          </a:p>
          <a:p>
            <a:r>
              <a:rPr lang="ar-EG" b="1" dirty="0" smtClean="0"/>
              <a:t> الطاقة الاحتمالية البيئية وهي تعتمد على الحد الأعلى من الزوار الذين يمكن استقبالهم بدون حدوث تأثيرات سلبية على البيئة والحياة الفطرية وعلى السكان المحليين.</a:t>
            </a:r>
            <a:endParaRPr lang="en-US" b="1" dirty="0" smtClean="0">
              <a:cs typeface="Times New Roman" pitchFamily="18" charset="0"/>
            </a:endParaRPr>
          </a:p>
          <a:p>
            <a:r>
              <a:rPr lang="ar-EG" b="1" dirty="0" smtClean="0"/>
              <a:t>  الطاقة الاحتمالية النباتية والحيوانية، وهي تعتمد على الحد الأعلى من السياح الذين يفترض وجودهم بدون التأثير على الحياة الفطرية، وهي تعتمد على جيولوجية المنطقة والحياة الفطرية وطبيعة الأنشطة السياحية.</a:t>
            </a:r>
            <a:endParaRPr lang="en-US" b="1" dirty="0" smtClean="0">
              <a:cs typeface="Times New Roman" pitchFamily="18" charset="0"/>
            </a:endParaRPr>
          </a:p>
          <a:p>
            <a:r>
              <a:rPr lang="ar-EG" b="1" dirty="0" smtClean="0"/>
              <a:t>   الطاقة الاحتمالية للسياحة البيئية، أي الحد الأعلى من السياح الذين يمكن استقبالهم في الموقع وتوفير كافة المتطلبات والخدمات لهم وبدون ازدحام، على أن لا يؤثر عددهم على الحياة الفطرية والبيئية والاجتماعية في </a:t>
            </a:r>
            <a:r>
              <a:rPr lang="ar-EG" b="1" dirty="0" err="1" smtClean="0"/>
              <a:t>الموقع.</a:t>
            </a:r>
            <a:r>
              <a:rPr lang="ar-EG" b="1" dirty="0" smtClean="0"/>
              <a:t>  ولا يوجد رقم محدد طوال العام لأعداد السياح،  وإنما يزداد وينقص حسب مواسم السنة من حيث موسم </a:t>
            </a:r>
            <a:r>
              <a:rPr lang="ar-EG" b="1" dirty="0" err="1" smtClean="0"/>
              <a:t>التزهير</a:t>
            </a:r>
            <a:r>
              <a:rPr lang="ar-EG" b="1" dirty="0" smtClean="0"/>
              <a:t> عند النباتات </a:t>
            </a:r>
            <a:r>
              <a:rPr lang="ar-EG" b="1" dirty="0" err="1" smtClean="0"/>
              <a:t>والتفقيس</a:t>
            </a:r>
            <a:r>
              <a:rPr lang="ar-EG" b="1" dirty="0" smtClean="0"/>
              <a:t> عند الطيور.</a:t>
            </a:r>
            <a:endParaRPr lang="en-US" b="1" smtClean="0">
              <a:cs typeface="Times New Roman" pitchFamily="18" charset="0"/>
            </a:endParaRPr>
          </a:p>
          <a:p>
            <a:endParaRPr lang="ar-SA"/>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TotalTime>
  <Words>501</Words>
  <Application>Microsoft Office PowerPoint</Application>
  <PresentationFormat>عرض على الشاشة (3:4)‏</PresentationFormat>
  <Paragraphs>19</Paragraphs>
  <Slides>4</Slides>
  <Notes>0</Notes>
  <HiddenSlides>0</HiddenSlides>
  <MMClips>0</MMClips>
  <ScaleCrop>false</ScaleCrop>
  <HeadingPairs>
    <vt:vector size="4" baseType="variant">
      <vt:variant>
        <vt:lpstr>سمة</vt:lpstr>
      </vt:variant>
      <vt:variant>
        <vt:i4>1</vt:i4>
      </vt:variant>
      <vt:variant>
        <vt:lpstr>عناوين الشرائح</vt:lpstr>
      </vt:variant>
      <vt:variant>
        <vt:i4>4</vt:i4>
      </vt:variant>
    </vt:vector>
  </HeadingPairs>
  <TitlesOfParts>
    <vt:vector size="5" baseType="lpstr">
      <vt:lpstr>سمة Office</vt:lpstr>
      <vt:lpstr>تنمية السياحة المستدامة</vt:lpstr>
      <vt:lpstr>الشريحة 2</vt:lpstr>
      <vt:lpstr>الشريحة 3</vt:lpstr>
      <vt:lpstr>الشريحة 4</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مفهوم الأقليم السياحي The Concept Region   </dc:title>
  <dc:creator>na</dc:creator>
  <cp:lastModifiedBy>na</cp:lastModifiedBy>
  <cp:revision>4</cp:revision>
  <dcterms:created xsi:type="dcterms:W3CDTF">2015-05-23T09:51:53Z</dcterms:created>
  <dcterms:modified xsi:type="dcterms:W3CDTF">2015-05-23T10:10:55Z</dcterms:modified>
</cp:coreProperties>
</file>

<file path=docProps/thumbnail.jpeg>
</file>