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60"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السياحة المستدامة</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b="1" dirty="0" smtClean="0"/>
              <a:t>السياحة المستدامة:</a:t>
            </a:r>
            <a:endParaRPr lang="en-US" dirty="0" smtClean="0">
              <a:cs typeface="Times New Roman" pitchFamily="18" charset="0"/>
            </a:endParaRPr>
          </a:p>
          <a:p>
            <a:r>
              <a:rPr lang="ar-SA" dirty="0" smtClean="0"/>
              <a:t>      هي الاستثمار الأمثل المنتجات السياحية من حيث </a:t>
            </a:r>
            <a:r>
              <a:rPr lang="ar-SA" dirty="0" err="1" smtClean="0"/>
              <a:t>توزيعها </a:t>
            </a:r>
            <a:r>
              <a:rPr lang="ar-SA" dirty="0" smtClean="0"/>
              <a:t>، وكثافة وجودها بأعداد متوازنة المنتجات السياحية على أن يكونوا على علم </a:t>
            </a:r>
            <a:r>
              <a:rPr lang="ar-EG" dirty="0" smtClean="0"/>
              <a:t>مسبق </a:t>
            </a:r>
            <a:r>
              <a:rPr lang="ar-SA" dirty="0" smtClean="0"/>
              <a:t>ومعرفة بأهمية المناطق السياحية والتعامل معها بشكل ودي، وذلك للحيلولة دون وقوع </a:t>
            </a:r>
            <a:r>
              <a:rPr lang="ar-SA" dirty="0" err="1" smtClean="0"/>
              <a:t>الأ</a:t>
            </a:r>
            <a:r>
              <a:rPr lang="ar-EG" dirty="0" smtClean="0"/>
              <a:t>ضرار</a:t>
            </a:r>
            <a:r>
              <a:rPr lang="ar-SA" dirty="0" smtClean="0"/>
              <a:t> على الطرفين.</a:t>
            </a:r>
            <a:endParaRPr lang="en-US" dirty="0" smtClean="0">
              <a:cs typeface="Times New Roman" pitchFamily="18" charset="0"/>
            </a:endParaRPr>
          </a:p>
          <a:p>
            <a:r>
              <a:rPr lang="ar-SA" dirty="0" smtClean="0"/>
              <a:t>      </a:t>
            </a:r>
            <a:r>
              <a:rPr lang="ar-BH" dirty="0" smtClean="0"/>
              <a:t>و</a:t>
            </a:r>
            <a:r>
              <a:rPr lang="ar-SA" dirty="0" smtClean="0"/>
              <a:t>تلبي السياحة المستدامة احتياجات السياح مثلما تعمل على الحفاظ على المناطق السياحية وزيادة فرص العمل للمجتمع </a:t>
            </a:r>
            <a:r>
              <a:rPr lang="ar-SA" dirty="0" err="1" smtClean="0"/>
              <a:t>المحلي.</a:t>
            </a:r>
            <a:r>
              <a:rPr lang="ar-SA" dirty="0" smtClean="0"/>
              <a:t> </a:t>
            </a:r>
            <a:endParaRPr lang="en-US" dirty="0" smtClean="0">
              <a:cs typeface="Times New Roman" pitchFamily="18" charset="0"/>
            </a:endParaRPr>
          </a:p>
          <a:p>
            <a:r>
              <a:rPr lang="ar-SA" dirty="0" smtClean="0"/>
              <a:t> وهي تعمل على إدارة كل الموارد المتاحة سواء كانت اقتصادية أو اجتماعية أو جمالية</a:t>
            </a:r>
            <a:r>
              <a:rPr lang="ar-EG" dirty="0" smtClean="0"/>
              <a:t> أو طبيعية </a:t>
            </a:r>
            <a:r>
              <a:rPr lang="ar-SA" dirty="0" smtClean="0"/>
              <a:t> في التعامل مع المعطيات التراثية والثقافية، بالإضافة إلى ضرورة المحافظة على التوازن البيئي والتنوع الحيوي.</a:t>
            </a:r>
            <a:endParaRPr lang="en-US" dirty="0" smtClean="0">
              <a:cs typeface="Times New Roman" pitchFamily="18" charset="0"/>
            </a:endParaRPr>
          </a:p>
          <a:p>
            <a:pPr algn="justLow" eaLnBrk="0" hangingPunct="0"/>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effectLst>
                  <a:outerShdw blurRad="50800" dist="38100" algn="tr" rotWithShape="0">
                    <a:prstClr val="black">
                      <a:alpha val="40000"/>
                    </a:prstClr>
                  </a:outerShdw>
                </a:effectLst>
              </a:rPr>
              <a:t>مبادئ السياحة </a:t>
            </a:r>
            <a:r>
              <a:rPr lang="ar-SA" dirty="0" err="1" smtClean="0">
                <a:effectLst>
                  <a:outerShdw blurRad="50800" dist="38100" algn="tr" rotWithShape="0">
                    <a:prstClr val="black">
                      <a:alpha val="40000"/>
                    </a:prstClr>
                  </a:outerShdw>
                </a:effectLst>
              </a:rPr>
              <a:t>المستدامة:</a:t>
            </a:r>
            <a:endParaRPr lang="ar-SA" dirty="0"/>
          </a:p>
        </p:txBody>
      </p:sp>
      <p:sp>
        <p:nvSpPr>
          <p:cNvPr id="3" name="عنصر نائب للمحتوى 2"/>
          <p:cNvSpPr>
            <a:spLocks noGrp="1"/>
          </p:cNvSpPr>
          <p:nvPr>
            <p:ph idx="1"/>
          </p:nvPr>
        </p:nvSpPr>
        <p:spPr/>
        <p:txBody>
          <a:bodyPr>
            <a:normAutofit fontScale="77500" lnSpcReduction="20000"/>
          </a:bodyPr>
          <a:lstStyle/>
          <a:p>
            <a:r>
              <a:rPr lang="ar-BH" dirty="0" smtClean="0"/>
              <a:t>عند </a:t>
            </a:r>
            <a:r>
              <a:rPr lang="ar-SA" dirty="0" smtClean="0"/>
              <a:t>محاولة دمج الرؤى والقضايا سابقة الذكر والتي تتعلق بالسياسات والممارسات المحلية، يجب أن تؤخذ المبادئ التالية بعين الاعتبار </a:t>
            </a:r>
            <a:r>
              <a:rPr lang="ar-SA" dirty="0" err="1" smtClean="0"/>
              <a:t>مايلي:</a:t>
            </a:r>
            <a:endParaRPr lang="en-US" dirty="0" smtClean="0">
              <a:cs typeface="Times New Roman" pitchFamily="18" charset="0"/>
            </a:endParaRPr>
          </a:p>
          <a:p>
            <a:r>
              <a:rPr lang="ar-SA" dirty="0" smtClean="0"/>
              <a:t>يجب أن يكون التخطيط للسياحة وتنميتها وإدارتها جزء من استراتيجيات الحماية أو التنمية المستدامة للإقليم  أو </a:t>
            </a:r>
            <a:r>
              <a:rPr lang="ar-SA" dirty="0" err="1" smtClean="0"/>
              <a:t>الدولة.</a:t>
            </a:r>
            <a:r>
              <a:rPr lang="ar-SA" dirty="0" smtClean="0"/>
              <a:t>  كما يجب أن يتم تخطيط وإدارة السياحة بشكل متداخل وموحد يتضمن إشراك وكالات حكومية مختلفة، ومؤسسات خاصة، ومواطنين سواء كانوا مجموعات أم أفراد لتوفير أكبر قدر من المنافع.</a:t>
            </a:r>
            <a:endParaRPr lang="en-US" dirty="0" smtClean="0">
              <a:cs typeface="Times New Roman" pitchFamily="18" charset="0"/>
            </a:endParaRPr>
          </a:p>
          <a:p>
            <a:r>
              <a:rPr lang="ar-SA" dirty="0" smtClean="0"/>
              <a:t>يجب أن تتبع هذه الوكالات، والمؤسسات، والجماعات، والأفراد المبادئ الأخلاقية والمبادئ الأخرى التي تحترم ثقافة وبيئة واقتصاد المنطقة المضيفة، والطريقة التقليدية لحياة المجتمع وسلوكه بما في ذلك الأنماط السياسية.</a:t>
            </a:r>
            <a:endParaRPr lang="en-US" dirty="0" smtClean="0">
              <a:cs typeface="Times New Roman" pitchFamily="18" charset="0"/>
            </a:endParaRPr>
          </a:p>
          <a:p>
            <a:r>
              <a:rPr lang="ar-SA" dirty="0" smtClean="0"/>
              <a:t>يجب أن يتم تخطيط وإدارة السياحة بطريقة مستدامة وذلك من أجل الحماية والاستخدامات الاقتصادية المثلى للبيئة الطبيعية والبشرية في المنطقة المضيفة.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85000" lnSpcReduction="10000"/>
          </a:bodyPr>
          <a:lstStyle/>
          <a:p>
            <a:r>
              <a:rPr lang="ar-SA" dirty="0" smtClean="0"/>
              <a:t>يجب أن تهتم السياحة بعدالة توزيع المكاسب بين مروجي السياحة وأفراد المجتمع المضيف والمنطقة.</a:t>
            </a:r>
            <a:endParaRPr lang="en-US" dirty="0" smtClean="0">
              <a:cs typeface="Times New Roman" pitchFamily="18" charset="0"/>
            </a:endParaRPr>
          </a:p>
          <a:p>
            <a:r>
              <a:rPr lang="ar-SA" dirty="0" smtClean="0"/>
              <a:t>يجب أن تتوفر الدراسات والمعلومات عن طبيعة السياحة  وتأثيراتها على السكان والبيئة الثقافية قبل وأثناء التنمية،   خاصة للمجتمع المحلي،  حتى يمكنهم المشاركة والتأثير على اتجاهات التنمية </a:t>
            </a:r>
            <a:r>
              <a:rPr lang="ar-SA" dirty="0" err="1" smtClean="0"/>
              <a:t>الشاملة.</a:t>
            </a:r>
            <a:r>
              <a:rPr lang="ar-SA" dirty="0" smtClean="0"/>
              <a:t> </a:t>
            </a:r>
            <a:endParaRPr lang="en-US" dirty="0" smtClean="0">
              <a:cs typeface="Times New Roman" pitchFamily="18" charset="0"/>
            </a:endParaRPr>
          </a:p>
          <a:p>
            <a:r>
              <a:rPr lang="ar-SA" dirty="0" smtClean="0"/>
              <a:t>يجب أن يتم عمل تحليل متداخل للتخطيط البيئي والاجتماعي والاقتصادي قبل المباشرة بأي تنمية سياحية أو أي مشاريع أخرى بحيث يتم الأخذ بمتطلبات البيئة والمجتمع.</a:t>
            </a:r>
            <a:endParaRPr lang="en-US" dirty="0" smtClean="0">
              <a:cs typeface="Times New Roman" pitchFamily="18" charset="0"/>
            </a:endParaRPr>
          </a:p>
          <a:p>
            <a:r>
              <a:rPr lang="ar-SA" dirty="0" smtClean="0"/>
              <a:t>يجب أن يتم تشجيع الأشخاص المحليين على القيام بأدوار قيادية في التخطيط والتنمية بمساعدة الحكومة، وقطاع الأعمال، والقطاع المالي، وغيرها من المصالح.</a:t>
            </a:r>
            <a:endParaRPr lang="en-US" dirty="0" smtClean="0">
              <a:cs typeface="Times New Roman" pitchFamily="18" charset="0"/>
            </a:endParaRPr>
          </a:p>
          <a:p>
            <a:r>
              <a:rPr lang="ar-SA" dirty="0" smtClean="0"/>
              <a:t>يجب أن يتم تنفيذ برنامجاً للرقابة والتدقيق والتصحيح أثناء جميع مراحل تنمية وإدارة السياحة،  بما يسمح للسكان المحليين وغيرهم من الانتفاع من الفرص المتوفرة والتكيف مع التغييرات التي ستطرأ على حياتهم.</a:t>
            </a:r>
            <a:endParaRPr lang="en-US" smtClean="0">
              <a:cs typeface="Times New Roman" pitchFamily="18" charset="0"/>
            </a:endParaRPr>
          </a:p>
          <a:p>
            <a:pPr algn="justLow">
              <a:buFontTx/>
              <a:buChar char="•"/>
            </a:pP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360</Words>
  <Application>Microsoft Office PowerPoint</Application>
  <PresentationFormat>عرض على الشاشة (3:4)‏</PresentationFormat>
  <Paragraphs>15</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سمة Office</vt:lpstr>
      <vt:lpstr>السياحة المستدامة</vt:lpstr>
      <vt:lpstr>مبادئ السياحة المستدامة:</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الأقليم السياحي The Concept Region   </dc:title>
  <dc:creator>na</dc:creator>
  <cp:lastModifiedBy>na</cp:lastModifiedBy>
  <cp:revision>3</cp:revision>
  <dcterms:created xsi:type="dcterms:W3CDTF">2015-05-23T09:51:53Z</dcterms:created>
  <dcterms:modified xsi:type="dcterms:W3CDTF">2015-05-23T10:05:52Z</dcterms:modified>
</cp:coreProperties>
</file>