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8" r:id="rId2"/>
    <p:sldId id="259" r:id="rId3"/>
    <p:sldId id="260" r:id="rId4"/>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6">
            <a:lumMod val="60000"/>
            <a:lumOff val="40000"/>
          </a:schemeClr>
        </a:solidFill>
        <a:effectLst/>
      </p:bgPr>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JO" b="1" dirty="0" smtClean="0"/>
              <a:t>مفهوم </a:t>
            </a:r>
            <a:r>
              <a:rPr lang="ar-JO" b="1" dirty="0" err="1" smtClean="0"/>
              <a:t>الأقليم</a:t>
            </a:r>
            <a:r>
              <a:rPr lang="ar-JO" b="1" dirty="0" smtClean="0"/>
              <a:t> السياحي </a:t>
            </a:r>
            <a:r>
              <a:rPr lang="en-US" b="1" dirty="0" smtClean="0"/>
              <a:t>The Concept Region</a:t>
            </a:r>
            <a:r>
              <a:rPr lang="ar-JO" b="1" dirty="0" smtClean="0"/>
              <a:t>  </a:t>
            </a:r>
            <a:r>
              <a:rPr lang="en-US" dirty="0" smtClean="0"/>
              <a:t/>
            </a:r>
            <a:br>
              <a:rPr lang="en-US" dirty="0" smtClean="0"/>
            </a:br>
            <a:endParaRPr lang="ar-SA" dirty="0"/>
          </a:p>
        </p:txBody>
      </p:sp>
      <p:sp>
        <p:nvSpPr>
          <p:cNvPr id="3" name="عنصر نائب للمحتوى 2"/>
          <p:cNvSpPr>
            <a:spLocks noGrp="1"/>
          </p:cNvSpPr>
          <p:nvPr>
            <p:ph idx="1"/>
          </p:nvPr>
        </p:nvSpPr>
        <p:spPr/>
        <p:txBody>
          <a:bodyPr>
            <a:normAutofit fontScale="92500" lnSpcReduction="20000"/>
          </a:bodyPr>
          <a:lstStyle/>
          <a:p>
            <a:pPr algn="justLow" eaLnBrk="0" hangingPunct="0"/>
            <a:r>
              <a:rPr lang="ar-JO" dirty="0" smtClean="0"/>
              <a:t>يتصف </a:t>
            </a:r>
            <a:r>
              <a:rPr lang="ar-JO" dirty="0" smtClean="0"/>
              <a:t>المفهوم </a:t>
            </a:r>
            <a:r>
              <a:rPr lang="ar-JO" dirty="0" err="1" smtClean="0"/>
              <a:t>الأقليم</a:t>
            </a:r>
            <a:r>
              <a:rPr lang="ar-JO" dirty="0" smtClean="0"/>
              <a:t> السياحي بخصائص تميزه عن </a:t>
            </a:r>
            <a:r>
              <a:rPr lang="ar-JO" dirty="0" err="1" smtClean="0"/>
              <a:t>الأقليم</a:t>
            </a:r>
            <a:r>
              <a:rPr lang="ar-JO" dirty="0" smtClean="0"/>
              <a:t> الأخرى ومن هنا يمكن تعريف </a:t>
            </a:r>
            <a:r>
              <a:rPr lang="ar-JO" dirty="0" err="1" smtClean="0"/>
              <a:t>الأقليم</a:t>
            </a:r>
            <a:r>
              <a:rPr lang="ar-JO" dirty="0" smtClean="0"/>
              <a:t> السياحي بأنه:</a:t>
            </a:r>
            <a:endParaRPr lang="en-US" dirty="0" smtClean="0"/>
          </a:p>
          <a:p>
            <a:pPr algn="justLow" eaLnBrk="0" hangingPunct="0"/>
            <a:r>
              <a:rPr lang="ar-JO" dirty="0" smtClean="0"/>
              <a:t>"الرقعة الجغرافية التي يتواجد فيها منتج سياحي مميز أو خليط معقد من المنتجات السياحية </a:t>
            </a:r>
            <a:r>
              <a:rPr lang="ar-JO" dirty="0" err="1" smtClean="0"/>
              <a:t>لاشباع</a:t>
            </a:r>
            <a:r>
              <a:rPr lang="ar-JO" dirty="0" smtClean="0"/>
              <a:t> رغبات وحاجات </a:t>
            </a:r>
            <a:r>
              <a:rPr lang="ar-JO" dirty="0" err="1" smtClean="0"/>
              <a:t>السياح".</a:t>
            </a:r>
            <a:endParaRPr lang="en-US" dirty="0" smtClean="0"/>
          </a:p>
          <a:p>
            <a:pPr algn="justLow" eaLnBrk="0" hangingPunct="0"/>
            <a:r>
              <a:rPr lang="ar-JO" dirty="0" smtClean="0"/>
              <a:t>ويمكن </a:t>
            </a:r>
            <a:r>
              <a:rPr lang="ar-JO" dirty="0" err="1" smtClean="0"/>
              <a:t>الأستفادة</a:t>
            </a:r>
            <a:r>
              <a:rPr lang="ar-JO" dirty="0" smtClean="0"/>
              <a:t> من هذا التعريف للتنمية والتطوير السياحي من خلال الأمور الآتية:</a:t>
            </a:r>
            <a:endParaRPr lang="en-US" dirty="0" smtClean="0"/>
          </a:p>
          <a:p>
            <a:pPr algn="justLow" eaLnBrk="0" hangingPunct="0">
              <a:buFontTx/>
              <a:buChar char="•"/>
            </a:pPr>
            <a:r>
              <a:rPr lang="ar-JO" dirty="0" smtClean="0"/>
              <a:t>تحديد مفهوم الأقلمة السياحية يفيد الباحث بتصور الشمولي لرقعة الجغرافية الذي يتواجد </a:t>
            </a:r>
            <a:r>
              <a:rPr lang="ar-JO" dirty="0" err="1" smtClean="0"/>
              <a:t>بها</a:t>
            </a:r>
            <a:r>
              <a:rPr lang="ar-JO" dirty="0" smtClean="0"/>
              <a:t> عالمياً.</a:t>
            </a:r>
            <a:r>
              <a:rPr lang="ar-JO" dirty="0" err="1" smtClean="0"/>
              <a:t>فالأقليم</a:t>
            </a:r>
            <a:r>
              <a:rPr lang="ar-JO" dirty="0" smtClean="0"/>
              <a:t> يمكن أن ينظر اليه بمثابة علامة تجارية يدلل على نوع المنطقة الجغرافية الذي يتواجد فيها مما يساعد المسوقين والمخططين في رسم المعالم الأساسية له.</a:t>
            </a:r>
            <a:endParaRPr lang="en-US" dirty="0" smtClean="0"/>
          </a:p>
          <a:p>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04664"/>
            <a:ext cx="8229600" cy="5721499"/>
          </a:xfrm>
        </p:spPr>
        <p:txBody>
          <a:bodyPr>
            <a:normAutofit/>
          </a:bodyPr>
          <a:lstStyle/>
          <a:p>
            <a:pPr algn="justLow" eaLnBrk="0" hangingPunct="0">
              <a:buFontTx/>
              <a:buChar char="•"/>
            </a:pPr>
            <a:r>
              <a:rPr lang="ar-JO" dirty="0" smtClean="0"/>
              <a:t>معرفة طبيعة </a:t>
            </a:r>
            <a:r>
              <a:rPr lang="ar-JO" dirty="0" err="1" smtClean="0"/>
              <a:t>الأقليم</a:t>
            </a:r>
            <a:r>
              <a:rPr lang="ar-JO" dirty="0" smtClean="0"/>
              <a:t> يسهل على شخص رسم التصور والمعرفة للمنطقة التي يقوم </a:t>
            </a:r>
            <a:r>
              <a:rPr lang="ar-JO" dirty="0" err="1" smtClean="0"/>
              <a:t>بزيرتها.</a:t>
            </a:r>
            <a:endParaRPr lang="en-US" dirty="0" smtClean="0"/>
          </a:p>
          <a:p>
            <a:pPr algn="justLow" eaLnBrk="0" hangingPunct="0">
              <a:buFontTx/>
              <a:buChar char="•"/>
            </a:pPr>
            <a:r>
              <a:rPr lang="ar-JO" dirty="0" smtClean="0"/>
              <a:t>عملية التوقع المستقبلي أكثر صعوبة اذا ما أذنا أجزاء المنطقة للتعريف بأهميتها وخصائصها من وجهة نظر المستقبل السياحي.</a:t>
            </a:r>
            <a:endParaRPr lang="en-US" dirty="0" smtClean="0"/>
          </a:p>
          <a:p>
            <a:pPr algn="justLow" eaLnBrk="0" hangingPunct="0"/>
            <a:r>
              <a:rPr lang="ar-JO" dirty="0" smtClean="0"/>
              <a:t> و أن مفهوم الأقلمة يساعد على رسم الخطوط العامة لأهمية المظاهر الجغرافية وتطبيقاتها ضمن مفهوم الأقلمة السياحية وذلك بوجود بعض المظاهر والصفات التي تعكس بعض منتجات السياحية فإن جميع المناطق التي لها منتج سياحي مميز يمكن ان يشكل بمجموعها </a:t>
            </a:r>
            <a:r>
              <a:rPr lang="ar-JO" dirty="0" err="1" smtClean="0"/>
              <a:t>أقليم</a:t>
            </a:r>
            <a:r>
              <a:rPr lang="ar-JO" dirty="0" smtClean="0"/>
              <a:t> </a:t>
            </a:r>
            <a:r>
              <a:rPr lang="ar-JO" dirty="0" err="1" smtClean="0"/>
              <a:t>سياحي.</a:t>
            </a:r>
            <a:r>
              <a:rPr lang="ar-JO" dirty="0" smtClean="0"/>
              <a:t> </a:t>
            </a:r>
            <a:r>
              <a:rPr lang="ar-JO" dirty="0" err="1" smtClean="0"/>
              <a:t>الا</a:t>
            </a:r>
            <a:r>
              <a:rPr lang="ar-JO" dirty="0" smtClean="0"/>
              <a:t> ان هذه الفكرة قد انتقدت من قبل العديد من كتاب علم السياحة.</a:t>
            </a:r>
          </a:p>
          <a:p>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04664"/>
            <a:ext cx="8229600" cy="5721499"/>
          </a:xfrm>
        </p:spPr>
        <p:txBody>
          <a:bodyPr>
            <a:normAutofit fontScale="85000" lnSpcReduction="10000"/>
          </a:bodyPr>
          <a:lstStyle/>
          <a:p>
            <a:pPr algn="justLow"/>
            <a:r>
              <a:rPr lang="ar-JO" b="1" dirty="0" smtClean="0"/>
              <a:t>فمثلاً يشير </a:t>
            </a:r>
            <a:r>
              <a:rPr lang="en-US" b="1" dirty="0" smtClean="0"/>
              <a:t>Gunn</a:t>
            </a:r>
            <a:r>
              <a:rPr lang="ar-JO" b="1" dirty="0" smtClean="0"/>
              <a:t> بأن </a:t>
            </a:r>
            <a:r>
              <a:rPr lang="ar-JO" b="1" dirty="0" err="1" smtClean="0"/>
              <a:t>للاقليم</a:t>
            </a:r>
            <a:r>
              <a:rPr lang="ar-JO" b="1" dirty="0" smtClean="0"/>
              <a:t> السياحي مميزات وعوامل لابد من توفرها وهي كالآتي:</a:t>
            </a:r>
            <a:endParaRPr lang="en-US" dirty="0" smtClean="0"/>
          </a:p>
          <a:p>
            <a:pPr algn="justLow" eaLnBrk="0" hangingPunct="0">
              <a:buFontTx/>
              <a:buChar char="•"/>
            </a:pPr>
            <a:r>
              <a:rPr lang="ar-JO" dirty="0" smtClean="0"/>
              <a:t>الموقع حيث لابد من ان يكون الاقليم السياحي قريباً بعض الشيء عن مناطق وجود الطلب السياحي الكامن </a:t>
            </a:r>
            <a:r>
              <a:rPr lang="ar-JO" dirty="0" err="1" smtClean="0"/>
              <a:t>والحقيقي.</a:t>
            </a:r>
            <a:endParaRPr lang="en-US" dirty="0" smtClean="0"/>
          </a:p>
          <a:p>
            <a:pPr algn="justLow" eaLnBrk="0" hangingPunct="0">
              <a:buFontTx/>
              <a:buChar char="•"/>
            </a:pPr>
            <a:r>
              <a:rPr lang="ar-JO" dirty="0" smtClean="0"/>
              <a:t>لابد من وجود درجة كافية من الانفتاح للسوق السياحي لذلك البلد.</a:t>
            </a:r>
            <a:endParaRPr lang="en-US" dirty="0" smtClean="0"/>
          </a:p>
          <a:p>
            <a:pPr algn="justLow" eaLnBrk="0" hangingPunct="0">
              <a:buFontTx/>
              <a:buChar char="•"/>
            </a:pPr>
            <a:r>
              <a:rPr lang="ar-JO" dirty="0" smtClean="0"/>
              <a:t>لابد من ان ينظر إليه بشكل يؤمن </a:t>
            </a:r>
            <a:r>
              <a:rPr lang="ar-JO" dirty="0" err="1" smtClean="0"/>
              <a:t>احتيجات</a:t>
            </a:r>
            <a:r>
              <a:rPr lang="ar-JO" dirty="0" smtClean="0"/>
              <a:t> ورغبات الطلب السياحي </a:t>
            </a:r>
            <a:r>
              <a:rPr lang="ar-JO" dirty="0" err="1" smtClean="0"/>
              <a:t>الحقيقي</a:t>
            </a:r>
            <a:r>
              <a:rPr lang="ar-JO" dirty="0" smtClean="0"/>
              <a:t> والكامن.</a:t>
            </a:r>
            <a:endParaRPr lang="en-US" dirty="0" smtClean="0"/>
          </a:p>
          <a:p>
            <a:pPr algn="justLow" eaLnBrk="0" hangingPunct="0">
              <a:buFontTx/>
              <a:buChar char="•"/>
            </a:pPr>
            <a:r>
              <a:rPr lang="ar-JO" dirty="0" smtClean="0"/>
              <a:t>أن يكون له </a:t>
            </a:r>
            <a:r>
              <a:rPr lang="ar-JO" dirty="0" err="1" smtClean="0"/>
              <a:t>حصائص</a:t>
            </a:r>
            <a:r>
              <a:rPr lang="ar-JO" dirty="0" smtClean="0"/>
              <a:t> وصفات اقتصادية </a:t>
            </a:r>
            <a:r>
              <a:rPr lang="ar-JO" dirty="0" err="1" smtClean="0"/>
              <a:t>وأجتماعية</a:t>
            </a:r>
            <a:r>
              <a:rPr lang="ar-JO" dirty="0" smtClean="0"/>
              <a:t> ملائمة ويمتاز بتوفر بنية تحتية كافية للتطور السياحي المتوفر ضمن الخطة السياحية الشاملة للبلد.</a:t>
            </a:r>
            <a:endParaRPr lang="en-US" dirty="0" smtClean="0"/>
          </a:p>
          <a:p>
            <a:pPr algn="justLow" eaLnBrk="0" hangingPunct="0">
              <a:buFontTx/>
              <a:buChar char="•"/>
            </a:pPr>
            <a:r>
              <a:rPr lang="ar-JO" dirty="0" smtClean="0"/>
              <a:t>يمتاز بمساحة كافية لاحتواء الطلب السياحي المتزايد لنوع </a:t>
            </a:r>
            <a:r>
              <a:rPr lang="ar-JO" dirty="0" err="1" smtClean="0"/>
              <a:t>المنتاجات</a:t>
            </a:r>
            <a:r>
              <a:rPr lang="ar-JO" dirty="0" smtClean="0"/>
              <a:t> المتوفرة فيه و بذلك قد </a:t>
            </a:r>
            <a:r>
              <a:rPr lang="ar-JO" dirty="0" err="1" smtClean="0"/>
              <a:t>لايستطيع</a:t>
            </a:r>
            <a:r>
              <a:rPr lang="ar-JO" dirty="0" smtClean="0"/>
              <a:t> احتواء العديد من الاقاليم العدد الكبير من السياح وذلك </a:t>
            </a:r>
            <a:r>
              <a:rPr lang="ar-JO" dirty="0" err="1" smtClean="0"/>
              <a:t>لاتستطيع</a:t>
            </a:r>
            <a:r>
              <a:rPr lang="ar-JO" dirty="0" smtClean="0"/>
              <a:t> من توفير الخدمات والتسهيلات لعدد كبير من السياح.</a:t>
            </a:r>
          </a:p>
          <a:p>
            <a:endParaRPr lang="ar-SA"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300</Words>
  <Application>Microsoft Office PowerPoint</Application>
  <PresentationFormat>عرض على الشاشة (3:4)‏</PresentationFormat>
  <Paragraphs>14</Paragraphs>
  <Slides>3</Slides>
  <Notes>0</Notes>
  <HiddenSlides>0</HiddenSlides>
  <MMClips>0</MMClips>
  <ScaleCrop>false</ScaleCrop>
  <HeadingPairs>
    <vt:vector size="4" baseType="variant">
      <vt:variant>
        <vt:lpstr>سمة</vt:lpstr>
      </vt:variant>
      <vt:variant>
        <vt:i4>1</vt:i4>
      </vt:variant>
      <vt:variant>
        <vt:lpstr>عناوين الشرائح</vt:lpstr>
      </vt:variant>
      <vt:variant>
        <vt:i4>3</vt:i4>
      </vt:variant>
    </vt:vector>
  </HeadingPairs>
  <TitlesOfParts>
    <vt:vector size="4" baseType="lpstr">
      <vt:lpstr>سمة Office</vt:lpstr>
      <vt:lpstr>مفهوم الأقليم السياحي The Concept Region   </vt:lpstr>
      <vt:lpstr>الشريحة 2</vt:lpstr>
      <vt:lpstr>الشريحة 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مفهوم الأقليم السياحي The Concept Region   </dc:title>
  <dc:creator>na</dc:creator>
  <cp:lastModifiedBy>na</cp:lastModifiedBy>
  <cp:revision>1</cp:revision>
  <dcterms:created xsi:type="dcterms:W3CDTF">2015-05-23T09:51:53Z</dcterms:created>
  <dcterms:modified xsi:type="dcterms:W3CDTF">2015-05-23T09:57:02Z</dcterms:modified>
</cp:coreProperties>
</file>

<file path=docProps/thumbnail.jpeg>
</file>