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409" autoAdjust="0"/>
  </p:normalViewPr>
  <p:slideViewPr>
    <p:cSldViewPr>
      <p:cViewPr>
        <p:scale>
          <a:sx n="70" d="100"/>
          <a:sy n="70" d="100"/>
        </p:scale>
        <p:origin x="-157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D085382-3ADF-41EA-96A3-FA0CE925454D}" type="datetimeFigureOut">
              <a:rPr lang="ar-IQ" smtClean="0"/>
              <a:t>11/06/1436</a:t>
            </a:fld>
            <a:endParaRPr lang="ar-IQ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188C794-5135-4400-A906-516F5EB09799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من أجل بناء علاقة إيجابية داخل الأسرة</a:t>
            </a:r>
            <a:r>
              <a:rPr lang="en-US" sz="2700" dirty="0">
                <a:solidFill>
                  <a:srgbClr val="0000CC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700" dirty="0">
                <a:solidFill>
                  <a:srgbClr val="0000CC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معاً سويتاً لندعم ثقة التواصل مع أبنائنا المراهقين</a:t>
            </a:r>
            <a:r>
              <a:rPr lang="en-US" sz="32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32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ar-IQ" b="1" smtClean="0">
                <a:solidFill>
                  <a:srgbClr val="002060"/>
                </a:solidFill>
              </a:rPr>
              <a:t>الأستاذ </a:t>
            </a:r>
            <a:r>
              <a:rPr lang="ar-IQ" b="1" smtClean="0">
                <a:solidFill>
                  <a:srgbClr val="002060"/>
                </a:solidFill>
              </a:rPr>
              <a:t>الدكتور </a:t>
            </a:r>
            <a:endParaRPr lang="ar-IQ" b="1" dirty="0" smtClean="0">
              <a:solidFill>
                <a:srgbClr val="002060"/>
              </a:solidFill>
            </a:endParaRPr>
          </a:p>
          <a:p>
            <a:pPr algn="ctr"/>
            <a:r>
              <a:rPr lang="ar-IQ" b="1" dirty="0" smtClean="0">
                <a:solidFill>
                  <a:srgbClr val="002060"/>
                </a:solidFill>
              </a:rPr>
              <a:t>حيدر اليعقوبي </a:t>
            </a:r>
          </a:p>
          <a:p>
            <a:pPr algn="ctr"/>
            <a:r>
              <a:rPr lang="ar-IQ" b="1" dirty="0" smtClean="0">
                <a:solidFill>
                  <a:srgbClr val="002060"/>
                </a:solidFill>
              </a:rPr>
              <a:t>أستاذ علم النفس التربوي</a:t>
            </a:r>
            <a:endParaRPr lang="ar-IQ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46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34888" y="2071389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إنتبه للمواقف التي تثير ولدك المراهق سريعاً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حاول أن تشعره إنه محبوباً بين أفراد أسرته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علمه كيف يحافظ على إنفعالاته ويثبتها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أشعره إنك تشاركه في مشاعره العاطفية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959024" y="8458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الوجداني</a:t>
            </a:r>
            <a:endParaRPr lang="ar-IQ" sz="4000" dirty="0">
              <a:solidFill>
                <a:srgbClr val="0000CC"/>
              </a:solidFill>
            </a:endParaRPr>
          </a:p>
        </p:txBody>
      </p:sp>
      <p:pic>
        <p:nvPicPr>
          <p:cNvPr id="9219" name="Picture 3" descr="E:\خزين الصور\اشارات\561757_319337558163007_157089958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5" y="1"/>
            <a:ext cx="3291451" cy="685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35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734888" y="2071389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بين له أسس التعامل الإجتماعي مع الآخرين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حثه على المشاركة الجماعية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علمه كيف يستقل عن أقرانه بسلوكه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تعرف على صديقه الذي يرافقه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نضج له طريقة الحوار والمناقشة مع الآخرين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175048" y="9178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الإجتماعي</a:t>
            </a:r>
            <a:endParaRPr lang="ar-IQ" sz="4000" dirty="0">
              <a:solidFill>
                <a:srgbClr val="0000CC"/>
              </a:solidFill>
            </a:endParaRPr>
          </a:p>
        </p:txBody>
      </p:sp>
      <p:pic>
        <p:nvPicPr>
          <p:cNvPr id="10242" name="Picture 2" descr="E:\خزين الصور\اشارات\IMG_23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78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18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علمه أن يفهم أبعاد الحديث عند الآخرين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نمي لديه بعض الكلمات التي يمكن أن يستعملها عند الحديث مع الناس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493912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اللغوي</a:t>
            </a:r>
            <a:r>
              <a:rPr lang="en-US" sz="28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8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pic>
        <p:nvPicPr>
          <p:cNvPr id="11266" name="Picture 2" descr="E:\خزين الصور\اشارات\552013_302204006525935_100002090132199_706774_66203220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9144000" cy="28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9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841576" y="1700808"/>
            <a:ext cx="5050904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إجعله يكثر من قراءة الكتب الدينية ذات الفائدة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حبب له المشاركة في الشعائر الحسينية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ضع له برنامجا لقراءة القرآن الكريم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عرفه عن التشريعات الدينية من حلال وحرام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بين له إن سلوكه ينبغي أن يكون مرتبطاً بالله تعالى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ناقشه في </a:t>
            </a:r>
            <a:r>
              <a:rPr lang="ar-IQ" sz="2800" b="1" dirty="0" smtClean="0">
                <a:latin typeface="Calibri"/>
                <a:ea typeface="Calibri"/>
              </a:rPr>
              <a:t>مُحتوى </a:t>
            </a:r>
            <a:r>
              <a:rPr lang="ar-IQ" sz="2800" b="1" dirty="0">
                <a:latin typeface="Calibri"/>
                <a:ea typeface="Calibri"/>
              </a:rPr>
              <a:t>قصص الأنبياء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483768" y="5486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IQ" sz="36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الروحي</a:t>
            </a:r>
            <a:endParaRPr lang="ar-IQ" sz="3200" dirty="0">
              <a:solidFill>
                <a:srgbClr val="0000CC"/>
              </a:solidFill>
            </a:endParaRPr>
          </a:p>
        </p:txBody>
      </p:sp>
      <p:pic>
        <p:nvPicPr>
          <p:cNvPr id="12290" name="Picture 2" descr="E:\خزين الصور\المراهقين\IMG_2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46" y="0"/>
            <a:ext cx="3870766" cy="68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16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627784" y="1556792"/>
            <a:ext cx="6192688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وضح له أنواع العلاقات العائلية والسليمة فيما بينها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نمي له العلاقة مع الجنس الآخر وفق الضوابط الدينية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شجعه على ضبط الذات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لاتنزعج عندما يحدثك ولدك عن رغبته بالزواج ولاتبرر له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أنظر الى ملامح وجهه عندما يتحدث عن أشخاص تزوجوا للتو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لاتدفع ولدك لممارسة العادة السرية من ورائك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175048" y="764704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الجنسي</a:t>
            </a:r>
            <a:r>
              <a:rPr lang="en-US" sz="28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8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pic>
        <p:nvPicPr>
          <p:cNvPr id="13314" name="Picture 2" descr="E:\خزين الصور\اشارات\261862_167438129989829_753154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6997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67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641776" y="1481328"/>
            <a:ext cx="3394720" cy="4525963"/>
          </a:xfrm>
        </p:spPr>
        <p:txBody>
          <a:bodyPr>
            <a:normAutofit fontScale="70000" lnSpcReduction="20000"/>
          </a:bodyPr>
          <a:lstStyle/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solidFill>
                  <a:srgbClr val="C00000"/>
                </a:solidFill>
                <a:latin typeface="Calibri"/>
                <a:ea typeface="Calibri"/>
              </a:rPr>
              <a:t>إسمح لي أستاذ الحديث معك وبسرعة </a:t>
            </a:r>
            <a:endParaRPr lang="ar-IQ" sz="2800" b="1" dirty="0" smtClean="0">
              <a:solidFill>
                <a:srgbClr val="C00000"/>
              </a:solidFill>
              <a:latin typeface="Calibri"/>
              <a:ea typeface="Calibri"/>
            </a:endParaRPr>
          </a:p>
          <a:p>
            <a:pPr marL="109728" indent="0">
              <a:lnSpc>
                <a:spcPct val="115000"/>
              </a:lnSpc>
              <a:buNone/>
            </a:pP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سوف يكون آخر ما أتحدث معه اليوم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ومنه..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إما أن أنتحر .. أو سأهرب من البيت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لقد تعبت .. لقد مللت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والدي لم يفهم بعد ماذا أحس به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والدتي وحبيبتي الغالية لايهمها ماشعر به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إنهم لايحترمونني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باتوا ينظرون إلي وكأني صغيرة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يعتقدون إنني لم أفهم شيئاً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لم أعد صغيرة </a:t>
            </a:r>
            <a:r>
              <a:rPr lang="ar-IQ" sz="2800" b="1" dirty="0" smtClean="0">
                <a:latin typeface="Calibri"/>
                <a:ea typeface="Calibri"/>
              </a:rPr>
              <a:t>....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310952" y="290596"/>
            <a:ext cx="822960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</a:pPr>
            <a:r>
              <a:rPr lang="ar-IQ" sz="32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موقف سلوكي لفتاة مراهقة عمرها (19) سنة </a:t>
            </a:r>
            <a:endParaRPr lang="en-US" sz="2000" dirty="0">
              <a:solidFill>
                <a:srgbClr val="0000CC"/>
              </a:solidFill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4" name="عنصر نائب للمحتوى 1"/>
          <p:cNvSpPr txBox="1">
            <a:spLocks/>
          </p:cNvSpPr>
          <p:nvPr/>
        </p:nvSpPr>
        <p:spPr>
          <a:xfrm>
            <a:off x="1331640" y="1656370"/>
            <a:ext cx="339472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r" rtl="1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r" rtl="1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r" rtl="1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ar-IQ" dirty="0"/>
          </a:p>
        </p:txBody>
      </p:sp>
      <p:sp>
        <p:nvSpPr>
          <p:cNvPr id="5" name="مستطيل 4"/>
          <p:cNvSpPr/>
          <p:nvPr/>
        </p:nvSpPr>
        <p:spPr>
          <a:xfrm>
            <a:off x="1152128" y="1491653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أنا كثيرة الفهم .. هم الذين لايفهمون شيئاً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أريد أن أعيش.. كصديقاتي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اريد أن أكون إنسانة .. لدي الكثير ما أقوله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من حقي أن أعبر عما أشعر به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ما أن أحدثهم يسيكتونني 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وحتى إنهم يظربونني 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يوبخونني أمام بنات خالتي وعماتي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دمرني تسلطهم علىّ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لابد من وجود </a:t>
            </a:r>
            <a:r>
              <a:rPr lang="ar-IQ" sz="2000" b="1" dirty="0" smtClean="0">
                <a:latin typeface="Calibri"/>
                <a:ea typeface="Calibri"/>
              </a:rPr>
              <a:t>حلَّ </a:t>
            </a:r>
            <a:r>
              <a:rPr lang="ar-IQ" sz="2000" b="1" dirty="0">
                <a:latin typeface="Calibri"/>
                <a:ea typeface="Calibri"/>
              </a:rPr>
              <a:t>لذلك..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أو إنني أهرب من البيت 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أو أنتحر ..</a:t>
            </a:r>
            <a:endParaRPr lang="en-US" sz="1400" dirty="0" smtClean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000" b="1" dirty="0">
                <a:latin typeface="Calibri"/>
                <a:ea typeface="Calibri"/>
              </a:rPr>
              <a:t>أو أجد من يعوضني في الفيسبوك </a:t>
            </a:r>
            <a:endParaRPr lang="en-US" sz="1400" dirty="0">
              <a:effectLst/>
              <a:latin typeface="Calibri"/>
              <a:ea typeface="Calibri"/>
              <a:cs typeface="Arial"/>
            </a:endParaRPr>
          </a:p>
        </p:txBody>
      </p:sp>
      <p:pic>
        <p:nvPicPr>
          <p:cNvPr id="7170" name="Picture 2" descr="E:\خزين الصور\المراهقين\IMG_2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970" y="0"/>
            <a:ext cx="21646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93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 marL="109728" indent="0" algn="ctr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إن الحرمان النفسي </a:t>
            </a:r>
            <a:r>
              <a:rPr lang="ar-IQ" sz="2800" b="1" dirty="0" smtClean="0">
                <a:latin typeface="Calibri"/>
                <a:ea typeface="Calibri"/>
              </a:rPr>
              <a:t>المُتكرر </a:t>
            </a:r>
            <a:r>
              <a:rPr lang="ar-IQ" sz="2800" b="1" dirty="0">
                <a:latin typeface="Calibri"/>
                <a:ea typeface="Calibri"/>
              </a:rPr>
              <a:t>يجعل من صاحبه يبحث عن مايعوضه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 algn="ctr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وقد يكون التعويض حينذاك بأساليب غير منطقية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 algn="ctr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أو غير إجتماعية .. أو لاترتضيها التعاليم السماوية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98985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بينت العديد من الدراسات النفسية الإجتماعية </a:t>
            </a:r>
            <a:r>
              <a:rPr lang="en-US" sz="28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8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pic>
        <p:nvPicPr>
          <p:cNvPr id="1026" name="Picture 2" descr="E:\خزين الصور\اشارات\556036_156700627797628_100594082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3429000"/>
            <a:ext cx="986509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0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25963"/>
          </a:xfrm>
        </p:spPr>
        <p:txBody>
          <a:bodyPr/>
          <a:lstStyle/>
          <a:p>
            <a:pPr marL="109728" indent="0" algn="ctr">
              <a:lnSpc>
                <a:spcPct val="115000"/>
              </a:lnSpc>
              <a:buNone/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إننا نمزق التواصل مع أبنائنا المراهقين </a:t>
            </a:r>
            <a:endParaRPr lang="en-US" sz="1600" dirty="0">
              <a:solidFill>
                <a:srgbClr val="0000CC"/>
              </a:solidFill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فنحن نجعلهم يذهبون ليعوضون هذا </a:t>
            </a:r>
            <a:r>
              <a:rPr lang="ar-IQ" sz="2800" b="1" dirty="0" smtClean="0">
                <a:latin typeface="Calibri"/>
                <a:ea typeface="Calibri"/>
              </a:rPr>
              <a:t>التواصل</a:t>
            </a:r>
            <a:r>
              <a:rPr lang="ar-IQ" sz="1600" dirty="0" smtClean="0">
                <a:latin typeface="Calibri"/>
                <a:ea typeface="Calibri"/>
                <a:cs typeface="Arial"/>
              </a:rPr>
              <a:t>  </a:t>
            </a:r>
            <a:r>
              <a:rPr lang="ar-IQ" sz="2800" b="1" dirty="0" smtClean="0">
                <a:latin typeface="Calibri"/>
                <a:ea typeface="Calibri"/>
              </a:rPr>
              <a:t>بإستعمال </a:t>
            </a:r>
            <a:r>
              <a:rPr lang="ar-IQ" sz="2800" b="1" dirty="0">
                <a:latin typeface="Calibri"/>
                <a:ea typeface="Calibri"/>
              </a:rPr>
              <a:t>: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الانترنيت بصورة سلبية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الخروج من البيت بإستمرار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الصداقات المشبوهة </a:t>
            </a:r>
            <a:endParaRPr lang="ar-IQ" sz="2800" b="1" dirty="0" smtClean="0">
              <a:latin typeface="Calibri"/>
              <a:ea typeface="Calibri"/>
            </a:endParaRPr>
          </a:p>
          <a:p>
            <a:pPr>
              <a:lnSpc>
                <a:spcPct val="115000"/>
              </a:lnSpc>
            </a:pPr>
            <a:r>
              <a:rPr lang="ar-IQ" sz="2800" b="1" dirty="0" smtClean="0">
                <a:latin typeface="Calibri"/>
                <a:ea typeface="Calibri"/>
                <a:cs typeface="Arial"/>
              </a:rPr>
              <a:t>الممارسات غير الأخلاقية من ورائنا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pic>
        <p:nvPicPr>
          <p:cNvPr id="2050" name="Picture 2" descr="E:\خزين الصور\اشارات\IMG_23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9144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13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107504" y="991269"/>
            <a:ext cx="5482952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دعم الثقة </a:t>
            </a:r>
            <a:r>
              <a:rPr lang="ar-IQ" sz="2800" b="1" dirty="0">
                <a:latin typeface="Calibri"/>
                <a:ea typeface="Calibri"/>
              </a:rPr>
              <a:t>: هو ذلك السلوك الذي يقدمه الوالدين لأبنائهم المراهقين حالما يمارسوا سلوكاً معيناً ويكون بصورتين: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دعم الثقة الإيجابي </a:t>
            </a:r>
            <a:r>
              <a:rPr lang="ar-IQ" sz="2800" b="1" dirty="0">
                <a:latin typeface="Calibri"/>
                <a:ea typeface="Calibri"/>
              </a:rPr>
              <a:t>: يسعى إلى تأكيد سلوك المراهق ومن ثم تثبيته إذما كان مستحسناً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دعم الثقة السلبي </a:t>
            </a:r>
            <a:r>
              <a:rPr lang="ar-IQ" sz="2800" b="1" dirty="0">
                <a:latin typeface="Calibri"/>
                <a:ea typeface="Calibri"/>
              </a:rPr>
              <a:t>: يسعى إلى إطفاء السلوك ومن ثم منعه ليضمن لنا عدم تكرار السلوك السلبي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pic>
        <p:nvPicPr>
          <p:cNvPr id="3074" name="Picture 2" descr="E:\خزين الصور\اشارات\IMG_23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354" y="-171400"/>
            <a:ext cx="4248472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9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2771800" y="692696"/>
            <a:ext cx="5915000" cy="5314595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أشكال دعم الثقة لأبنائنا المراهقين </a:t>
            </a:r>
            <a:endParaRPr lang="en-US" sz="1600" dirty="0">
              <a:solidFill>
                <a:srgbClr val="0000CC"/>
              </a:solidFill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دعم الثقة الخارجي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دعم الثقة الداخلي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latin typeface="Calibri"/>
                <a:ea typeface="Calibri"/>
              </a:rPr>
              <a:t> 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متى يصبح سلوك </a:t>
            </a:r>
            <a:r>
              <a:rPr lang="ar-IQ" sz="2800" b="1" dirty="0" smtClean="0">
                <a:solidFill>
                  <a:srgbClr val="0000CC"/>
                </a:solidFill>
                <a:latin typeface="Calibri"/>
                <a:ea typeface="Calibri"/>
              </a:rPr>
              <a:t>دعم </a:t>
            </a: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الثقة ناجحاً من قبل الوالدين </a:t>
            </a:r>
            <a:endParaRPr lang="en-US" sz="1600" dirty="0">
              <a:solidFill>
                <a:srgbClr val="0000CC"/>
              </a:solidFill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الإحتياجات المادية : مايتعلق بالحواس وإشباع الدوافع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الإحتياجات المعنوية : مايتعلق بالمشاعر وتمثيلها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endParaRPr lang="en-US" sz="1600" dirty="0">
              <a:latin typeface="Calibri"/>
              <a:ea typeface="Calibri"/>
              <a:cs typeface="Arial"/>
            </a:endParaRPr>
          </a:p>
          <a:p>
            <a:pPr marL="109728" indent="0">
              <a:lnSpc>
                <a:spcPct val="115000"/>
              </a:lnSpc>
              <a:buNone/>
            </a:pPr>
            <a:r>
              <a:rPr lang="ar-IQ" sz="2800" b="1" dirty="0">
                <a:solidFill>
                  <a:srgbClr val="0000CC"/>
                </a:solidFill>
                <a:latin typeface="Calibri"/>
                <a:ea typeface="Calibri"/>
              </a:rPr>
              <a:t>فنيات دعم الثقة </a:t>
            </a:r>
            <a:endParaRPr lang="en-US" sz="1600" dirty="0">
              <a:solidFill>
                <a:srgbClr val="0000CC"/>
              </a:solidFill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دعم الثقة بالمكافئة المادية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دعم الثقة بالمكافئة المعنوية 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pic>
        <p:nvPicPr>
          <p:cNvPr id="4098" name="Picture 2" descr="E:\خزين الصور\اشارات\teamwork-holding-hands-lumaxartflick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0688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88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ماذا ندعم </a:t>
            </a:r>
            <a:r>
              <a:rPr lang="ar-IQ" sz="4000" dirty="0" smtClean="0">
                <a:solidFill>
                  <a:srgbClr val="0000CC"/>
                </a:solidFill>
                <a:effectLst/>
                <a:latin typeface="Calibri"/>
                <a:ea typeface="Calibri"/>
              </a:rPr>
              <a:t>أولادنا </a:t>
            </a: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المراهقين وبناتنا المراهقات</a:t>
            </a:r>
            <a:r>
              <a:rPr lang="en-US" sz="28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8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pic>
        <p:nvPicPr>
          <p:cNvPr id="5122" name="Picture 2" descr="E:\خزين الصور\اشارات\us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9300"/>
            <a:ext cx="9144000" cy="48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28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إجعل ولدك المراهق يتفهم تطوراته الجسمية التي ترافقه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حقق التوافق النفسي في التغيرات الجسمية لديه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إجعله يتطلع للنظام الغذائي ومخاطره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إفسح له المجال لأن يتمتع بالراحة الجسمية والصحية معاً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الجسمي </a:t>
            </a:r>
            <a:endParaRPr lang="ar-IQ" sz="4000" dirty="0">
              <a:solidFill>
                <a:srgbClr val="0000CC"/>
              </a:solidFill>
            </a:endParaRPr>
          </a:p>
        </p:txBody>
      </p:sp>
      <p:pic>
        <p:nvPicPr>
          <p:cNvPr id="6146" name="Picture 2" descr="E:\خزين الصور\المراهقين\IMG_2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9144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5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131840" y="1412776"/>
            <a:ext cx="5554960" cy="452596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إجعله يفكر في إختيار نوع الدراسة والزوجة التي سيقترن بها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ساعده في أن يكون مبدعاً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حاول أن تفكر معه بطريقة منطقية حول الأشياء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إجعله يكتشف الطريقة التي يفكر بها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</a:pPr>
            <a:r>
              <a:rPr lang="ar-IQ" sz="2800" b="1" dirty="0">
                <a:latin typeface="Calibri"/>
                <a:ea typeface="Calibri"/>
              </a:rPr>
              <a:t>شاركه في الكثير من القرارات التي يريد إتخاذها</a:t>
            </a:r>
            <a:endParaRPr lang="en-US" sz="1600" dirty="0">
              <a:latin typeface="Calibri"/>
              <a:ea typeface="Calibri"/>
              <a:cs typeface="Arial"/>
            </a:endParaRPr>
          </a:p>
          <a:p>
            <a:endParaRPr lang="ar-IQ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031032" y="54868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</a:pPr>
            <a:r>
              <a:rPr lang="ar-IQ" sz="4000" dirty="0">
                <a:solidFill>
                  <a:srgbClr val="0000CC"/>
                </a:solidFill>
                <a:effectLst/>
                <a:latin typeface="Calibri"/>
                <a:ea typeface="Calibri"/>
              </a:rPr>
              <a:t>دعم الثقة في النمو العقلي </a:t>
            </a:r>
            <a:r>
              <a:rPr lang="en-US" sz="2800" dirty="0"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2800" dirty="0">
                <a:effectLst/>
                <a:latin typeface="Calibri"/>
                <a:ea typeface="Calibri"/>
                <a:cs typeface="Arial"/>
              </a:rPr>
            </a:br>
            <a:endParaRPr lang="ar-IQ" dirty="0"/>
          </a:p>
        </p:txBody>
      </p:sp>
      <p:pic>
        <p:nvPicPr>
          <p:cNvPr id="8194" name="Picture 2" descr="E:\خزين الصور\المراهقين\IMG_16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8112" y="1"/>
            <a:ext cx="4572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72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شبكة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536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ملتقى</vt:lpstr>
      <vt:lpstr>من أجل بناء علاقة إيجابية داخل الأسرة معاً سويتاً لندعم ثقة التواصل مع أبنائنا المراهقين </vt:lpstr>
      <vt:lpstr>موقف سلوكي لفتاة مراهقة عمرها (19) سنة </vt:lpstr>
      <vt:lpstr>بينت العديد من الدراسات النفسية الإجتماعية  </vt:lpstr>
      <vt:lpstr>PowerPoint Presentation</vt:lpstr>
      <vt:lpstr>PowerPoint Presentation</vt:lpstr>
      <vt:lpstr>PowerPoint Presentation</vt:lpstr>
      <vt:lpstr>ماذا ندعم أولادنا المراهقين وبناتنا المراهقات </vt:lpstr>
      <vt:lpstr>دعم الثقة في النمو الجسمي </vt:lpstr>
      <vt:lpstr>دعم الثقة في النمو العقلي  </vt:lpstr>
      <vt:lpstr>دعم الثقة في النمو الوجداني</vt:lpstr>
      <vt:lpstr>دعم الثقة في النمو الإجتماعي</vt:lpstr>
      <vt:lpstr>دعم الثقة في النمو اللغوي </vt:lpstr>
      <vt:lpstr>دعم الثقة في النمو الروحي</vt:lpstr>
      <vt:lpstr>دعم الثقة في النمو الجنسي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 أجل بناء علاقة إيجابية داخل الأسرة معاً سويتاً لندعم ثقة التواصل مع أبنائنا المراهقين </dc:title>
  <dc:creator>علي</dc:creator>
  <cp:lastModifiedBy>dell</cp:lastModifiedBy>
  <cp:revision>31</cp:revision>
  <dcterms:created xsi:type="dcterms:W3CDTF">2015-01-06T03:40:51Z</dcterms:created>
  <dcterms:modified xsi:type="dcterms:W3CDTF">2015-03-31T15:21:38Z</dcterms:modified>
</cp:coreProperties>
</file>