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84"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10" name="مثلث قائم الزاوية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عنوان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ar-SA" smtClean="0"/>
              <a:t>انقر لتحرير نمط العنوان الرئيسي</a:t>
            </a:r>
            <a:endParaRPr kumimoji="0" lang="en-US"/>
          </a:p>
        </p:txBody>
      </p:sp>
      <p:sp>
        <p:nvSpPr>
          <p:cNvPr id="17" name="عنوان فرعي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grpSp>
        <p:nvGrpSpPr>
          <p:cNvPr id="2" name="مجموعة 1"/>
          <p:cNvGrpSpPr/>
          <p:nvPr/>
        </p:nvGrpSpPr>
        <p:grpSpPr>
          <a:xfrm>
            <a:off x="-3765" y="4953000"/>
            <a:ext cx="9147765" cy="1912088"/>
            <a:chOff x="-3765" y="4832896"/>
            <a:chExt cx="9147765" cy="2032192"/>
          </a:xfrm>
        </p:grpSpPr>
        <p:sp>
          <p:nvSpPr>
            <p:cNvPr id="7" name="شكل حر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شكل حر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شكل حر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رابط مستقيم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عنصر نائب للتاريخ 29"/>
          <p:cNvSpPr>
            <a:spLocks noGrp="1"/>
          </p:cNvSpPr>
          <p:nvPr>
            <p:ph type="dt" sz="half" idx="10"/>
          </p:nvPr>
        </p:nvSpPr>
        <p:spPr/>
        <p:txBody>
          <a:bodyPr/>
          <a:lstStyle>
            <a:lvl1pPr>
              <a:defRPr>
                <a:solidFill>
                  <a:srgbClr val="FFFFFF"/>
                </a:solidFill>
              </a:defRPr>
            </a:lvl1pPr>
            <a:extLst/>
          </a:lstStyle>
          <a:p>
            <a:fld id="{70F92175-EC38-4B84-8506-4F9363CDCA8B}" type="datetimeFigureOut">
              <a:rPr lang="ar-IQ" smtClean="0"/>
              <a:t>06/05/1434</a:t>
            </a:fld>
            <a:endParaRPr lang="ar-IQ"/>
          </a:p>
        </p:txBody>
      </p:sp>
      <p:sp>
        <p:nvSpPr>
          <p:cNvPr id="19" name="عنصر نائب للتذييل 18"/>
          <p:cNvSpPr>
            <a:spLocks noGrp="1"/>
          </p:cNvSpPr>
          <p:nvPr>
            <p:ph type="ftr" sz="quarter" idx="11"/>
          </p:nvPr>
        </p:nvSpPr>
        <p:spPr/>
        <p:txBody>
          <a:bodyPr/>
          <a:lstStyle>
            <a:lvl1pPr>
              <a:defRPr>
                <a:solidFill>
                  <a:schemeClr val="accent1">
                    <a:tint val="20000"/>
                  </a:schemeClr>
                </a:solidFill>
              </a:defRPr>
            </a:lvl1pPr>
            <a:extLst/>
          </a:lstStyle>
          <a:p>
            <a:endParaRPr lang="ar-IQ"/>
          </a:p>
        </p:txBody>
      </p:sp>
      <p:sp>
        <p:nvSpPr>
          <p:cNvPr id="27" name="عنصر نائب لرقم الشريحة 26"/>
          <p:cNvSpPr>
            <a:spLocks noGrp="1"/>
          </p:cNvSpPr>
          <p:nvPr>
            <p:ph type="sldNum" sz="quarter" idx="12"/>
          </p:nvPr>
        </p:nvSpPr>
        <p:spPr/>
        <p:txBody>
          <a:bodyPr/>
          <a:lstStyle>
            <a:lvl1pPr>
              <a:defRPr>
                <a:solidFill>
                  <a:srgbClr val="FFFFFF"/>
                </a:solidFill>
              </a:defRPr>
            </a:lvl1pPr>
            <a:extLst/>
          </a:lstStyle>
          <a:p>
            <a:fld id="{A62F6145-FA5F-4683-88BC-C727A326EEF8}" type="slidenum">
              <a:rPr lang="ar-IQ" smtClean="0"/>
              <a:t>‹#›</a:t>
            </a:fld>
            <a:endParaRPr lang="ar-IQ"/>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1481329"/>
            <a:ext cx="8229600" cy="4386071"/>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70F92175-EC38-4B84-8506-4F9363CDCA8B}" type="datetimeFigureOut">
              <a:rPr lang="ar-IQ" smtClean="0"/>
              <a:t>06/05/1434</a:t>
            </a:fld>
            <a:endParaRPr lang="ar-IQ"/>
          </a:p>
        </p:txBody>
      </p:sp>
      <p:sp>
        <p:nvSpPr>
          <p:cNvPr id="5" name="عنصر نائب للتذييل 4"/>
          <p:cNvSpPr>
            <a:spLocks noGrp="1"/>
          </p:cNvSpPr>
          <p:nvPr>
            <p:ph type="ftr" sz="quarter" idx="11"/>
          </p:nvPr>
        </p:nvSpPr>
        <p:spPr/>
        <p:txBody>
          <a:bodyPr/>
          <a:lstStyle>
            <a:extLst/>
          </a:lstStyle>
          <a:p>
            <a:endParaRPr lang="ar-IQ"/>
          </a:p>
        </p:txBody>
      </p:sp>
      <p:sp>
        <p:nvSpPr>
          <p:cNvPr id="6" name="عنصر نائب لرقم الشريحة 5"/>
          <p:cNvSpPr>
            <a:spLocks noGrp="1"/>
          </p:cNvSpPr>
          <p:nvPr>
            <p:ph type="sldNum" sz="quarter" idx="12"/>
          </p:nvPr>
        </p:nvSpPr>
        <p:spPr/>
        <p:txBody>
          <a:bodyPr/>
          <a:lstStyle>
            <a:extLst/>
          </a:lstStyle>
          <a:p>
            <a:fld id="{A62F6145-FA5F-4683-88BC-C727A326EEF8}" type="slidenum">
              <a:rPr lang="ar-IQ" smtClean="0"/>
              <a:t>‹#›</a:t>
            </a:fld>
            <a:endParaRPr lang="ar-IQ"/>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844013" y="274640"/>
            <a:ext cx="1777470" cy="5592761"/>
          </a:xfrm>
        </p:spPr>
        <p:txBody>
          <a:bodyPr vert="eaVe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41"/>
            <a:ext cx="6324600" cy="5592760"/>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70F92175-EC38-4B84-8506-4F9363CDCA8B}" type="datetimeFigureOut">
              <a:rPr lang="ar-IQ" smtClean="0"/>
              <a:t>06/05/1434</a:t>
            </a:fld>
            <a:endParaRPr lang="ar-IQ"/>
          </a:p>
        </p:txBody>
      </p:sp>
      <p:sp>
        <p:nvSpPr>
          <p:cNvPr id="5" name="عنصر نائب للتذييل 4"/>
          <p:cNvSpPr>
            <a:spLocks noGrp="1"/>
          </p:cNvSpPr>
          <p:nvPr>
            <p:ph type="ftr" sz="quarter" idx="11"/>
          </p:nvPr>
        </p:nvSpPr>
        <p:spPr/>
        <p:txBody>
          <a:bodyPr/>
          <a:lstStyle>
            <a:extLst/>
          </a:lstStyle>
          <a:p>
            <a:endParaRPr lang="ar-IQ"/>
          </a:p>
        </p:txBody>
      </p:sp>
      <p:sp>
        <p:nvSpPr>
          <p:cNvPr id="6" name="عنصر نائب لرقم الشريحة 5"/>
          <p:cNvSpPr>
            <a:spLocks noGrp="1"/>
          </p:cNvSpPr>
          <p:nvPr>
            <p:ph type="sldNum" sz="quarter" idx="12"/>
          </p:nvPr>
        </p:nvSpPr>
        <p:spPr/>
        <p:txBody>
          <a:bodyPr/>
          <a:lstStyle>
            <a:extLst/>
          </a:lstStyle>
          <a:p>
            <a:fld id="{A62F6145-FA5F-4683-88BC-C727A326EEF8}" type="slidenum">
              <a:rPr lang="ar-IQ" smtClean="0"/>
              <a:t>‹#›</a:t>
            </a:fld>
            <a:endParaRPr lang="ar-IQ"/>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70F92175-EC38-4B84-8506-4F9363CDCA8B}" type="datetimeFigureOut">
              <a:rPr lang="ar-IQ" smtClean="0"/>
              <a:t>06/05/1434</a:t>
            </a:fld>
            <a:endParaRPr lang="ar-IQ"/>
          </a:p>
        </p:txBody>
      </p:sp>
      <p:sp>
        <p:nvSpPr>
          <p:cNvPr id="5" name="عنصر نائب للتذييل 4"/>
          <p:cNvSpPr>
            <a:spLocks noGrp="1"/>
          </p:cNvSpPr>
          <p:nvPr>
            <p:ph type="ftr" sz="quarter" idx="11"/>
          </p:nvPr>
        </p:nvSpPr>
        <p:spPr/>
        <p:txBody>
          <a:bodyPr/>
          <a:lstStyle>
            <a:extLst/>
          </a:lstStyle>
          <a:p>
            <a:endParaRPr lang="ar-IQ"/>
          </a:p>
        </p:txBody>
      </p:sp>
      <p:sp>
        <p:nvSpPr>
          <p:cNvPr id="6" name="عنصر نائب لرقم الشريحة 5"/>
          <p:cNvSpPr>
            <a:spLocks noGrp="1"/>
          </p:cNvSpPr>
          <p:nvPr>
            <p:ph type="sldNum" sz="quarter" idx="12"/>
          </p:nvPr>
        </p:nvSpPr>
        <p:spPr/>
        <p:txBody>
          <a:bodyPr/>
          <a:lstStyle>
            <a:extLst/>
          </a:lstStyle>
          <a:p>
            <a:fld id="{A62F6145-FA5F-4683-88BC-C727A326EEF8}" type="slidenum">
              <a:rPr lang="ar-IQ" smtClean="0"/>
              <a:t>‹#›</a:t>
            </a:fld>
            <a:endParaRPr lang="ar-IQ"/>
          </a:p>
        </p:txBody>
      </p:sp>
      <p:sp>
        <p:nvSpPr>
          <p:cNvPr id="7" name="عنوان 6"/>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p:txBody>
          <a:bodyPr/>
          <a:lstStyle>
            <a:extLst/>
          </a:lstStyle>
          <a:p>
            <a:fld id="{70F92175-EC38-4B84-8506-4F9363CDCA8B}" type="datetimeFigureOut">
              <a:rPr lang="ar-IQ" smtClean="0"/>
              <a:t>06/05/1434</a:t>
            </a:fld>
            <a:endParaRPr lang="ar-IQ"/>
          </a:p>
        </p:txBody>
      </p:sp>
      <p:sp>
        <p:nvSpPr>
          <p:cNvPr id="5" name="عنصر نائب للتذييل 4"/>
          <p:cNvSpPr>
            <a:spLocks noGrp="1"/>
          </p:cNvSpPr>
          <p:nvPr>
            <p:ph type="ftr" sz="quarter" idx="11"/>
          </p:nvPr>
        </p:nvSpPr>
        <p:spPr/>
        <p:txBody>
          <a:bodyPr/>
          <a:lstStyle>
            <a:extLst/>
          </a:lstStyle>
          <a:p>
            <a:endParaRPr lang="ar-IQ"/>
          </a:p>
        </p:txBody>
      </p:sp>
      <p:sp>
        <p:nvSpPr>
          <p:cNvPr id="6" name="عنصر نائب لرقم الشريحة 5"/>
          <p:cNvSpPr>
            <a:spLocks noGrp="1"/>
          </p:cNvSpPr>
          <p:nvPr>
            <p:ph type="sldNum" sz="quarter" idx="12"/>
          </p:nvPr>
        </p:nvSpPr>
        <p:spPr/>
        <p:txBody>
          <a:bodyPr/>
          <a:lstStyle>
            <a:extLst/>
          </a:lstStyle>
          <a:p>
            <a:fld id="{A62F6145-FA5F-4683-88BC-C727A326EEF8}" type="slidenum">
              <a:rPr lang="ar-IQ" smtClean="0"/>
              <a:t>‹#›</a:t>
            </a:fld>
            <a:endParaRPr lang="ar-IQ"/>
          </a:p>
        </p:txBody>
      </p:sp>
      <p:sp>
        <p:nvSpPr>
          <p:cNvPr id="7" name="شارة رتبة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شارة رتبة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bg>
      <p:bgRef idx="1002">
        <a:schemeClr val="bg1"/>
      </p:bgRef>
    </p:bg>
    <p:spTree>
      <p:nvGrpSpPr>
        <p:cNvPr id="1" name=""/>
        <p:cNvGrpSpPr/>
        <p:nvPr/>
      </p:nvGrpSpPr>
      <p:grpSpPr>
        <a:xfrm>
          <a:off x="0" y="0"/>
          <a:ext cx="0" cy="0"/>
          <a:chOff x="0" y="0"/>
          <a:chExt cx="0" cy="0"/>
        </a:xfrm>
      </p:grpSpPr>
      <p:sp>
        <p:nvSpPr>
          <p:cNvPr id="3" name="عنصر نائب للمحتوى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70F92175-EC38-4B84-8506-4F9363CDCA8B}" type="datetimeFigureOut">
              <a:rPr lang="ar-IQ" smtClean="0"/>
              <a:t>06/05/1434</a:t>
            </a:fld>
            <a:endParaRPr lang="ar-IQ"/>
          </a:p>
        </p:txBody>
      </p:sp>
      <p:sp>
        <p:nvSpPr>
          <p:cNvPr id="6" name="عنصر نائب للتذييل 5"/>
          <p:cNvSpPr>
            <a:spLocks noGrp="1"/>
          </p:cNvSpPr>
          <p:nvPr>
            <p:ph type="ftr" sz="quarter" idx="11"/>
          </p:nvPr>
        </p:nvSpPr>
        <p:spPr/>
        <p:txBody>
          <a:bodyPr/>
          <a:lstStyle>
            <a:extLst/>
          </a:lstStyle>
          <a:p>
            <a:endParaRPr lang="ar-IQ"/>
          </a:p>
        </p:txBody>
      </p:sp>
      <p:sp>
        <p:nvSpPr>
          <p:cNvPr id="7" name="عنصر نائب لرقم الشريحة 6"/>
          <p:cNvSpPr>
            <a:spLocks noGrp="1"/>
          </p:cNvSpPr>
          <p:nvPr>
            <p:ph type="sldNum" sz="quarter" idx="12"/>
          </p:nvPr>
        </p:nvSpPr>
        <p:spPr/>
        <p:txBody>
          <a:bodyPr/>
          <a:lstStyle>
            <a:extLst/>
          </a:lstStyle>
          <a:p>
            <a:fld id="{A62F6145-FA5F-4683-88BC-C727A326EEF8}" type="slidenum">
              <a:rPr lang="ar-IQ" smtClean="0"/>
              <a:t>‹#›</a:t>
            </a:fld>
            <a:endParaRPr lang="ar-IQ"/>
          </a:p>
        </p:txBody>
      </p:sp>
      <p:sp>
        <p:nvSpPr>
          <p:cNvPr id="8" name="عنوان 7"/>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مقارنة">
    <p:bg>
      <p:bgRef idx="1003">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8229600" cy="1143000"/>
          </a:xfrm>
        </p:spPr>
        <p:txBody>
          <a:bodyPr anchor="ctr"/>
          <a:lstStyle>
            <a:lvl1pPr>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70F92175-EC38-4B84-8506-4F9363CDCA8B}" type="datetimeFigureOut">
              <a:rPr lang="ar-IQ" smtClean="0"/>
              <a:t>06/05/1434</a:t>
            </a:fld>
            <a:endParaRPr lang="ar-IQ"/>
          </a:p>
        </p:txBody>
      </p:sp>
      <p:sp>
        <p:nvSpPr>
          <p:cNvPr id="8" name="عنصر نائب للتذييل 7"/>
          <p:cNvSpPr>
            <a:spLocks noGrp="1"/>
          </p:cNvSpPr>
          <p:nvPr>
            <p:ph type="ftr" sz="quarter" idx="11"/>
          </p:nvPr>
        </p:nvSpPr>
        <p:spPr/>
        <p:txBody>
          <a:bodyPr/>
          <a:lstStyle>
            <a:extLst/>
          </a:lstStyle>
          <a:p>
            <a:endParaRPr lang="ar-IQ"/>
          </a:p>
        </p:txBody>
      </p:sp>
      <p:sp>
        <p:nvSpPr>
          <p:cNvPr id="9" name="عنصر نائب لرقم الشريحة 8"/>
          <p:cNvSpPr>
            <a:spLocks noGrp="1"/>
          </p:cNvSpPr>
          <p:nvPr>
            <p:ph type="sldNum" sz="quarter" idx="12"/>
          </p:nvPr>
        </p:nvSpPr>
        <p:spPr/>
        <p:txBody>
          <a:bodyPr/>
          <a:lstStyle>
            <a:extLst/>
          </a:lstStyle>
          <a:p>
            <a:fld id="{A62F6145-FA5F-4683-88BC-C727A326EEF8}" type="slidenum">
              <a:rPr lang="ar-IQ" smtClean="0"/>
              <a:t>‹#›</a:t>
            </a:fld>
            <a:endParaRPr lang="ar-IQ"/>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bg>
      <p:bgRef idx="1002">
        <a:schemeClr val="bg1"/>
      </p:bgRef>
    </p:bg>
    <p:spTree>
      <p:nvGrpSpPr>
        <p:cNvPr id="1" name=""/>
        <p:cNvGrpSpPr/>
        <p:nvPr/>
      </p:nvGrpSpPr>
      <p:grpSpPr>
        <a:xfrm>
          <a:off x="0" y="0"/>
          <a:ext cx="0" cy="0"/>
          <a:chOff x="0" y="0"/>
          <a:chExt cx="0" cy="0"/>
        </a:xfrm>
      </p:grpSpPr>
      <p:sp>
        <p:nvSpPr>
          <p:cNvPr id="3" name="عنصر نائب للتاريخ 2"/>
          <p:cNvSpPr>
            <a:spLocks noGrp="1"/>
          </p:cNvSpPr>
          <p:nvPr>
            <p:ph type="dt" sz="half" idx="10"/>
          </p:nvPr>
        </p:nvSpPr>
        <p:spPr/>
        <p:txBody>
          <a:bodyPr/>
          <a:lstStyle>
            <a:extLst/>
          </a:lstStyle>
          <a:p>
            <a:fld id="{70F92175-EC38-4B84-8506-4F9363CDCA8B}" type="datetimeFigureOut">
              <a:rPr lang="ar-IQ" smtClean="0"/>
              <a:t>06/05/1434</a:t>
            </a:fld>
            <a:endParaRPr lang="ar-IQ"/>
          </a:p>
        </p:txBody>
      </p:sp>
      <p:sp>
        <p:nvSpPr>
          <p:cNvPr id="4" name="عنصر نائب للتذييل 3"/>
          <p:cNvSpPr>
            <a:spLocks noGrp="1"/>
          </p:cNvSpPr>
          <p:nvPr>
            <p:ph type="ftr" sz="quarter" idx="11"/>
          </p:nvPr>
        </p:nvSpPr>
        <p:spPr/>
        <p:txBody>
          <a:bodyPr/>
          <a:lstStyle>
            <a:extLst/>
          </a:lstStyle>
          <a:p>
            <a:endParaRPr lang="ar-IQ"/>
          </a:p>
        </p:txBody>
      </p:sp>
      <p:sp>
        <p:nvSpPr>
          <p:cNvPr id="5" name="عنصر نائب لرقم الشريحة 4"/>
          <p:cNvSpPr>
            <a:spLocks noGrp="1"/>
          </p:cNvSpPr>
          <p:nvPr>
            <p:ph type="sldNum" sz="quarter" idx="12"/>
          </p:nvPr>
        </p:nvSpPr>
        <p:spPr/>
        <p:txBody>
          <a:bodyPr/>
          <a:lstStyle>
            <a:extLst/>
          </a:lstStyle>
          <a:p>
            <a:fld id="{A62F6145-FA5F-4683-88BC-C727A326EEF8}" type="slidenum">
              <a:rPr lang="ar-IQ" smtClean="0"/>
              <a:t>‹#›</a:t>
            </a:fld>
            <a:endParaRPr lang="ar-IQ"/>
          </a:p>
        </p:txBody>
      </p:sp>
      <p:sp>
        <p:nvSpPr>
          <p:cNvPr id="6" name="عنوان 5"/>
          <p:cNvSpPr>
            <a:spLocks noGrp="1"/>
          </p:cNvSpPr>
          <p:nvPr>
            <p:ph type="title"/>
          </p:nvPr>
        </p:nvSpPr>
        <p:spPr/>
        <p:txBody>
          <a:bodyPr rtlCol="0"/>
          <a:lstStyle>
            <a:extLst/>
          </a:lstStyle>
          <a:p>
            <a:r>
              <a:rPr kumimoji="0" lang="ar-SA" smtClean="0"/>
              <a:t>انقر لتحرير نمط العنوان الرئيسي</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extLst/>
          </a:lstStyle>
          <a:p>
            <a:fld id="{70F92175-EC38-4B84-8506-4F9363CDCA8B}" type="datetimeFigureOut">
              <a:rPr lang="ar-IQ" smtClean="0"/>
              <a:t>06/05/1434</a:t>
            </a:fld>
            <a:endParaRPr lang="ar-IQ"/>
          </a:p>
        </p:txBody>
      </p:sp>
      <p:sp>
        <p:nvSpPr>
          <p:cNvPr id="3" name="عنصر نائب للتذييل 2"/>
          <p:cNvSpPr>
            <a:spLocks noGrp="1"/>
          </p:cNvSpPr>
          <p:nvPr>
            <p:ph type="ftr" sz="quarter" idx="11"/>
          </p:nvPr>
        </p:nvSpPr>
        <p:spPr/>
        <p:txBody>
          <a:bodyPr/>
          <a:lstStyle>
            <a:extLst/>
          </a:lstStyle>
          <a:p>
            <a:endParaRPr lang="ar-IQ"/>
          </a:p>
        </p:txBody>
      </p:sp>
      <p:sp>
        <p:nvSpPr>
          <p:cNvPr id="4" name="عنصر نائب لرقم الشريحة 3"/>
          <p:cNvSpPr>
            <a:spLocks noGrp="1"/>
          </p:cNvSpPr>
          <p:nvPr>
            <p:ph type="sldNum" sz="quarter" idx="12"/>
          </p:nvPr>
        </p:nvSpPr>
        <p:spPr/>
        <p:txBody>
          <a:bodyPr/>
          <a:lstStyle>
            <a:extLst/>
          </a:lstStyle>
          <a:p>
            <a:fld id="{A62F6145-FA5F-4683-88BC-C727A326EEF8}" type="slidenum">
              <a:rPr lang="ar-IQ" smtClean="0"/>
              <a:t>‹#›</a:t>
            </a:fld>
            <a:endParaRPr lang="ar-IQ"/>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bg>
      <p:bgRef idx="1003">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a:xfrm>
            <a:off x="6727032" y="6407944"/>
            <a:ext cx="1920240" cy="365760"/>
          </a:xfrm>
        </p:spPr>
        <p:txBody>
          <a:bodyPr/>
          <a:lstStyle>
            <a:extLst/>
          </a:lstStyle>
          <a:p>
            <a:fld id="{70F92175-EC38-4B84-8506-4F9363CDCA8B}" type="datetimeFigureOut">
              <a:rPr lang="ar-IQ" smtClean="0"/>
              <a:t>06/05/1434</a:t>
            </a:fld>
            <a:endParaRPr lang="ar-IQ"/>
          </a:p>
        </p:txBody>
      </p:sp>
      <p:sp>
        <p:nvSpPr>
          <p:cNvPr id="6" name="عنصر نائب للتذييل 5"/>
          <p:cNvSpPr>
            <a:spLocks noGrp="1"/>
          </p:cNvSpPr>
          <p:nvPr>
            <p:ph type="ftr" sz="quarter" idx="11"/>
          </p:nvPr>
        </p:nvSpPr>
        <p:spPr/>
        <p:txBody>
          <a:bodyPr/>
          <a:lstStyle>
            <a:extLst/>
          </a:lstStyle>
          <a:p>
            <a:endParaRPr lang="ar-IQ"/>
          </a:p>
        </p:txBody>
      </p:sp>
      <p:sp>
        <p:nvSpPr>
          <p:cNvPr id="7" name="عنصر نائب لرقم الشريحة 6"/>
          <p:cNvSpPr>
            <a:spLocks noGrp="1"/>
          </p:cNvSpPr>
          <p:nvPr>
            <p:ph type="sldNum" sz="quarter" idx="12"/>
          </p:nvPr>
        </p:nvSpPr>
        <p:spPr/>
        <p:txBody>
          <a:bodyPr/>
          <a:lstStyle>
            <a:extLst/>
          </a:lstStyle>
          <a:p>
            <a:fld id="{A62F6145-FA5F-4683-88BC-C727A326EEF8}" type="slidenum">
              <a:rPr lang="ar-IQ" smtClean="0"/>
              <a:t>‹#›</a:t>
            </a:fld>
            <a:endParaRPr lang="ar-IQ"/>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2">
        <a:schemeClr val="bg1"/>
      </p:bgRef>
    </p:bg>
    <p:spTree>
      <p:nvGrpSpPr>
        <p:cNvPr id="1" name=""/>
        <p:cNvGrpSpPr/>
        <p:nvPr/>
      </p:nvGrpSpPr>
      <p:grpSpPr>
        <a:xfrm>
          <a:off x="0" y="0"/>
          <a:ext cx="0" cy="0"/>
          <a:chOff x="0" y="0"/>
          <a:chExt cx="0" cy="0"/>
        </a:xfrm>
      </p:grpSpPr>
      <p:sp>
        <p:nvSpPr>
          <p:cNvPr id="4" name="عنصر نائب للنص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ar-SA" smtClean="0"/>
              <a:t>انقر لتحرير أنماط النص الرئيسي</a:t>
            </a:r>
          </a:p>
        </p:txBody>
      </p:sp>
      <p:sp>
        <p:nvSpPr>
          <p:cNvPr id="3" name="عنصر نائب للصورة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ar-SA" smtClean="0"/>
              <a:t>انقر فوق الأيقونة لإضافة صورة</a:t>
            </a:r>
            <a:endParaRPr kumimoji="0" lang="en-US" dirty="0"/>
          </a:p>
        </p:txBody>
      </p:sp>
      <p:sp>
        <p:nvSpPr>
          <p:cNvPr id="5" name="عنصر نائب للتاريخ 4"/>
          <p:cNvSpPr>
            <a:spLocks noGrp="1"/>
          </p:cNvSpPr>
          <p:nvPr>
            <p:ph type="dt" sz="half" idx="10"/>
          </p:nvPr>
        </p:nvSpPr>
        <p:spPr/>
        <p:txBody>
          <a:bodyPr/>
          <a:lstStyle>
            <a:lvl1pPr>
              <a:defRPr>
                <a:solidFill>
                  <a:schemeClr val="tx1"/>
                </a:solidFill>
              </a:defRPr>
            </a:lvl1pPr>
            <a:extLst/>
          </a:lstStyle>
          <a:p>
            <a:fld id="{70F92175-EC38-4B84-8506-4F9363CDCA8B}" type="datetimeFigureOut">
              <a:rPr lang="ar-IQ" smtClean="0"/>
              <a:t>06/05/1434</a:t>
            </a:fld>
            <a:endParaRPr lang="ar-IQ"/>
          </a:p>
        </p:txBody>
      </p:sp>
      <p:sp>
        <p:nvSpPr>
          <p:cNvPr id="6" name="عنصر نائب للتذييل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ar-IQ"/>
          </a:p>
        </p:txBody>
      </p:sp>
      <p:sp>
        <p:nvSpPr>
          <p:cNvPr id="7" name="عنصر نائب لرقم الشريحة 6"/>
          <p:cNvSpPr>
            <a:spLocks noGrp="1"/>
          </p:cNvSpPr>
          <p:nvPr>
            <p:ph type="sldNum" sz="quarter" idx="12"/>
          </p:nvPr>
        </p:nvSpPr>
        <p:spPr/>
        <p:txBody>
          <a:bodyPr/>
          <a:lstStyle>
            <a:lvl1pPr>
              <a:defRPr>
                <a:solidFill>
                  <a:schemeClr val="tx1"/>
                </a:solidFill>
              </a:defRPr>
            </a:lvl1pPr>
            <a:extLst/>
          </a:lstStyle>
          <a:p>
            <a:fld id="{A62F6145-FA5F-4683-88BC-C727A326EEF8}" type="slidenum">
              <a:rPr lang="ar-IQ" smtClean="0"/>
              <a:t>‹#›</a:t>
            </a:fld>
            <a:endParaRPr lang="ar-IQ"/>
          </a:p>
        </p:txBody>
      </p:sp>
      <p:sp>
        <p:nvSpPr>
          <p:cNvPr id="2" name="عنوان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ar-SA" smtClean="0"/>
              <a:t>انقر لتحرير نمط العنوان الرئيسي</a:t>
            </a:r>
            <a:endParaRPr kumimoji="0" lang="en-US"/>
          </a:p>
        </p:txBody>
      </p:sp>
      <p:sp>
        <p:nvSpPr>
          <p:cNvPr id="8" name="شكل حر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شكل حر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مثلث قائم الزاوية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رابط مستقيم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شارة رتبة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شارة رتبة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شكل حر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شكل حر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مثلث قائم الزاوية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رابط مستقيم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عنصر نائب للعنوان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ar-SA" smtClean="0"/>
              <a:t>انقر لتحرير نمط العنوان الرئيسي</a:t>
            </a:r>
            <a:endParaRPr kumimoji="0" lang="en-US"/>
          </a:p>
        </p:txBody>
      </p:sp>
      <p:sp>
        <p:nvSpPr>
          <p:cNvPr id="30" name="عنصر نائب للنص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عنصر نائب للتاريخ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70F92175-EC38-4B84-8506-4F9363CDCA8B}" type="datetimeFigureOut">
              <a:rPr lang="ar-IQ" smtClean="0"/>
              <a:t>06/05/1434</a:t>
            </a:fld>
            <a:endParaRPr lang="ar-IQ"/>
          </a:p>
        </p:txBody>
      </p:sp>
      <p:sp>
        <p:nvSpPr>
          <p:cNvPr id="22" name="عنصر نائب للتذييل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ar-IQ"/>
          </a:p>
        </p:txBody>
      </p:sp>
      <p:sp>
        <p:nvSpPr>
          <p:cNvPr id="18" name="عنصر نائب لرقم الشريحة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A62F6145-FA5F-4683-88BC-C727A326EEF8}" type="slidenum">
              <a:rPr lang="ar-IQ" smtClean="0"/>
              <a:t>‹#›</a:t>
            </a:fld>
            <a:endParaRPr lang="ar-IQ"/>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755576" y="1268760"/>
            <a:ext cx="7772400" cy="1829761"/>
          </a:xfrm>
        </p:spPr>
        <p:txBody>
          <a:bodyPr/>
          <a:lstStyle/>
          <a:p>
            <a:pPr algn="ctr"/>
            <a:r>
              <a:rPr lang="ar-IQ" dirty="0" smtClean="0"/>
              <a:t>التقنيات التعليمية الحديثة في البيئة الدراسية الجامعية </a:t>
            </a:r>
            <a:endParaRPr lang="ar-IQ" dirty="0"/>
          </a:p>
        </p:txBody>
      </p:sp>
      <p:sp>
        <p:nvSpPr>
          <p:cNvPr id="3" name="عنوان فرعي 2"/>
          <p:cNvSpPr>
            <a:spLocks noGrp="1"/>
          </p:cNvSpPr>
          <p:nvPr>
            <p:ph type="subTitle" idx="1"/>
          </p:nvPr>
        </p:nvSpPr>
        <p:spPr/>
        <p:txBody>
          <a:bodyPr/>
          <a:lstStyle/>
          <a:p>
            <a:pPr algn="ctr"/>
            <a:r>
              <a:rPr lang="ar-IQ" b="1" dirty="0" smtClean="0">
                <a:solidFill>
                  <a:srgbClr val="FF0000"/>
                </a:solidFill>
              </a:rPr>
              <a:t>الاستاذ المساعد الدكتور </a:t>
            </a:r>
          </a:p>
          <a:p>
            <a:pPr algn="ctr"/>
            <a:r>
              <a:rPr lang="ar-IQ" b="1" dirty="0" smtClean="0">
                <a:solidFill>
                  <a:srgbClr val="FF0000"/>
                </a:solidFill>
              </a:rPr>
              <a:t>حيدر اليعقوبي </a:t>
            </a:r>
            <a:endParaRPr lang="ar-IQ" b="1" dirty="0">
              <a:solidFill>
                <a:srgbClr val="FF0000"/>
              </a:solidFill>
            </a:endParaRPr>
          </a:p>
        </p:txBody>
      </p:sp>
    </p:spTree>
    <p:extLst>
      <p:ext uri="{BB962C8B-B14F-4D97-AF65-F5344CB8AC3E}">
        <p14:creationId xmlns:p14="http://schemas.microsoft.com/office/powerpoint/2010/main" val="1000770107"/>
      </p:ext>
    </p:extLst>
  </p:cSld>
  <p:clrMapOvr>
    <a:masterClrMapping/>
  </p:clrMapOvr>
  <mc:AlternateContent xmlns:mc="http://schemas.openxmlformats.org/markup-compatibility/2006">
    <mc:Choice xmlns:p14="http://schemas.microsoft.com/office/powerpoint/2010/main" Requires="p14">
      <p:transition spd="slow" p14:dur="3750">
        <p14:switch dir="l"/>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pPr marL="109728" indent="0">
              <a:buNone/>
            </a:pPr>
            <a:r>
              <a:rPr lang="ar-IQ" b="1" dirty="0" smtClean="0"/>
              <a:t>اهمية التقنيات الحديثة بالنسبة للطلبة الجامعيين </a:t>
            </a:r>
          </a:p>
          <a:p>
            <a:pPr marL="109728" indent="0">
              <a:buNone/>
            </a:pPr>
            <a:endParaRPr lang="ar-IQ" b="1" dirty="0" smtClean="0"/>
          </a:p>
          <a:p>
            <a:pPr marL="109728" indent="0">
              <a:buNone/>
            </a:pPr>
            <a:r>
              <a:rPr lang="ar-IQ" b="1" dirty="0" smtClean="0"/>
              <a:t>استثارة اهتمامات الوجدانية والمعرفية للطلبة </a:t>
            </a:r>
          </a:p>
          <a:p>
            <a:pPr marL="109728" indent="0">
              <a:buNone/>
            </a:pPr>
            <a:r>
              <a:rPr lang="ar-IQ" b="1" dirty="0" smtClean="0"/>
              <a:t>تقليل نسبة التلفظ بالتفاعل التعليمي </a:t>
            </a:r>
          </a:p>
          <a:p>
            <a:pPr marL="109728" indent="0">
              <a:buNone/>
            </a:pPr>
            <a:r>
              <a:rPr lang="ar-IQ" b="1" dirty="0" smtClean="0"/>
              <a:t>تنمية مستوى التأمل والتفكير العلمي الناقد </a:t>
            </a:r>
            <a:endParaRPr lang="ar-IQ" b="1" dirty="0"/>
          </a:p>
        </p:txBody>
      </p:sp>
      <p:sp>
        <p:nvSpPr>
          <p:cNvPr id="3" name="عنوان 2"/>
          <p:cNvSpPr>
            <a:spLocks noGrp="1"/>
          </p:cNvSpPr>
          <p:nvPr>
            <p:ph type="title"/>
          </p:nvPr>
        </p:nvSpPr>
        <p:spPr/>
        <p:txBody>
          <a:bodyPr/>
          <a:lstStyle/>
          <a:p>
            <a:endParaRPr lang="ar-IQ"/>
          </a:p>
        </p:txBody>
      </p:sp>
    </p:spTree>
    <p:extLst>
      <p:ext uri="{BB962C8B-B14F-4D97-AF65-F5344CB8AC3E}">
        <p14:creationId xmlns:p14="http://schemas.microsoft.com/office/powerpoint/2010/main" val="4263589433"/>
      </p:ext>
    </p:extLst>
  </p:cSld>
  <p:clrMapOvr>
    <a:masterClrMapping/>
  </p:clrMapOvr>
  <mc:AlternateContent xmlns:mc="http://schemas.openxmlformats.org/markup-compatibility/2006">
    <mc:Choice xmlns:p14="http://schemas.microsoft.com/office/powerpoint/2010/main" Requires="p14">
      <p:transition spd="slow" p14:dur="4500">
        <p14:shred/>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r>
              <a:rPr lang="ar-IQ" b="1" dirty="0" smtClean="0"/>
              <a:t>يهمنا الاستماع الى مقترحاتكم وتوجيهاتكم حول فاعلية استعمال التقنيات الحديثة في كلية التربية للعلوم الصرفة وفاعلية انجازها والعمل على تفعيل بطرائق تخدم العملية التعليم للأستاذ الجامعي والطالب الجامعي على حد سواء </a:t>
            </a:r>
            <a:endParaRPr lang="ar-IQ" b="1" dirty="0"/>
          </a:p>
        </p:txBody>
      </p:sp>
      <p:sp>
        <p:nvSpPr>
          <p:cNvPr id="3" name="عنوان 2"/>
          <p:cNvSpPr>
            <a:spLocks noGrp="1"/>
          </p:cNvSpPr>
          <p:nvPr>
            <p:ph type="title"/>
          </p:nvPr>
        </p:nvSpPr>
        <p:spPr/>
        <p:txBody>
          <a:bodyPr/>
          <a:lstStyle/>
          <a:p>
            <a:endParaRPr lang="ar-IQ"/>
          </a:p>
        </p:txBody>
      </p:sp>
    </p:spTree>
    <p:extLst>
      <p:ext uri="{BB962C8B-B14F-4D97-AF65-F5344CB8AC3E}">
        <p14:creationId xmlns:p14="http://schemas.microsoft.com/office/powerpoint/2010/main" val="2469556870"/>
      </p:ext>
    </p:extLst>
  </p:cSld>
  <p:clrMapOvr>
    <a:masterClrMapping/>
  </p:clrMapOvr>
  <mc:AlternateContent xmlns:mc="http://schemas.openxmlformats.org/markup-compatibility/2006">
    <mc:Choice xmlns:p14="http://schemas.microsoft.com/office/powerpoint/2010/main" Requires="p14">
      <p:transition spd="slow" p14:dur="4500">
        <p14:ripple/>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pPr marL="109728" indent="0">
              <a:buNone/>
            </a:pPr>
            <a:r>
              <a:rPr lang="ar-IQ" b="1" dirty="0" smtClean="0"/>
              <a:t>يواجه العالم العربي والمحلي على حد سواء الكثير من التحديات المتزايدة والمتسارعة في ميدان العلم والتكنلوجيا </a:t>
            </a:r>
          </a:p>
          <a:p>
            <a:pPr marL="109728" indent="0">
              <a:buNone/>
            </a:pPr>
            <a:endParaRPr lang="ar-IQ" b="1" dirty="0" smtClean="0"/>
          </a:p>
          <a:p>
            <a:pPr marL="109728" indent="0">
              <a:buNone/>
            </a:pPr>
            <a:r>
              <a:rPr lang="ar-IQ" b="1" dirty="0" smtClean="0"/>
              <a:t>اصبح اليوم توظيف التقنية الحديثة ضرورة لمواكبة التقنيات العلمية واساليب التعلم الجامعي </a:t>
            </a:r>
          </a:p>
          <a:p>
            <a:pPr marL="109728" indent="0">
              <a:buNone/>
            </a:pPr>
            <a:endParaRPr lang="ar-IQ" b="1" dirty="0"/>
          </a:p>
          <a:p>
            <a:pPr marL="109728" indent="0">
              <a:buNone/>
            </a:pPr>
            <a:endParaRPr lang="ar-IQ" b="1" dirty="0"/>
          </a:p>
          <a:p>
            <a:pPr marL="109728" indent="0">
              <a:buNone/>
            </a:pPr>
            <a:endParaRPr lang="ar-IQ" dirty="0" smtClean="0"/>
          </a:p>
        </p:txBody>
      </p:sp>
      <p:sp>
        <p:nvSpPr>
          <p:cNvPr id="3" name="عنوان 2"/>
          <p:cNvSpPr>
            <a:spLocks noGrp="1"/>
          </p:cNvSpPr>
          <p:nvPr>
            <p:ph type="title"/>
          </p:nvPr>
        </p:nvSpPr>
        <p:spPr/>
        <p:txBody>
          <a:bodyPr/>
          <a:lstStyle/>
          <a:p>
            <a:endParaRPr lang="ar-IQ"/>
          </a:p>
        </p:txBody>
      </p:sp>
      <p:graphicFrame>
        <p:nvGraphicFramePr>
          <p:cNvPr id="4" name="جدول 3"/>
          <p:cNvGraphicFramePr>
            <a:graphicFrameLocks noGrp="1"/>
          </p:cNvGraphicFramePr>
          <p:nvPr>
            <p:extLst>
              <p:ext uri="{D42A27DB-BD31-4B8C-83A1-F6EECF244321}">
                <p14:modId xmlns:p14="http://schemas.microsoft.com/office/powerpoint/2010/main" val="2651972157"/>
              </p:ext>
            </p:extLst>
          </p:nvPr>
        </p:nvGraphicFramePr>
        <p:xfrm>
          <a:off x="5436096" y="4365104"/>
          <a:ext cx="3048000" cy="1854200"/>
        </p:xfrm>
        <a:graphic>
          <a:graphicData uri="http://schemas.openxmlformats.org/drawingml/2006/table">
            <a:tbl>
              <a:tblPr rtl="1" firstRow="1" bandRow="1">
                <a:tableStyleId>{5C22544A-7EE6-4342-B048-85BDC9FD1C3A}</a:tableStyleId>
              </a:tblPr>
              <a:tblGrid>
                <a:gridCol w="1524000"/>
                <a:gridCol w="1524000"/>
              </a:tblGrid>
              <a:tr h="370840">
                <a:tc>
                  <a:txBody>
                    <a:bodyPr/>
                    <a:lstStyle/>
                    <a:p>
                      <a:pPr rtl="1"/>
                      <a:endParaRPr lang="ar-IQ" dirty="0"/>
                    </a:p>
                  </a:txBody>
                  <a:tcPr/>
                </a:tc>
                <a:tc>
                  <a:txBody>
                    <a:bodyPr/>
                    <a:lstStyle/>
                    <a:p>
                      <a:pPr rtl="1"/>
                      <a:endParaRPr lang="ar-IQ" dirty="0"/>
                    </a:p>
                  </a:txBody>
                  <a:tcPr/>
                </a:tc>
              </a:tr>
              <a:tr h="370840">
                <a:tc>
                  <a:txBody>
                    <a:bodyPr/>
                    <a:lstStyle/>
                    <a:p>
                      <a:pPr algn="ctr" rtl="1"/>
                      <a:r>
                        <a:rPr lang="ar-IQ" b="1" dirty="0" smtClean="0"/>
                        <a:t>1991</a:t>
                      </a:r>
                      <a:endParaRPr lang="ar-IQ" b="1" dirty="0"/>
                    </a:p>
                  </a:txBody>
                  <a:tcPr/>
                </a:tc>
                <a:tc>
                  <a:txBody>
                    <a:bodyPr/>
                    <a:lstStyle/>
                    <a:p>
                      <a:pPr algn="ctr" rtl="1"/>
                      <a:r>
                        <a:rPr lang="ar-IQ" b="1" dirty="0" smtClean="0"/>
                        <a:t>45%</a:t>
                      </a:r>
                      <a:endParaRPr lang="ar-IQ" b="1" dirty="0"/>
                    </a:p>
                  </a:txBody>
                  <a:tcPr/>
                </a:tc>
              </a:tr>
              <a:tr h="370840">
                <a:tc>
                  <a:txBody>
                    <a:bodyPr/>
                    <a:lstStyle/>
                    <a:p>
                      <a:pPr algn="ctr" rtl="1"/>
                      <a:r>
                        <a:rPr lang="ar-IQ" b="1" dirty="0" smtClean="0"/>
                        <a:t>2000</a:t>
                      </a:r>
                      <a:endParaRPr lang="ar-IQ" b="1" dirty="0"/>
                    </a:p>
                  </a:txBody>
                  <a:tcPr/>
                </a:tc>
                <a:tc>
                  <a:txBody>
                    <a:bodyPr/>
                    <a:lstStyle/>
                    <a:p>
                      <a:pPr algn="ctr" rtl="1"/>
                      <a:r>
                        <a:rPr lang="ar-IQ" b="1" dirty="0" smtClean="0"/>
                        <a:t>65%</a:t>
                      </a:r>
                      <a:endParaRPr lang="ar-IQ" b="1" dirty="0"/>
                    </a:p>
                  </a:txBody>
                  <a:tcPr/>
                </a:tc>
              </a:tr>
              <a:tr h="370840">
                <a:tc>
                  <a:txBody>
                    <a:bodyPr/>
                    <a:lstStyle/>
                    <a:p>
                      <a:pPr algn="ctr" rtl="1"/>
                      <a:r>
                        <a:rPr lang="ar-IQ" b="1" dirty="0" smtClean="0"/>
                        <a:t>2009</a:t>
                      </a:r>
                      <a:endParaRPr lang="ar-IQ" b="1" dirty="0"/>
                    </a:p>
                  </a:txBody>
                  <a:tcPr/>
                </a:tc>
                <a:tc>
                  <a:txBody>
                    <a:bodyPr/>
                    <a:lstStyle/>
                    <a:p>
                      <a:pPr algn="ctr" rtl="1"/>
                      <a:r>
                        <a:rPr lang="ar-IQ" b="1" dirty="0" smtClean="0"/>
                        <a:t>70%</a:t>
                      </a:r>
                      <a:endParaRPr lang="ar-IQ" b="1" dirty="0"/>
                    </a:p>
                  </a:txBody>
                  <a:tcPr/>
                </a:tc>
              </a:tr>
              <a:tr h="370840">
                <a:tc>
                  <a:txBody>
                    <a:bodyPr/>
                    <a:lstStyle/>
                    <a:p>
                      <a:pPr algn="ctr" rtl="1"/>
                      <a:r>
                        <a:rPr lang="ar-IQ" b="1" dirty="0" smtClean="0"/>
                        <a:t>2010</a:t>
                      </a:r>
                      <a:endParaRPr lang="ar-IQ" b="1" dirty="0"/>
                    </a:p>
                  </a:txBody>
                  <a:tcPr/>
                </a:tc>
                <a:tc>
                  <a:txBody>
                    <a:bodyPr/>
                    <a:lstStyle/>
                    <a:p>
                      <a:pPr algn="ctr" rtl="1"/>
                      <a:r>
                        <a:rPr lang="ar-IQ" b="1" dirty="0" smtClean="0"/>
                        <a:t>90%</a:t>
                      </a:r>
                      <a:endParaRPr lang="ar-IQ" b="1" dirty="0"/>
                    </a:p>
                  </a:txBody>
                  <a:tcPr/>
                </a:tc>
              </a:tr>
            </a:tbl>
          </a:graphicData>
        </a:graphic>
      </p:graphicFrame>
    </p:spTree>
    <p:extLst>
      <p:ext uri="{BB962C8B-B14F-4D97-AF65-F5344CB8AC3E}">
        <p14:creationId xmlns:p14="http://schemas.microsoft.com/office/powerpoint/2010/main" val="2483726450"/>
      </p:ext>
    </p:extLst>
  </p:cSld>
  <p:clrMapOvr>
    <a:masterClrMapping/>
  </p:clrMapOvr>
  <mc:AlternateContent xmlns:mc="http://schemas.openxmlformats.org/markup-compatibility/2006">
    <mc:Choice xmlns:p14="http://schemas.microsoft.com/office/powerpoint/2010/main" Requires="p14">
      <p:transition spd="slow" p14:dur="4000">
        <p14:prism dir="r" isContent="1" isInverted="1"/>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pPr marL="109728" indent="0">
              <a:buNone/>
            </a:pPr>
            <a:endParaRPr lang="ar-IQ" b="1" dirty="0" smtClean="0"/>
          </a:p>
          <a:p>
            <a:r>
              <a:rPr lang="ar-IQ" b="1" dirty="0" smtClean="0"/>
              <a:t>ما واقع استخدام التقنيات الحديثة في جامعة كربلاء ؟</a:t>
            </a:r>
          </a:p>
          <a:p>
            <a:r>
              <a:rPr lang="ar-IQ" b="1" dirty="0" smtClean="0"/>
              <a:t>ما الصعوبات التي تقف وراء عدم استعمالها ؟</a:t>
            </a:r>
          </a:p>
          <a:p>
            <a:r>
              <a:rPr lang="ar-IQ" b="1" dirty="0" err="1" smtClean="0"/>
              <a:t>ماهو</a:t>
            </a:r>
            <a:r>
              <a:rPr lang="ar-IQ" b="1" dirty="0" smtClean="0"/>
              <a:t> مستوى رغبة واتجاهات الطلبة الجامعيين في استعمال التقنيات الحديثة التعليمية ؟</a:t>
            </a:r>
          </a:p>
          <a:p>
            <a:pPr marL="109728" indent="0">
              <a:buNone/>
            </a:pPr>
            <a:endParaRPr lang="ar-IQ" dirty="0"/>
          </a:p>
        </p:txBody>
      </p:sp>
      <p:sp>
        <p:nvSpPr>
          <p:cNvPr id="3" name="عنوان 2"/>
          <p:cNvSpPr>
            <a:spLocks noGrp="1"/>
          </p:cNvSpPr>
          <p:nvPr>
            <p:ph type="title"/>
          </p:nvPr>
        </p:nvSpPr>
        <p:spPr/>
        <p:txBody>
          <a:bodyPr/>
          <a:lstStyle/>
          <a:p>
            <a:endParaRPr lang="ar-IQ"/>
          </a:p>
        </p:txBody>
      </p:sp>
    </p:spTree>
    <p:extLst>
      <p:ext uri="{BB962C8B-B14F-4D97-AF65-F5344CB8AC3E}">
        <p14:creationId xmlns:p14="http://schemas.microsoft.com/office/powerpoint/2010/main" val="372666222"/>
      </p:ext>
    </p:extLst>
  </p:cSld>
  <p:clrMapOvr>
    <a:masterClrMapping/>
  </p:clrMapOvr>
  <mc:AlternateContent xmlns:mc="http://schemas.openxmlformats.org/markup-compatibility/2006">
    <mc:Choice xmlns:p14="http://schemas.microsoft.com/office/powerpoint/2010/main" Requires="p14">
      <p:transition spd="slow" p14:dur="3900">
        <p14:glitter dir="r"/>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pPr marL="109728" indent="0">
              <a:buNone/>
            </a:pPr>
            <a:endParaRPr lang="ar-IQ" b="1" dirty="0" smtClean="0"/>
          </a:p>
          <a:p>
            <a:pPr marL="109728" indent="0">
              <a:buNone/>
            </a:pPr>
            <a:r>
              <a:rPr lang="ar-IQ" b="1" dirty="0" smtClean="0"/>
              <a:t>التقنيات الحديثة : </a:t>
            </a:r>
          </a:p>
          <a:p>
            <a:pPr marL="109728" indent="0">
              <a:buNone/>
            </a:pPr>
            <a:r>
              <a:rPr lang="ar-IQ" b="1" dirty="0" smtClean="0"/>
              <a:t>علم تطبيق المعرفة لأغراض تعليمية بطريقة منظمة وفعالة </a:t>
            </a:r>
          </a:p>
          <a:p>
            <a:pPr marL="109728" indent="0">
              <a:buNone/>
            </a:pPr>
            <a:r>
              <a:rPr lang="ar-IQ" b="1" dirty="0" smtClean="0"/>
              <a:t>او هو العلم الذي يضفي لمهارات التدريس فاعلية التعليم لدى طلبة الجامعة </a:t>
            </a:r>
          </a:p>
          <a:p>
            <a:pPr marL="109728" indent="0">
              <a:buNone/>
            </a:pPr>
            <a:endParaRPr lang="ar-IQ" b="1" dirty="0" smtClean="0"/>
          </a:p>
          <a:p>
            <a:pPr marL="109728" indent="0">
              <a:buNone/>
            </a:pPr>
            <a:r>
              <a:rPr lang="ar-IQ" b="1" dirty="0" smtClean="0"/>
              <a:t>توظيف التقنيات الحدثة : يقصد بها استعمال التقنيات الحديثة في خدمة عمليتا التعليم والتعلم ليجعلها اكثر فاعلية من حيث المعرفة والمهارة والاتجاه لدى الطلبة </a:t>
            </a:r>
            <a:endParaRPr lang="ar-IQ" b="1" dirty="0"/>
          </a:p>
        </p:txBody>
      </p:sp>
      <p:sp>
        <p:nvSpPr>
          <p:cNvPr id="3" name="عنوان 2"/>
          <p:cNvSpPr>
            <a:spLocks noGrp="1"/>
          </p:cNvSpPr>
          <p:nvPr>
            <p:ph type="title"/>
          </p:nvPr>
        </p:nvSpPr>
        <p:spPr/>
        <p:txBody>
          <a:bodyPr/>
          <a:lstStyle/>
          <a:p>
            <a:endParaRPr lang="ar-IQ"/>
          </a:p>
        </p:txBody>
      </p:sp>
    </p:spTree>
    <p:extLst>
      <p:ext uri="{BB962C8B-B14F-4D97-AF65-F5344CB8AC3E}">
        <p14:creationId xmlns:p14="http://schemas.microsoft.com/office/powerpoint/2010/main" val="3226811232"/>
      </p:ext>
    </p:extLst>
  </p:cSld>
  <p:clrMapOvr>
    <a:masterClrMapping/>
  </p:clrMapOvr>
  <mc:AlternateContent xmlns:mc="http://schemas.openxmlformats.org/markup-compatibility/2006">
    <mc:Choice xmlns:p14="http://schemas.microsoft.com/office/powerpoint/2010/main" Requires="p14">
      <p:transition spd="slow" p14:dur="3500">
        <p14:shred/>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pPr marL="109728" indent="0">
              <a:buNone/>
            </a:pPr>
            <a:endParaRPr lang="ar-IQ" dirty="0" smtClean="0"/>
          </a:p>
          <a:p>
            <a:pPr marL="109728" indent="0">
              <a:buNone/>
            </a:pPr>
            <a:r>
              <a:rPr lang="ar-IQ" b="1" dirty="0" smtClean="0"/>
              <a:t>مرحلة التعلم البصري </a:t>
            </a:r>
          </a:p>
          <a:p>
            <a:pPr marL="109728" indent="0">
              <a:buNone/>
            </a:pPr>
            <a:r>
              <a:rPr lang="ar-IQ" b="1" dirty="0" smtClean="0"/>
              <a:t>مرحلة التعلم السمعي البصري </a:t>
            </a:r>
          </a:p>
          <a:p>
            <a:pPr marL="109728" indent="0">
              <a:buNone/>
            </a:pPr>
            <a:r>
              <a:rPr lang="ar-IQ" b="1" dirty="0" smtClean="0"/>
              <a:t>حركة الاتصال الفعال المعتمدة على نظريات التعلم السلوكية </a:t>
            </a:r>
          </a:p>
          <a:p>
            <a:pPr marL="109728" indent="0">
              <a:buNone/>
            </a:pPr>
            <a:r>
              <a:rPr lang="ar-IQ" b="1" dirty="0" smtClean="0"/>
              <a:t>حركة التقنيات الحديثة </a:t>
            </a:r>
          </a:p>
          <a:p>
            <a:pPr marL="109728" indent="0">
              <a:buNone/>
            </a:pPr>
            <a:endParaRPr lang="ar-IQ" dirty="0"/>
          </a:p>
        </p:txBody>
      </p:sp>
      <p:sp>
        <p:nvSpPr>
          <p:cNvPr id="3" name="عنوان 2"/>
          <p:cNvSpPr>
            <a:spLocks noGrp="1"/>
          </p:cNvSpPr>
          <p:nvPr>
            <p:ph type="title"/>
          </p:nvPr>
        </p:nvSpPr>
        <p:spPr/>
        <p:txBody>
          <a:bodyPr/>
          <a:lstStyle/>
          <a:p>
            <a:pPr algn="ctr"/>
            <a:r>
              <a:rPr lang="ar-IQ" dirty="0" smtClean="0"/>
              <a:t>مراحل استعمال عمليات التعليم والتعلم </a:t>
            </a:r>
            <a:endParaRPr lang="ar-IQ" dirty="0"/>
          </a:p>
        </p:txBody>
      </p:sp>
    </p:spTree>
    <p:extLst>
      <p:ext uri="{BB962C8B-B14F-4D97-AF65-F5344CB8AC3E}">
        <p14:creationId xmlns:p14="http://schemas.microsoft.com/office/powerpoint/2010/main" val="2809684621"/>
      </p:ext>
    </p:extLst>
  </p:cSld>
  <p:clrMapOvr>
    <a:masterClrMapping/>
  </p:clrMapOvr>
  <mc:AlternateContent xmlns:mc="http://schemas.openxmlformats.org/markup-compatibility/2006">
    <mc:Choice xmlns:p14="http://schemas.microsoft.com/office/powerpoint/2010/main" Requires="p14">
      <p:transition spd="slow" p14:dur="3250">
        <p14:prism dir="r"/>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pPr marL="109728" indent="0">
              <a:buNone/>
            </a:pPr>
            <a:endParaRPr lang="ar-IQ" b="1" dirty="0" smtClean="0"/>
          </a:p>
          <a:p>
            <a:pPr marL="109728" indent="0">
              <a:buNone/>
            </a:pPr>
            <a:endParaRPr lang="ar-IQ" b="1" dirty="0"/>
          </a:p>
          <a:p>
            <a:r>
              <a:rPr lang="ar-IQ" b="1" dirty="0" smtClean="0"/>
              <a:t>الحقيبة التعليمية </a:t>
            </a:r>
          </a:p>
          <a:p>
            <a:r>
              <a:rPr lang="ar-IQ" b="1" dirty="0" smtClean="0"/>
              <a:t>الحاسوب </a:t>
            </a:r>
          </a:p>
          <a:p>
            <a:r>
              <a:rPr lang="ar-IQ" b="1" dirty="0" smtClean="0"/>
              <a:t>العارض التلفزيوني </a:t>
            </a:r>
          </a:p>
          <a:p>
            <a:r>
              <a:rPr lang="ar-IQ" b="1" dirty="0" smtClean="0"/>
              <a:t>التعلم عبر الانترنيت </a:t>
            </a:r>
          </a:p>
          <a:p>
            <a:pPr marL="109728" indent="0">
              <a:buNone/>
            </a:pPr>
            <a:endParaRPr lang="ar-IQ" dirty="0"/>
          </a:p>
        </p:txBody>
      </p:sp>
      <p:sp>
        <p:nvSpPr>
          <p:cNvPr id="3" name="عنوان 2"/>
          <p:cNvSpPr>
            <a:spLocks noGrp="1"/>
          </p:cNvSpPr>
          <p:nvPr>
            <p:ph type="title"/>
          </p:nvPr>
        </p:nvSpPr>
        <p:spPr/>
        <p:txBody>
          <a:bodyPr>
            <a:normAutofit/>
          </a:bodyPr>
          <a:lstStyle/>
          <a:p>
            <a:pPr marL="109728" lvl="0" algn="ctr">
              <a:spcBef>
                <a:spcPts val="400"/>
              </a:spcBef>
            </a:pPr>
            <a:r>
              <a:rPr lang="ar-IQ" sz="4400" dirty="0" smtClean="0">
                <a:solidFill>
                  <a:prstClr val="black"/>
                </a:solidFill>
                <a:effectLst/>
                <a:ea typeface="+mn-ea"/>
              </a:rPr>
              <a:t>التقنيات الحديثة </a:t>
            </a:r>
            <a:endParaRPr lang="ar-IQ" sz="4400" dirty="0"/>
          </a:p>
        </p:txBody>
      </p:sp>
    </p:spTree>
    <p:extLst>
      <p:ext uri="{BB962C8B-B14F-4D97-AF65-F5344CB8AC3E}">
        <p14:creationId xmlns:p14="http://schemas.microsoft.com/office/powerpoint/2010/main" val="3284606122"/>
      </p:ext>
    </p:extLst>
  </p:cSld>
  <p:clrMapOvr>
    <a:masterClrMapping/>
  </p:clrMapOvr>
  <mc:AlternateContent xmlns:mc="http://schemas.openxmlformats.org/markup-compatibility/2006">
    <mc:Choice xmlns:p14="http://schemas.microsoft.com/office/powerpoint/2010/main" Requires="p14">
      <p:transition spd="slow" p14:dur="3750">
        <p14:doors dir="vert"/>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pPr marL="109728" indent="0">
              <a:buNone/>
            </a:pPr>
            <a:r>
              <a:rPr lang="ar-IQ" b="1" dirty="0" smtClean="0"/>
              <a:t>الوسائط المتعددة التفاعلية </a:t>
            </a:r>
          </a:p>
          <a:p>
            <a:pPr marL="109728" indent="0">
              <a:buNone/>
            </a:pPr>
            <a:endParaRPr lang="ar-IQ" b="1" dirty="0" smtClean="0"/>
          </a:p>
          <a:p>
            <a:pPr marL="109728" indent="0">
              <a:buNone/>
            </a:pPr>
            <a:r>
              <a:rPr lang="ar-IQ" b="1" dirty="0" smtClean="0"/>
              <a:t>ويعنى بها كل تلك النصوص المكتوبة او الرسوم  او الصوت او الصور المتحركة او </a:t>
            </a:r>
            <a:r>
              <a:rPr lang="ar-IQ" b="1" dirty="0" err="1" smtClean="0"/>
              <a:t>الفديو</a:t>
            </a:r>
            <a:r>
              <a:rPr lang="ar-IQ" b="1" dirty="0" smtClean="0"/>
              <a:t> الذي يخدم المادة العلمية او لتنمية الجوانب الوجدانية والاخلاقية والتي تساعد على تفاعل طلبة الجامعة والمادة المدرسة بشكل يبقى اثرها النظري والتطبيقي في ذاكرة بعيدة المدى </a:t>
            </a:r>
            <a:endParaRPr lang="ar-IQ" b="1" dirty="0"/>
          </a:p>
        </p:txBody>
      </p:sp>
      <p:sp>
        <p:nvSpPr>
          <p:cNvPr id="3" name="عنوان 2"/>
          <p:cNvSpPr>
            <a:spLocks noGrp="1"/>
          </p:cNvSpPr>
          <p:nvPr>
            <p:ph type="title"/>
          </p:nvPr>
        </p:nvSpPr>
        <p:spPr/>
        <p:txBody>
          <a:bodyPr/>
          <a:lstStyle/>
          <a:p>
            <a:endParaRPr lang="ar-IQ"/>
          </a:p>
        </p:txBody>
      </p:sp>
    </p:spTree>
    <p:extLst>
      <p:ext uri="{BB962C8B-B14F-4D97-AF65-F5344CB8AC3E}">
        <p14:creationId xmlns:p14="http://schemas.microsoft.com/office/powerpoint/2010/main" val="245665975"/>
      </p:ext>
    </p:extLst>
  </p:cSld>
  <p:clrMapOvr>
    <a:masterClrMapping/>
  </p:clrMapOvr>
  <mc:AlternateContent xmlns:mc="http://schemas.openxmlformats.org/markup-compatibility/2006">
    <mc:Choice xmlns:p14="http://schemas.microsoft.com/office/powerpoint/2010/main" Requires="p14">
      <p:transition spd="slow" p14:dur="4250">
        <p14:flip dir="l"/>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pPr marL="109728" indent="0">
              <a:buNone/>
            </a:pPr>
            <a:r>
              <a:rPr lang="ar-IQ" b="1" dirty="0" err="1" smtClean="0"/>
              <a:t>الهيبرميديا</a:t>
            </a:r>
            <a:r>
              <a:rPr lang="ar-IQ" b="1" dirty="0" smtClean="0"/>
              <a:t> </a:t>
            </a:r>
          </a:p>
          <a:p>
            <a:pPr marL="109728" indent="0">
              <a:buNone/>
            </a:pPr>
            <a:endParaRPr lang="ar-IQ" b="1" dirty="0" smtClean="0"/>
          </a:p>
          <a:p>
            <a:pPr marL="109728" indent="0">
              <a:buNone/>
            </a:pPr>
            <a:r>
              <a:rPr lang="ar-IQ" b="1" dirty="0" smtClean="0"/>
              <a:t>عملية دمج</a:t>
            </a:r>
            <a:r>
              <a:rPr lang="ar-IQ" b="1" dirty="0">
                <a:solidFill>
                  <a:prstClr val="black"/>
                </a:solidFill>
              </a:rPr>
              <a:t> كل تلك النصوص المكتوبة والرسوم والصوت والصور المتحركة </a:t>
            </a:r>
            <a:r>
              <a:rPr lang="ar-IQ" b="1" dirty="0" err="1" smtClean="0">
                <a:solidFill>
                  <a:prstClr val="black"/>
                </a:solidFill>
              </a:rPr>
              <a:t>والفديو</a:t>
            </a:r>
            <a:r>
              <a:rPr lang="ar-IQ" b="1" dirty="0" smtClean="0">
                <a:solidFill>
                  <a:prstClr val="black"/>
                </a:solidFill>
              </a:rPr>
              <a:t> في محاضرة واحدة</a:t>
            </a:r>
            <a:r>
              <a:rPr lang="ar-IQ" dirty="0" smtClean="0">
                <a:solidFill>
                  <a:prstClr val="black"/>
                </a:solidFill>
              </a:rPr>
              <a:t> </a:t>
            </a:r>
            <a:r>
              <a:rPr lang="ar-IQ" dirty="0" smtClean="0"/>
              <a:t>  </a:t>
            </a:r>
            <a:endParaRPr lang="ar-IQ" dirty="0"/>
          </a:p>
        </p:txBody>
      </p:sp>
      <p:sp>
        <p:nvSpPr>
          <p:cNvPr id="3" name="عنوان 2"/>
          <p:cNvSpPr>
            <a:spLocks noGrp="1"/>
          </p:cNvSpPr>
          <p:nvPr>
            <p:ph type="title"/>
          </p:nvPr>
        </p:nvSpPr>
        <p:spPr/>
        <p:txBody>
          <a:bodyPr/>
          <a:lstStyle/>
          <a:p>
            <a:endParaRPr lang="ar-IQ"/>
          </a:p>
        </p:txBody>
      </p:sp>
    </p:spTree>
    <p:extLst>
      <p:ext uri="{BB962C8B-B14F-4D97-AF65-F5344CB8AC3E}">
        <p14:creationId xmlns:p14="http://schemas.microsoft.com/office/powerpoint/2010/main" val="3196755639"/>
      </p:ext>
    </p:extLst>
  </p:cSld>
  <p:clrMapOvr>
    <a:masterClrMapping/>
  </p:clrMapOvr>
  <mc:AlternateContent xmlns:mc="http://schemas.openxmlformats.org/markup-compatibility/2006">
    <mc:Choice xmlns:p14="http://schemas.microsoft.com/office/powerpoint/2010/main" Requires="p14">
      <p:transition spd="slow" p14:dur="3750">
        <p14:gallery dir="r"/>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p:txBody>
          <a:bodyPr/>
          <a:lstStyle/>
          <a:p>
            <a:pPr marL="109728" indent="0">
              <a:buNone/>
            </a:pPr>
            <a:r>
              <a:rPr lang="ar-IQ" b="1" dirty="0" smtClean="0"/>
              <a:t>اهمية التقنيات الحديثة بالنسبة للأستاذ الجامعي </a:t>
            </a:r>
          </a:p>
          <a:p>
            <a:pPr marL="109728" indent="0">
              <a:buNone/>
            </a:pPr>
            <a:endParaRPr lang="ar-IQ" b="1" dirty="0" smtClean="0"/>
          </a:p>
          <a:p>
            <a:pPr marL="109728" indent="0">
              <a:buNone/>
            </a:pPr>
            <a:r>
              <a:rPr lang="ar-IQ" b="1" dirty="0" smtClean="0"/>
              <a:t>حل المشكلات في ازدحام الفصول الدراسية </a:t>
            </a:r>
          </a:p>
          <a:p>
            <a:pPr marL="109728" indent="0">
              <a:buNone/>
            </a:pPr>
            <a:r>
              <a:rPr lang="ar-IQ" b="1" dirty="0" smtClean="0"/>
              <a:t>مراعاة الفروق الفردية </a:t>
            </a:r>
          </a:p>
          <a:p>
            <a:pPr marL="109728" indent="0">
              <a:buNone/>
            </a:pPr>
            <a:r>
              <a:rPr lang="ar-IQ" b="1" dirty="0" smtClean="0"/>
              <a:t>مواكبة التطور التربوي الحديث </a:t>
            </a:r>
            <a:endParaRPr lang="ar-IQ" b="1" dirty="0"/>
          </a:p>
        </p:txBody>
      </p:sp>
      <p:sp>
        <p:nvSpPr>
          <p:cNvPr id="3" name="عنوان 2"/>
          <p:cNvSpPr>
            <a:spLocks noGrp="1"/>
          </p:cNvSpPr>
          <p:nvPr>
            <p:ph type="title"/>
          </p:nvPr>
        </p:nvSpPr>
        <p:spPr/>
        <p:txBody>
          <a:bodyPr/>
          <a:lstStyle/>
          <a:p>
            <a:endParaRPr lang="ar-IQ"/>
          </a:p>
        </p:txBody>
      </p:sp>
    </p:spTree>
    <p:extLst>
      <p:ext uri="{BB962C8B-B14F-4D97-AF65-F5344CB8AC3E}">
        <p14:creationId xmlns:p14="http://schemas.microsoft.com/office/powerpoint/2010/main" val="149212715"/>
      </p:ext>
    </p:extLst>
  </p:cSld>
  <p:clrMapOvr>
    <a:masterClrMapping/>
  </p:clrMapOvr>
  <mc:AlternateContent xmlns:mc="http://schemas.openxmlformats.org/markup-compatibility/2006">
    <mc:Choice xmlns:p14="http://schemas.microsoft.com/office/powerpoint/2010/main" Requires="p14">
      <p:transition spd="slow" p14:dur="3750">
        <p14:gallery dir="r"/>
      </p:transition>
    </mc:Choice>
    <mc:Fallback>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ملتقى">
  <a:themeElements>
    <a:clrScheme name="ملتقى">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ملتقى">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ملتقى">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33</TotalTime>
  <Words>292</Words>
  <Application>Microsoft Office PowerPoint</Application>
  <PresentationFormat>عرض على الشاشة (3:4)‏</PresentationFormat>
  <Paragraphs>55</Paragraphs>
  <Slides>11</Slides>
  <Notes>0</Notes>
  <HiddenSlides>0</HiddenSlides>
  <MMClips>0</MMClips>
  <ScaleCrop>false</ScaleCrop>
  <HeadingPairs>
    <vt:vector size="4" baseType="variant">
      <vt:variant>
        <vt:lpstr>نسق</vt:lpstr>
      </vt:variant>
      <vt:variant>
        <vt:i4>1</vt:i4>
      </vt:variant>
      <vt:variant>
        <vt:lpstr>عناوين الشرائح</vt:lpstr>
      </vt:variant>
      <vt:variant>
        <vt:i4>11</vt:i4>
      </vt:variant>
    </vt:vector>
  </HeadingPairs>
  <TitlesOfParts>
    <vt:vector size="12" baseType="lpstr">
      <vt:lpstr>ملتقى</vt:lpstr>
      <vt:lpstr>التقنيات التعليمية الحديثة في البيئة الدراسية الجامعية </vt:lpstr>
      <vt:lpstr>عرض تقديمي في PowerPoint</vt:lpstr>
      <vt:lpstr>عرض تقديمي في PowerPoint</vt:lpstr>
      <vt:lpstr>عرض تقديمي في PowerPoint</vt:lpstr>
      <vt:lpstr>مراحل استعمال عمليات التعليم والتعلم </vt:lpstr>
      <vt:lpstr>التقنيات الحديثة </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Company>Naim Al Hussaini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التقنيات التعليمية الحديثة في البيئة الدراسية الجامعية </dc:title>
  <dc:creator>Ahsan</dc:creator>
  <cp:lastModifiedBy>Ahsan</cp:lastModifiedBy>
  <cp:revision>22</cp:revision>
  <dcterms:created xsi:type="dcterms:W3CDTF">2013-03-17T08:10:28Z</dcterms:created>
  <dcterms:modified xsi:type="dcterms:W3CDTF">2013-03-17T08:43:39Z</dcterms:modified>
</cp:coreProperties>
</file>