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5" r:id="rId18"/>
    <p:sldId id="274" r:id="rId19"/>
    <p:sldId id="271" r:id="rId20"/>
    <p:sldId id="272" r:id="rId21"/>
    <p:sldId id="273" r:id="rId22"/>
    <p:sldId id="276" r:id="rId23"/>
    <p:sldId id="277" r:id="rId24"/>
    <p:sldId id="278" r:id="rId25"/>
    <p:sldId id="279" r:id="rId26"/>
    <p:sldId id="280" r:id="rId27"/>
    <p:sldId id="281" r:id="rId28"/>
    <p:sldId id="282" r:id="rId29"/>
  </p:sldIdLst>
  <p:sldSz cx="9144000" cy="6858000" type="screen4x3"/>
  <p:notesSz cx="6858000" cy="9144000"/>
  <p:defaultTextStyle>
    <a:defPPr>
      <a:defRPr lang="ar-IQ"/>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7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50ED91-5799-4DF4-A80B-B07C30FD4A68}" type="doc">
      <dgm:prSet loTypeId="urn:microsoft.com/office/officeart/2005/8/layout/radial4" loCatId="relationship" qsTypeId="urn:microsoft.com/office/officeart/2005/8/quickstyle/simple1#1" qsCatId="simple" csTypeId="urn:microsoft.com/office/officeart/2005/8/colors/accent1_2#1" csCatId="accent1" phldr="1"/>
      <dgm:spPr/>
      <dgm:t>
        <a:bodyPr/>
        <a:lstStyle/>
        <a:p>
          <a:pPr rtl="1"/>
          <a:endParaRPr lang="ar-SA"/>
        </a:p>
      </dgm:t>
    </dgm:pt>
    <dgm:pt modelId="{B7C8BE79-A1F7-40A8-840D-52AA5067CB9A}">
      <dgm:prSet phldrT="[نص]" custT="1"/>
      <dgm:spPr/>
      <dgm:t>
        <a:bodyPr/>
        <a:lstStyle/>
        <a:p>
          <a:pPr rtl="0"/>
          <a:r>
            <a:rPr lang="en-US" sz="1400"/>
            <a:t>Nightingale’s Concepts</a:t>
          </a:r>
          <a:endParaRPr lang="ar-SA" sz="1400"/>
        </a:p>
      </dgm:t>
    </dgm:pt>
    <dgm:pt modelId="{A8C692BA-220D-4735-A520-D674F6F32AB6}" type="parTrans" cxnId="{E7251BE7-F1BD-45CF-9BBA-A7324217CE71}">
      <dgm:prSet/>
      <dgm:spPr/>
      <dgm:t>
        <a:bodyPr/>
        <a:lstStyle/>
        <a:p>
          <a:pPr rtl="1"/>
          <a:endParaRPr lang="ar-SA"/>
        </a:p>
      </dgm:t>
    </dgm:pt>
    <dgm:pt modelId="{C042D97E-F2FF-455A-8C94-850CFEE6C97C}" type="sibTrans" cxnId="{E7251BE7-F1BD-45CF-9BBA-A7324217CE71}">
      <dgm:prSet/>
      <dgm:spPr/>
      <dgm:t>
        <a:bodyPr/>
        <a:lstStyle/>
        <a:p>
          <a:pPr rtl="1"/>
          <a:endParaRPr lang="ar-SA"/>
        </a:p>
      </dgm:t>
    </dgm:pt>
    <dgm:pt modelId="{336E5F7C-36FA-4FDB-86A2-40312ECB7EB1}">
      <dgm:prSet phldrT="[نص]" custT="1"/>
      <dgm:spPr/>
      <dgm:t>
        <a:bodyPr/>
        <a:lstStyle/>
        <a:p>
          <a:pPr rtl="0"/>
          <a:endParaRPr lang="en-US" sz="1100" dirty="0"/>
        </a:p>
        <a:p>
          <a:pPr rtl="0"/>
          <a:endParaRPr lang="en-US" sz="1100" dirty="0"/>
        </a:p>
        <a:p>
          <a:pPr rtl="0"/>
          <a:endParaRPr lang="en-US" sz="1100" dirty="0"/>
        </a:p>
        <a:p>
          <a:pPr rtl="0"/>
          <a:endParaRPr lang="en-US" sz="1100" dirty="0"/>
        </a:p>
        <a:p>
          <a:pPr rtl="0"/>
          <a:endParaRPr lang="en-US" sz="1100" dirty="0"/>
        </a:p>
        <a:p>
          <a:pPr rtl="0"/>
          <a:r>
            <a:rPr lang="en-US" sz="1600" dirty="0">
              <a:solidFill>
                <a:srgbClr val="FF0000"/>
              </a:solidFill>
            </a:rPr>
            <a:t>Health</a:t>
          </a:r>
        </a:p>
        <a:p>
          <a:pPr rtl="0"/>
          <a:r>
            <a:rPr lang="en-US" sz="1600" dirty="0"/>
            <a:t>1- Maintain wellbeing by using person power</a:t>
          </a:r>
        </a:p>
        <a:p>
          <a:pPr rtl="0"/>
          <a:r>
            <a:rPr lang="en-US" sz="1600" dirty="0"/>
            <a:t>2- </a:t>
          </a:r>
          <a:r>
            <a:rPr lang="en-US" sz="1600" dirty="0" err="1"/>
            <a:t>mainintained</a:t>
          </a:r>
          <a:r>
            <a:rPr lang="en-US" sz="1600" dirty="0"/>
            <a:t> by control of environment</a:t>
          </a:r>
        </a:p>
        <a:p>
          <a:pPr rtl="0"/>
          <a:endParaRPr lang="en-US" sz="1100" dirty="0"/>
        </a:p>
        <a:p>
          <a:pPr rtl="0"/>
          <a:endParaRPr lang="en-US" sz="1100" dirty="0"/>
        </a:p>
        <a:p>
          <a:pPr rtl="0"/>
          <a:endParaRPr lang="en-US" sz="1100" dirty="0"/>
        </a:p>
        <a:p>
          <a:pPr rtl="0"/>
          <a:endParaRPr lang="en-US" sz="1100" dirty="0"/>
        </a:p>
        <a:p>
          <a:pPr rtl="1"/>
          <a:endParaRPr lang="en-US" sz="1100" dirty="0"/>
        </a:p>
        <a:p>
          <a:pPr rtl="0"/>
          <a:endParaRPr lang="ar-SA" sz="1100" dirty="0"/>
        </a:p>
      </dgm:t>
    </dgm:pt>
    <dgm:pt modelId="{1585B62B-6919-4D42-9B7B-41C0A1B772E9}" type="parTrans" cxnId="{67C40167-5FB5-4DB5-8563-5A66921EA0CA}">
      <dgm:prSet/>
      <dgm:spPr/>
      <dgm:t>
        <a:bodyPr/>
        <a:lstStyle/>
        <a:p>
          <a:pPr rtl="1"/>
          <a:endParaRPr lang="ar-SA"/>
        </a:p>
      </dgm:t>
    </dgm:pt>
    <dgm:pt modelId="{365567F7-5990-4927-9F1F-CF77E2068FC6}" type="sibTrans" cxnId="{67C40167-5FB5-4DB5-8563-5A66921EA0CA}">
      <dgm:prSet/>
      <dgm:spPr/>
      <dgm:t>
        <a:bodyPr/>
        <a:lstStyle/>
        <a:p>
          <a:pPr rtl="1"/>
          <a:endParaRPr lang="ar-SA"/>
        </a:p>
      </dgm:t>
    </dgm:pt>
    <dgm:pt modelId="{D2F05CBA-C851-4DE4-A08D-37CD573760BB}">
      <dgm:prSet phldrT="[نص]" custT="1"/>
      <dgm:spPr/>
      <dgm:t>
        <a:bodyPr/>
        <a:lstStyle/>
        <a:p>
          <a:pPr rtl="1"/>
          <a:endParaRPr lang="en-US" sz="1100" dirty="0"/>
        </a:p>
        <a:p>
          <a:pPr rtl="0"/>
          <a:r>
            <a:rPr lang="en-US" sz="1800" dirty="0">
              <a:solidFill>
                <a:srgbClr val="FF0000"/>
              </a:solidFill>
            </a:rPr>
            <a:t>Environment</a:t>
          </a:r>
        </a:p>
        <a:p>
          <a:pPr rtl="0"/>
          <a:r>
            <a:rPr lang="en-US" sz="1800" dirty="0"/>
            <a:t>, physical, psychological, and social </a:t>
          </a:r>
        </a:p>
        <a:p>
          <a:pPr rtl="0"/>
          <a:endParaRPr lang="en-US" sz="1800" dirty="0"/>
        </a:p>
        <a:p>
          <a:pPr rtl="1"/>
          <a:endParaRPr lang="ar-SA" sz="1100" dirty="0"/>
        </a:p>
      </dgm:t>
    </dgm:pt>
    <dgm:pt modelId="{AB7CE7EC-F11F-4FC5-8AB9-A2210B57A468}" type="parTrans" cxnId="{D9E5F986-CB59-4EED-835B-E90CED13B6A0}">
      <dgm:prSet/>
      <dgm:spPr/>
      <dgm:t>
        <a:bodyPr/>
        <a:lstStyle/>
        <a:p>
          <a:pPr rtl="1"/>
          <a:endParaRPr lang="ar-SA"/>
        </a:p>
      </dgm:t>
    </dgm:pt>
    <dgm:pt modelId="{0021DA77-03CD-45AA-A835-F5C30F3337C3}" type="sibTrans" cxnId="{D9E5F986-CB59-4EED-835B-E90CED13B6A0}">
      <dgm:prSet/>
      <dgm:spPr/>
      <dgm:t>
        <a:bodyPr/>
        <a:lstStyle/>
        <a:p>
          <a:pPr rtl="1"/>
          <a:endParaRPr lang="ar-SA"/>
        </a:p>
      </dgm:t>
    </dgm:pt>
    <dgm:pt modelId="{3B4CD6EF-C0CB-4A2D-B2C9-08C33C1B229B}">
      <dgm:prSet phldrT="[نص]" custT="1"/>
      <dgm:spPr/>
      <dgm:t>
        <a:bodyPr/>
        <a:lstStyle/>
        <a:p>
          <a:pPr algn="ctr" rtl="1"/>
          <a:r>
            <a:rPr lang="en-US" sz="1600" dirty="0"/>
            <a:t>. </a:t>
          </a:r>
          <a:r>
            <a:rPr lang="en-US" sz="1600" dirty="0">
              <a:solidFill>
                <a:srgbClr val="FF0000"/>
              </a:solidFill>
            </a:rPr>
            <a:t>Person </a:t>
          </a:r>
        </a:p>
        <a:p>
          <a:pPr algn="ctr" rtl="0"/>
          <a:r>
            <a:rPr lang="en-US" sz="1600" dirty="0"/>
            <a:t>Patient</a:t>
          </a:r>
        </a:p>
        <a:p>
          <a:pPr algn="l" rtl="0"/>
          <a:r>
            <a:rPr lang="en-US" sz="1600" dirty="0"/>
            <a:t>1.   who is acted on by nurse </a:t>
          </a:r>
        </a:p>
        <a:p>
          <a:pPr algn="l" rtl="0"/>
          <a:r>
            <a:rPr lang="en-US" sz="1600" dirty="0"/>
            <a:t>2. Affected by environment </a:t>
          </a:r>
        </a:p>
        <a:p>
          <a:pPr algn="l" rtl="0"/>
          <a:r>
            <a:rPr lang="en-US" sz="1600" dirty="0"/>
            <a:t>3. Has reparative powers </a:t>
          </a:r>
          <a:endParaRPr lang="ar-SA" sz="1600" dirty="0"/>
        </a:p>
      </dgm:t>
    </dgm:pt>
    <dgm:pt modelId="{F4F42423-11E4-4BDF-A5ED-713615ADEACA}" type="parTrans" cxnId="{05E90450-549A-4EC3-9852-95FEE9C476AB}">
      <dgm:prSet/>
      <dgm:spPr/>
      <dgm:t>
        <a:bodyPr/>
        <a:lstStyle/>
        <a:p>
          <a:pPr rtl="1"/>
          <a:endParaRPr lang="ar-SA"/>
        </a:p>
      </dgm:t>
    </dgm:pt>
    <dgm:pt modelId="{795BBE84-DA2B-40A7-BC6D-4903F78F2587}" type="sibTrans" cxnId="{05E90450-549A-4EC3-9852-95FEE9C476AB}">
      <dgm:prSet/>
      <dgm:spPr/>
      <dgm:t>
        <a:bodyPr/>
        <a:lstStyle/>
        <a:p>
          <a:pPr rtl="1"/>
          <a:endParaRPr lang="ar-SA"/>
        </a:p>
      </dgm:t>
    </dgm:pt>
    <dgm:pt modelId="{8196F19D-427D-4FE6-AB51-B026541E5F72}">
      <dgm:prSet/>
      <dgm:spPr/>
      <dgm:t>
        <a:bodyPr/>
        <a:lstStyle/>
        <a:p>
          <a:pPr rtl="1"/>
          <a:endParaRPr lang="ar-SA"/>
        </a:p>
      </dgm:t>
    </dgm:pt>
    <dgm:pt modelId="{08271DF6-279B-4A73-BC42-866D251BD2D4}" type="parTrans" cxnId="{B7176255-DABC-415B-B3F4-D365F5C2E4B2}">
      <dgm:prSet/>
      <dgm:spPr/>
      <dgm:t>
        <a:bodyPr/>
        <a:lstStyle/>
        <a:p>
          <a:pPr rtl="1"/>
          <a:endParaRPr lang="ar-SA"/>
        </a:p>
      </dgm:t>
    </dgm:pt>
    <dgm:pt modelId="{FCB8A3BF-F69A-4800-A6C9-F302A939AFD8}" type="sibTrans" cxnId="{B7176255-DABC-415B-B3F4-D365F5C2E4B2}">
      <dgm:prSet/>
      <dgm:spPr/>
      <dgm:t>
        <a:bodyPr/>
        <a:lstStyle/>
        <a:p>
          <a:pPr rtl="1"/>
          <a:endParaRPr lang="ar-SA"/>
        </a:p>
      </dgm:t>
    </dgm:pt>
    <dgm:pt modelId="{E9997DCC-20C1-4A36-B3F5-3D5D0373BC2F}">
      <dgm:prSet phldrT="[نص]" custScaleX="124248" custRadScaleRad="125908" custRadScaleInc="-530"/>
      <dgm:spPr/>
      <dgm:t>
        <a:bodyPr/>
        <a:lstStyle/>
        <a:p>
          <a:pPr rtl="1"/>
          <a:endParaRPr lang="ar-SA"/>
        </a:p>
      </dgm:t>
    </dgm:pt>
    <dgm:pt modelId="{078DE2A0-C490-4A58-B119-A56F168168D2}" type="parTrans" cxnId="{4E90C0F9-E089-41F4-B897-35BC8B504407}">
      <dgm:prSet/>
      <dgm:spPr/>
      <dgm:t>
        <a:bodyPr/>
        <a:lstStyle/>
        <a:p>
          <a:pPr rtl="1"/>
          <a:endParaRPr lang="ar-SA"/>
        </a:p>
      </dgm:t>
    </dgm:pt>
    <dgm:pt modelId="{BD55F4F4-FC67-4563-8B22-A5DD8B3D27BA}" type="sibTrans" cxnId="{4E90C0F9-E089-41F4-B897-35BC8B504407}">
      <dgm:prSet/>
      <dgm:spPr/>
      <dgm:t>
        <a:bodyPr/>
        <a:lstStyle/>
        <a:p>
          <a:pPr rtl="1"/>
          <a:endParaRPr lang="ar-SA"/>
        </a:p>
      </dgm:t>
    </dgm:pt>
    <dgm:pt modelId="{3FEB9AA7-2199-40E9-8B60-A55F5A2270F8}">
      <dgm:prSet phldrT="[نص]" custScaleX="124248" custRadScaleRad="125908" custRadScaleInc="-530"/>
      <dgm:spPr/>
      <dgm:t>
        <a:bodyPr/>
        <a:lstStyle/>
        <a:p>
          <a:pPr rtl="1"/>
          <a:endParaRPr lang="ar-SA"/>
        </a:p>
      </dgm:t>
    </dgm:pt>
    <dgm:pt modelId="{13702BFD-2049-42BF-B8F0-C67277C3837A}" type="parTrans" cxnId="{6E6672D8-B188-46DE-BCF8-332283232559}">
      <dgm:prSet/>
      <dgm:spPr/>
      <dgm:t>
        <a:bodyPr/>
        <a:lstStyle/>
        <a:p>
          <a:pPr rtl="1"/>
          <a:endParaRPr lang="ar-SA"/>
        </a:p>
      </dgm:t>
    </dgm:pt>
    <dgm:pt modelId="{C429F9A5-88F3-4191-9D57-E6519B5825F2}" type="sibTrans" cxnId="{6E6672D8-B188-46DE-BCF8-332283232559}">
      <dgm:prSet/>
      <dgm:spPr/>
      <dgm:t>
        <a:bodyPr/>
        <a:lstStyle/>
        <a:p>
          <a:pPr rtl="1"/>
          <a:endParaRPr lang="ar-SA"/>
        </a:p>
      </dgm:t>
    </dgm:pt>
    <dgm:pt modelId="{4E59D6A7-5B79-4BD3-9AE9-6FA3CD056907}">
      <dgm:prSet phldrT="[نص]" custScaleX="124248" custRadScaleRad="137100" custRadScaleInc="-1812"/>
      <dgm:spPr/>
      <dgm:t>
        <a:bodyPr/>
        <a:lstStyle/>
        <a:p>
          <a:pPr rtl="1"/>
          <a:endParaRPr lang="ar-SA"/>
        </a:p>
      </dgm:t>
    </dgm:pt>
    <dgm:pt modelId="{7A17DDC1-8028-49C2-AB18-C639B70F6C40}" type="parTrans" cxnId="{790A4606-AA6D-427E-B0EA-20FD0EBEFE29}">
      <dgm:prSet/>
      <dgm:spPr/>
      <dgm:t>
        <a:bodyPr/>
        <a:lstStyle/>
        <a:p>
          <a:pPr rtl="1"/>
          <a:endParaRPr lang="ar-SA"/>
        </a:p>
      </dgm:t>
    </dgm:pt>
    <dgm:pt modelId="{5D2D890F-2FFB-4FFA-B63B-B1264C568018}" type="sibTrans" cxnId="{790A4606-AA6D-427E-B0EA-20FD0EBEFE29}">
      <dgm:prSet/>
      <dgm:spPr/>
      <dgm:t>
        <a:bodyPr/>
        <a:lstStyle/>
        <a:p>
          <a:pPr rtl="1"/>
          <a:endParaRPr lang="ar-SA"/>
        </a:p>
      </dgm:t>
    </dgm:pt>
    <dgm:pt modelId="{EE7ED7DC-4478-4045-AE9E-84EB2CF019F9}">
      <dgm:prSet phldrT="[نص]"/>
      <dgm:spPr/>
      <dgm:t>
        <a:bodyPr/>
        <a:lstStyle/>
        <a:p>
          <a:pPr rtl="1"/>
          <a:endParaRPr lang="ar-SA"/>
        </a:p>
      </dgm:t>
    </dgm:pt>
    <dgm:pt modelId="{46BEC22D-F657-411B-BDC2-E209AAA54593}" type="parTrans" cxnId="{36D36146-7A5C-4758-8921-CAA6FD7653E7}">
      <dgm:prSet/>
      <dgm:spPr/>
      <dgm:t>
        <a:bodyPr/>
        <a:lstStyle/>
        <a:p>
          <a:pPr rtl="1"/>
          <a:endParaRPr lang="ar-SA"/>
        </a:p>
      </dgm:t>
    </dgm:pt>
    <dgm:pt modelId="{3C61F00B-46F2-4B39-B361-19105EF149F3}" type="sibTrans" cxnId="{36D36146-7A5C-4758-8921-CAA6FD7653E7}">
      <dgm:prSet/>
      <dgm:spPr/>
      <dgm:t>
        <a:bodyPr/>
        <a:lstStyle/>
        <a:p>
          <a:pPr rtl="1"/>
          <a:endParaRPr lang="ar-SA"/>
        </a:p>
      </dgm:t>
    </dgm:pt>
    <dgm:pt modelId="{B576AF04-98CE-4BCA-A4AB-AC15FE8C9036}">
      <dgm:prSet/>
      <dgm:spPr/>
      <dgm:t>
        <a:bodyPr/>
        <a:lstStyle/>
        <a:p>
          <a:pPr algn="ctr" rtl="0"/>
          <a:r>
            <a:rPr lang="en-US">
              <a:solidFill>
                <a:srgbClr val="FF0000"/>
              </a:solidFill>
            </a:rPr>
            <a:t>Nursing </a:t>
          </a:r>
        </a:p>
      </dgm:t>
    </dgm:pt>
    <dgm:pt modelId="{A6207CCD-8A46-4017-BDDE-04AF0173F179}" type="parTrans" cxnId="{EA621A0D-1E2F-4626-AE81-C63BDE69641B}">
      <dgm:prSet/>
      <dgm:spPr/>
      <dgm:t>
        <a:bodyPr/>
        <a:lstStyle/>
        <a:p>
          <a:pPr rtl="1"/>
          <a:endParaRPr lang="ar-SA"/>
        </a:p>
      </dgm:t>
    </dgm:pt>
    <dgm:pt modelId="{F7E6B1C8-B96A-4146-9149-5755EC648ABA}" type="sibTrans" cxnId="{EA621A0D-1E2F-4626-AE81-C63BDE69641B}">
      <dgm:prSet/>
      <dgm:spPr/>
      <dgm:t>
        <a:bodyPr/>
        <a:lstStyle/>
        <a:p>
          <a:pPr rtl="1"/>
          <a:endParaRPr lang="ar-SA"/>
        </a:p>
      </dgm:t>
    </dgm:pt>
    <dgm:pt modelId="{3C28F429-1599-4BF4-A139-6EB15E6843DB}">
      <dgm:prSet/>
      <dgm:spPr/>
      <dgm:t>
        <a:bodyPr/>
        <a:lstStyle/>
        <a:p>
          <a:pPr algn="l" rtl="0"/>
          <a:r>
            <a:rPr lang="en-US" dirty="0"/>
            <a:t>Provided fresh air, warmth, cleanliness, good diet, quiet to facilitate person’s reparative process </a:t>
          </a:r>
        </a:p>
      </dgm:t>
    </dgm:pt>
    <dgm:pt modelId="{52CCD2B7-5F8E-4949-9F6D-EEC44D2666BB}" type="parTrans" cxnId="{88F79642-5FDF-4E60-8C8F-44CF497E37A7}">
      <dgm:prSet/>
      <dgm:spPr/>
      <dgm:t>
        <a:bodyPr/>
        <a:lstStyle/>
        <a:p>
          <a:pPr rtl="1"/>
          <a:endParaRPr lang="ar-SA"/>
        </a:p>
      </dgm:t>
    </dgm:pt>
    <dgm:pt modelId="{17179524-BB91-4019-ACE2-06A868A78A6C}" type="sibTrans" cxnId="{88F79642-5FDF-4E60-8C8F-44CF497E37A7}">
      <dgm:prSet/>
      <dgm:spPr/>
      <dgm:t>
        <a:bodyPr/>
        <a:lstStyle/>
        <a:p>
          <a:pPr rtl="1"/>
          <a:endParaRPr lang="ar-SA"/>
        </a:p>
      </dgm:t>
    </dgm:pt>
    <dgm:pt modelId="{6BB7749F-4456-4327-B61C-28A7669DD7DD}" type="pres">
      <dgm:prSet presAssocID="{9050ED91-5799-4DF4-A80B-B07C30FD4A68}" presName="cycle" presStyleCnt="0">
        <dgm:presLayoutVars>
          <dgm:chMax val="1"/>
          <dgm:dir/>
          <dgm:animLvl val="ctr"/>
          <dgm:resizeHandles val="exact"/>
        </dgm:presLayoutVars>
      </dgm:prSet>
      <dgm:spPr/>
      <dgm:t>
        <a:bodyPr/>
        <a:lstStyle/>
        <a:p>
          <a:pPr rtl="1"/>
          <a:endParaRPr lang="ar-SA"/>
        </a:p>
      </dgm:t>
    </dgm:pt>
    <dgm:pt modelId="{69631284-7F73-47BE-BA90-CAA948941FC8}" type="pres">
      <dgm:prSet presAssocID="{B7C8BE79-A1F7-40A8-840D-52AA5067CB9A}" presName="centerShape" presStyleLbl="node0" presStyleIdx="0" presStyleCnt="1" custLinFactNeighborX="-1244" custLinFactNeighborY="7467"/>
      <dgm:spPr/>
      <dgm:t>
        <a:bodyPr/>
        <a:lstStyle/>
        <a:p>
          <a:pPr rtl="1"/>
          <a:endParaRPr lang="ar-SA"/>
        </a:p>
      </dgm:t>
    </dgm:pt>
    <dgm:pt modelId="{4192FEC7-ED44-4838-880A-BBE85F9FB101}" type="pres">
      <dgm:prSet presAssocID="{1585B62B-6919-4D42-9B7B-41C0A1B772E9}" presName="parTrans" presStyleLbl="bgSibTrans2D1" presStyleIdx="0" presStyleCnt="4"/>
      <dgm:spPr/>
      <dgm:t>
        <a:bodyPr/>
        <a:lstStyle/>
        <a:p>
          <a:pPr rtl="1"/>
          <a:endParaRPr lang="ar-SA"/>
        </a:p>
      </dgm:t>
    </dgm:pt>
    <dgm:pt modelId="{EFDDFB97-3390-40E6-B189-C9CCA77D7D60}" type="pres">
      <dgm:prSet presAssocID="{336E5F7C-36FA-4FDB-86A2-40312ECB7EB1}" presName="node" presStyleLbl="node1" presStyleIdx="0" presStyleCnt="4" custScaleX="104977" custScaleY="98290" custRadScaleRad="123244" custRadScaleInc="3442">
        <dgm:presLayoutVars>
          <dgm:bulletEnabled val="1"/>
        </dgm:presLayoutVars>
      </dgm:prSet>
      <dgm:spPr/>
      <dgm:t>
        <a:bodyPr/>
        <a:lstStyle/>
        <a:p>
          <a:pPr rtl="1"/>
          <a:endParaRPr lang="ar-SA"/>
        </a:p>
      </dgm:t>
    </dgm:pt>
    <dgm:pt modelId="{C13BE656-3244-4FD1-B625-1C0C2AF6522A}" type="pres">
      <dgm:prSet presAssocID="{AB7CE7EC-F11F-4FC5-8AB9-A2210B57A468}" presName="parTrans" presStyleLbl="bgSibTrans2D1" presStyleIdx="1" presStyleCnt="4"/>
      <dgm:spPr/>
      <dgm:t>
        <a:bodyPr/>
        <a:lstStyle/>
        <a:p>
          <a:pPr rtl="1"/>
          <a:endParaRPr lang="ar-SA"/>
        </a:p>
      </dgm:t>
    </dgm:pt>
    <dgm:pt modelId="{BB48DD8F-545C-47D0-831E-132CE605E146}" type="pres">
      <dgm:prSet presAssocID="{D2F05CBA-C851-4DE4-A08D-37CD573760BB}" presName="node" presStyleLbl="node1" presStyleIdx="1" presStyleCnt="4">
        <dgm:presLayoutVars>
          <dgm:bulletEnabled val="1"/>
        </dgm:presLayoutVars>
      </dgm:prSet>
      <dgm:spPr/>
      <dgm:t>
        <a:bodyPr/>
        <a:lstStyle/>
        <a:p>
          <a:pPr rtl="1"/>
          <a:endParaRPr lang="ar-SA"/>
        </a:p>
      </dgm:t>
    </dgm:pt>
    <dgm:pt modelId="{00260598-BB4E-4E1B-BB2D-55C2E4B23EA1}" type="pres">
      <dgm:prSet presAssocID="{A6207CCD-8A46-4017-BDDE-04AF0173F179}" presName="parTrans" presStyleLbl="bgSibTrans2D1" presStyleIdx="2" presStyleCnt="4"/>
      <dgm:spPr/>
      <dgm:t>
        <a:bodyPr/>
        <a:lstStyle/>
        <a:p>
          <a:pPr rtl="1"/>
          <a:endParaRPr lang="ar-SA"/>
        </a:p>
      </dgm:t>
    </dgm:pt>
    <dgm:pt modelId="{B79CA594-829C-4B34-A240-1FFE1E6BF3EB}" type="pres">
      <dgm:prSet presAssocID="{B576AF04-98CE-4BCA-A4AB-AC15FE8C9036}" presName="node" presStyleLbl="node1" presStyleIdx="2" presStyleCnt="4" custScaleX="102101" custScaleY="105661">
        <dgm:presLayoutVars>
          <dgm:bulletEnabled val="1"/>
        </dgm:presLayoutVars>
      </dgm:prSet>
      <dgm:spPr/>
      <dgm:t>
        <a:bodyPr/>
        <a:lstStyle/>
        <a:p>
          <a:pPr rtl="1"/>
          <a:endParaRPr lang="ar-SA"/>
        </a:p>
      </dgm:t>
    </dgm:pt>
    <dgm:pt modelId="{D1861E96-34AE-4A8C-B0D5-580AC74D97E9}" type="pres">
      <dgm:prSet presAssocID="{F4F42423-11E4-4BDF-A5ED-713615ADEACA}" presName="parTrans" presStyleLbl="bgSibTrans2D1" presStyleIdx="3" presStyleCnt="4"/>
      <dgm:spPr/>
      <dgm:t>
        <a:bodyPr/>
        <a:lstStyle/>
        <a:p>
          <a:pPr rtl="1"/>
          <a:endParaRPr lang="ar-SA"/>
        </a:p>
      </dgm:t>
    </dgm:pt>
    <dgm:pt modelId="{7DBF7C6C-ED22-4BC2-8494-F404A04D9DDE}" type="pres">
      <dgm:prSet presAssocID="{3B4CD6EF-C0CB-4A2D-B2C9-08C33C1B229B}" presName="node" presStyleLbl="node1" presStyleIdx="3" presStyleCnt="4" custScaleX="118234" custScaleY="110848" custRadScaleRad="110894" custRadScaleInc="-1504">
        <dgm:presLayoutVars>
          <dgm:bulletEnabled val="1"/>
        </dgm:presLayoutVars>
      </dgm:prSet>
      <dgm:spPr/>
      <dgm:t>
        <a:bodyPr/>
        <a:lstStyle/>
        <a:p>
          <a:pPr rtl="1"/>
          <a:endParaRPr lang="ar-SA"/>
        </a:p>
      </dgm:t>
    </dgm:pt>
  </dgm:ptLst>
  <dgm:cxnLst>
    <dgm:cxn modelId="{07178339-3A9C-495D-98FA-DD94C03E3FB7}" type="presOf" srcId="{9050ED91-5799-4DF4-A80B-B07C30FD4A68}" destId="{6BB7749F-4456-4327-B61C-28A7669DD7DD}" srcOrd="0" destOrd="0" presId="urn:microsoft.com/office/officeart/2005/8/layout/radial4"/>
    <dgm:cxn modelId="{2931A650-7ED5-4D17-BE36-E3CFE38F4DC7}" type="presOf" srcId="{D2F05CBA-C851-4DE4-A08D-37CD573760BB}" destId="{BB48DD8F-545C-47D0-831E-132CE605E146}" srcOrd="0" destOrd="0" presId="urn:microsoft.com/office/officeart/2005/8/layout/radial4"/>
    <dgm:cxn modelId="{4B380BBE-92F7-4110-B591-7F8D42DA26DB}" type="presOf" srcId="{3B4CD6EF-C0CB-4A2D-B2C9-08C33C1B229B}" destId="{7DBF7C6C-ED22-4BC2-8494-F404A04D9DDE}" srcOrd="0" destOrd="0" presId="urn:microsoft.com/office/officeart/2005/8/layout/radial4"/>
    <dgm:cxn modelId="{41D29AD4-3772-4742-A9FD-3BAD621B04A7}" type="presOf" srcId="{1585B62B-6919-4D42-9B7B-41C0A1B772E9}" destId="{4192FEC7-ED44-4838-880A-BBE85F9FB101}" srcOrd="0" destOrd="0" presId="urn:microsoft.com/office/officeart/2005/8/layout/radial4"/>
    <dgm:cxn modelId="{88F79642-5FDF-4E60-8C8F-44CF497E37A7}" srcId="{B576AF04-98CE-4BCA-A4AB-AC15FE8C9036}" destId="{3C28F429-1599-4BF4-A139-6EB15E6843DB}" srcOrd="0" destOrd="0" parTransId="{52CCD2B7-5F8E-4949-9F6D-EEC44D2666BB}" sibTransId="{17179524-BB91-4019-ACE2-06A868A78A6C}"/>
    <dgm:cxn modelId="{790A4606-AA6D-427E-B0EA-20FD0EBEFE29}" srcId="{9050ED91-5799-4DF4-A80B-B07C30FD4A68}" destId="{4E59D6A7-5B79-4BD3-9AE9-6FA3CD056907}" srcOrd="4" destOrd="0" parTransId="{7A17DDC1-8028-49C2-AB18-C639B70F6C40}" sibTransId="{5D2D890F-2FFB-4FFA-B63B-B1264C568018}"/>
    <dgm:cxn modelId="{67C40167-5FB5-4DB5-8563-5A66921EA0CA}" srcId="{B7C8BE79-A1F7-40A8-840D-52AA5067CB9A}" destId="{336E5F7C-36FA-4FDB-86A2-40312ECB7EB1}" srcOrd="0" destOrd="0" parTransId="{1585B62B-6919-4D42-9B7B-41C0A1B772E9}" sibTransId="{365567F7-5990-4927-9F1F-CF77E2068FC6}"/>
    <dgm:cxn modelId="{05E90450-549A-4EC3-9852-95FEE9C476AB}" srcId="{B7C8BE79-A1F7-40A8-840D-52AA5067CB9A}" destId="{3B4CD6EF-C0CB-4A2D-B2C9-08C33C1B229B}" srcOrd="3" destOrd="0" parTransId="{F4F42423-11E4-4BDF-A5ED-713615ADEACA}" sibTransId="{795BBE84-DA2B-40A7-BC6D-4903F78F2587}"/>
    <dgm:cxn modelId="{D96BF790-7E8F-4B55-B7F2-AB10EE34E2D9}" type="presOf" srcId="{AB7CE7EC-F11F-4FC5-8AB9-A2210B57A468}" destId="{C13BE656-3244-4FD1-B625-1C0C2AF6522A}" srcOrd="0" destOrd="0" presId="urn:microsoft.com/office/officeart/2005/8/layout/radial4"/>
    <dgm:cxn modelId="{D8909C6B-5075-497E-85B1-C7440DEE1382}" type="presOf" srcId="{A6207CCD-8A46-4017-BDDE-04AF0173F179}" destId="{00260598-BB4E-4E1B-BB2D-55C2E4B23EA1}" srcOrd="0" destOrd="0" presId="urn:microsoft.com/office/officeart/2005/8/layout/radial4"/>
    <dgm:cxn modelId="{D9E5F986-CB59-4EED-835B-E90CED13B6A0}" srcId="{B7C8BE79-A1F7-40A8-840D-52AA5067CB9A}" destId="{D2F05CBA-C851-4DE4-A08D-37CD573760BB}" srcOrd="1" destOrd="0" parTransId="{AB7CE7EC-F11F-4FC5-8AB9-A2210B57A468}" sibTransId="{0021DA77-03CD-45AA-A835-F5C30F3337C3}"/>
    <dgm:cxn modelId="{B7176255-DABC-415B-B3F4-D365F5C2E4B2}" srcId="{9050ED91-5799-4DF4-A80B-B07C30FD4A68}" destId="{8196F19D-427D-4FE6-AB51-B026541E5F72}" srcOrd="1" destOrd="0" parTransId="{08271DF6-279B-4A73-BC42-866D251BD2D4}" sibTransId="{FCB8A3BF-F69A-4800-A6C9-F302A939AFD8}"/>
    <dgm:cxn modelId="{15C57CFC-C537-419F-9E15-828B7F99541C}" type="presOf" srcId="{B576AF04-98CE-4BCA-A4AB-AC15FE8C9036}" destId="{B79CA594-829C-4B34-A240-1FFE1E6BF3EB}" srcOrd="0" destOrd="0" presId="urn:microsoft.com/office/officeart/2005/8/layout/radial4"/>
    <dgm:cxn modelId="{E7251BE7-F1BD-45CF-9BBA-A7324217CE71}" srcId="{9050ED91-5799-4DF4-A80B-B07C30FD4A68}" destId="{B7C8BE79-A1F7-40A8-840D-52AA5067CB9A}" srcOrd="0" destOrd="0" parTransId="{A8C692BA-220D-4735-A520-D674F6F32AB6}" sibTransId="{C042D97E-F2FF-455A-8C94-850CFEE6C97C}"/>
    <dgm:cxn modelId="{B906660C-5E16-45BC-A64B-3943D5E58850}" type="presOf" srcId="{336E5F7C-36FA-4FDB-86A2-40312ECB7EB1}" destId="{EFDDFB97-3390-40E6-B189-C9CCA77D7D60}" srcOrd="0" destOrd="0" presId="urn:microsoft.com/office/officeart/2005/8/layout/radial4"/>
    <dgm:cxn modelId="{EA621A0D-1E2F-4626-AE81-C63BDE69641B}" srcId="{B7C8BE79-A1F7-40A8-840D-52AA5067CB9A}" destId="{B576AF04-98CE-4BCA-A4AB-AC15FE8C9036}" srcOrd="2" destOrd="0" parTransId="{A6207CCD-8A46-4017-BDDE-04AF0173F179}" sibTransId="{F7E6B1C8-B96A-4146-9149-5755EC648ABA}"/>
    <dgm:cxn modelId="{36D36146-7A5C-4758-8921-CAA6FD7653E7}" srcId="{9050ED91-5799-4DF4-A80B-B07C30FD4A68}" destId="{EE7ED7DC-4478-4045-AE9E-84EB2CF019F9}" srcOrd="5" destOrd="0" parTransId="{46BEC22D-F657-411B-BDC2-E209AAA54593}" sibTransId="{3C61F00B-46F2-4B39-B361-19105EF149F3}"/>
    <dgm:cxn modelId="{878C3A98-F5AE-41A2-9BB0-B7C0CC00B356}" type="presOf" srcId="{3C28F429-1599-4BF4-A139-6EB15E6843DB}" destId="{B79CA594-829C-4B34-A240-1FFE1E6BF3EB}" srcOrd="0" destOrd="1" presId="urn:microsoft.com/office/officeart/2005/8/layout/radial4"/>
    <dgm:cxn modelId="{4E90C0F9-E089-41F4-B897-35BC8B504407}" srcId="{9050ED91-5799-4DF4-A80B-B07C30FD4A68}" destId="{E9997DCC-20C1-4A36-B3F5-3D5D0373BC2F}" srcOrd="2" destOrd="0" parTransId="{078DE2A0-C490-4A58-B119-A56F168168D2}" sibTransId="{BD55F4F4-FC67-4563-8B22-A5DD8B3D27BA}"/>
    <dgm:cxn modelId="{6E6672D8-B188-46DE-BCF8-332283232559}" srcId="{9050ED91-5799-4DF4-A80B-B07C30FD4A68}" destId="{3FEB9AA7-2199-40E9-8B60-A55F5A2270F8}" srcOrd="3" destOrd="0" parTransId="{13702BFD-2049-42BF-B8F0-C67277C3837A}" sibTransId="{C429F9A5-88F3-4191-9D57-E6519B5825F2}"/>
    <dgm:cxn modelId="{0CABE149-4EC8-44DC-8C24-2F5E5EA58727}" type="presOf" srcId="{B7C8BE79-A1F7-40A8-840D-52AA5067CB9A}" destId="{69631284-7F73-47BE-BA90-CAA948941FC8}" srcOrd="0" destOrd="0" presId="urn:microsoft.com/office/officeart/2005/8/layout/radial4"/>
    <dgm:cxn modelId="{19933DF8-D822-47A3-BF19-B05633AFEDEE}" type="presOf" srcId="{F4F42423-11E4-4BDF-A5ED-713615ADEACA}" destId="{D1861E96-34AE-4A8C-B0D5-580AC74D97E9}" srcOrd="0" destOrd="0" presId="urn:microsoft.com/office/officeart/2005/8/layout/radial4"/>
    <dgm:cxn modelId="{BE02E4F8-8A8B-42D4-BF6E-41DE77DBA75C}" type="presParOf" srcId="{6BB7749F-4456-4327-B61C-28A7669DD7DD}" destId="{69631284-7F73-47BE-BA90-CAA948941FC8}" srcOrd="0" destOrd="0" presId="urn:microsoft.com/office/officeart/2005/8/layout/radial4"/>
    <dgm:cxn modelId="{48FE3FC7-1FED-45B4-8CBE-4B318A4ED517}" type="presParOf" srcId="{6BB7749F-4456-4327-B61C-28A7669DD7DD}" destId="{4192FEC7-ED44-4838-880A-BBE85F9FB101}" srcOrd="1" destOrd="0" presId="urn:microsoft.com/office/officeart/2005/8/layout/radial4"/>
    <dgm:cxn modelId="{D2C0B8FB-9EC9-4AE1-AF40-7CC4096934D8}" type="presParOf" srcId="{6BB7749F-4456-4327-B61C-28A7669DD7DD}" destId="{EFDDFB97-3390-40E6-B189-C9CCA77D7D60}" srcOrd="2" destOrd="0" presId="urn:microsoft.com/office/officeart/2005/8/layout/radial4"/>
    <dgm:cxn modelId="{DC14AEBB-B0B3-4A8D-AE20-66B54F744E87}" type="presParOf" srcId="{6BB7749F-4456-4327-B61C-28A7669DD7DD}" destId="{C13BE656-3244-4FD1-B625-1C0C2AF6522A}" srcOrd="3" destOrd="0" presId="urn:microsoft.com/office/officeart/2005/8/layout/radial4"/>
    <dgm:cxn modelId="{9EA380DD-AB57-4847-9FAE-C9849387D312}" type="presParOf" srcId="{6BB7749F-4456-4327-B61C-28A7669DD7DD}" destId="{BB48DD8F-545C-47D0-831E-132CE605E146}" srcOrd="4" destOrd="0" presId="urn:microsoft.com/office/officeart/2005/8/layout/radial4"/>
    <dgm:cxn modelId="{72E0D22C-0B6A-4613-B341-E160B5C69585}" type="presParOf" srcId="{6BB7749F-4456-4327-B61C-28A7669DD7DD}" destId="{00260598-BB4E-4E1B-BB2D-55C2E4B23EA1}" srcOrd="5" destOrd="0" presId="urn:microsoft.com/office/officeart/2005/8/layout/radial4"/>
    <dgm:cxn modelId="{467178B4-85A1-44FB-A1D2-21C000CECB4F}" type="presParOf" srcId="{6BB7749F-4456-4327-B61C-28A7669DD7DD}" destId="{B79CA594-829C-4B34-A240-1FFE1E6BF3EB}" srcOrd="6" destOrd="0" presId="urn:microsoft.com/office/officeart/2005/8/layout/radial4"/>
    <dgm:cxn modelId="{574F1EEF-1A27-47E8-8BC4-DC36EBC8A870}" type="presParOf" srcId="{6BB7749F-4456-4327-B61C-28A7669DD7DD}" destId="{D1861E96-34AE-4A8C-B0D5-580AC74D97E9}" srcOrd="7" destOrd="0" presId="urn:microsoft.com/office/officeart/2005/8/layout/radial4"/>
    <dgm:cxn modelId="{EF5450C7-84CF-4AB3-9210-7043DC0E98EF}" type="presParOf" srcId="{6BB7749F-4456-4327-B61C-28A7669DD7DD}" destId="{7DBF7C6C-ED22-4BC2-8494-F404A04D9DDE}"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A944B3-B0DB-4855-9FF2-0984D048B9C6}" type="doc">
      <dgm:prSet loTypeId="urn:microsoft.com/office/officeart/2005/8/layout/radial3" loCatId="cycle" qsTypeId="urn:microsoft.com/office/officeart/2005/8/quickstyle/simple1#2" qsCatId="simple" csTypeId="urn:microsoft.com/office/officeart/2005/8/colors/accent1_2#2" csCatId="accent1" phldr="1"/>
      <dgm:spPr/>
      <dgm:t>
        <a:bodyPr/>
        <a:lstStyle/>
        <a:p>
          <a:pPr rtl="1"/>
          <a:endParaRPr lang="ar-SA"/>
        </a:p>
      </dgm:t>
    </dgm:pt>
    <dgm:pt modelId="{CF160384-D0A3-4934-B018-E79CDAFAA785}">
      <dgm:prSet phldrT="[نص]" custT="1"/>
      <dgm:spPr/>
      <dgm:t>
        <a:bodyPr/>
        <a:lstStyle/>
        <a:p>
          <a:pPr algn="ctr" rtl="1"/>
          <a:r>
            <a:rPr lang="en-US" sz="2400" dirty="0"/>
            <a:t>Elements of nursing Environment </a:t>
          </a:r>
          <a:endParaRPr lang="ar-SA" sz="2400" dirty="0"/>
        </a:p>
      </dgm:t>
    </dgm:pt>
    <dgm:pt modelId="{982357C1-54C5-48BF-B428-024E3E5A1EF2}" type="parTrans" cxnId="{47F50512-18A2-4E19-870C-FBD21F9BC19A}">
      <dgm:prSet/>
      <dgm:spPr/>
      <dgm:t>
        <a:bodyPr/>
        <a:lstStyle/>
        <a:p>
          <a:pPr algn="ctr" rtl="1"/>
          <a:endParaRPr lang="ar-SA"/>
        </a:p>
      </dgm:t>
    </dgm:pt>
    <dgm:pt modelId="{7143554B-79FC-4E5A-AD21-EF4D2694C659}" type="sibTrans" cxnId="{47F50512-18A2-4E19-870C-FBD21F9BC19A}">
      <dgm:prSet/>
      <dgm:spPr/>
      <dgm:t>
        <a:bodyPr/>
        <a:lstStyle/>
        <a:p>
          <a:pPr algn="ctr" rtl="1"/>
          <a:endParaRPr lang="ar-SA"/>
        </a:p>
      </dgm:t>
    </dgm:pt>
    <dgm:pt modelId="{4B780A57-67C8-4AF4-9B8D-AD5BB7B97E7C}">
      <dgm:prSet phldrT="[نص]" custT="1"/>
      <dgm:spPr/>
      <dgm:t>
        <a:bodyPr/>
        <a:lstStyle/>
        <a:p>
          <a:pPr algn="ctr" rtl="1"/>
          <a:r>
            <a:rPr lang="en-US" sz="2400" dirty="0" smtClean="0">
              <a:solidFill>
                <a:schemeClr val="tx1"/>
              </a:solidFill>
            </a:rPr>
            <a:t>patients</a:t>
          </a:r>
          <a:r>
            <a:rPr lang="en-US" sz="2400" dirty="0" smtClean="0"/>
            <a:t> </a:t>
          </a:r>
          <a:endParaRPr lang="ar-SA" sz="2400" dirty="0"/>
        </a:p>
      </dgm:t>
    </dgm:pt>
    <dgm:pt modelId="{AD6F8381-0AE8-48AB-A0FF-182EAB6BE134}" type="parTrans" cxnId="{20F1FE66-D885-4D3F-B44D-7141D77732EE}">
      <dgm:prSet/>
      <dgm:spPr/>
      <dgm:t>
        <a:bodyPr/>
        <a:lstStyle/>
        <a:p>
          <a:pPr algn="ctr" rtl="1"/>
          <a:endParaRPr lang="ar-SA"/>
        </a:p>
      </dgm:t>
    </dgm:pt>
    <dgm:pt modelId="{764FD1B6-852C-4364-A9E1-83E14E4F2A3B}" type="sibTrans" cxnId="{20F1FE66-D885-4D3F-B44D-7141D77732EE}">
      <dgm:prSet/>
      <dgm:spPr/>
      <dgm:t>
        <a:bodyPr/>
        <a:lstStyle/>
        <a:p>
          <a:pPr algn="ctr" rtl="1"/>
          <a:endParaRPr lang="ar-SA"/>
        </a:p>
      </dgm:t>
    </dgm:pt>
    <dgm:pt modelId="{5617B970-9301-49DA-909E-AC60AF740FBA}">
      <dgm:prSet phldrT="[نص]" custT="1"/>
      <dgm:spPr/>
      <dgm:t>
        <a:bodyPr/>
        <a:lstStyle/>
        <a:p>
          <a:pPr algn="ctr" rtl="1"/>
          <a:r>
            <a:rPr lang="en-US" sz="2400" dirty="0" smtClean="0"/>
            <a:t>resources</a:t>
          </a:r>
          <a:endParaRPr lang="ar-SA" sz="2400" dirty="0"/>
        </a:p>
      </dgm:t>
    </dgm:pt>
    <dgm:pt modelId="{1BCD3BB8-24E7-4EE2-BA3C-22C4396F44F6}" type="parTrans" cxnId="{B93B6A06-38FA-4723-AA53-A4235FF92CB9}">
      <dgm:prSet/>
      <dgm:spPr/>
      <dgm:t>
        <a:bodyPr/>
        <a:lstStyle/>
        <a:p>
          <a:pPr algn="ctr" rtl="1"/>
          <a:endParaRPr lang="ar-SA"/>
        </a:p>
      </dgm:t>
    </dgm:pt>
    <dgm:pt modelId="{309FA50F-231F-49A0-A4BC-BB3D0AD05520}" type="sibTrans" cxnId="{B93B6A06-38FA-4723-AA53-A4235FF92CB9}">
      <dgm:prSet/>
      <dgm:spPr/>
      <dgm:t>
        <a:bodyPr/>
        <a:lstStyle/>
        <a:p>
          <a:pPr algn="ctr" rtl="1"/>
          <a:endParaRPr lang="ar-SA"/>
        </a:p>
      </dgm:t>
    </dgm:pt>
    <dgm:pt modelId="{8491BF1B-548D-4C79-9EA2-D497884BAA7B}">
      <dgm:prSet phldrT="[نص]" custT="1"/>
      <dgm:spPr/>
      <dgm:t>
        <a:bodyPr/>
        <a:lstStyle/>
        <a:p>
          <a:pPr algn="ctr" rtl="1"/>
          <a:r>
            <a:rPr lang="en-US" sz="2000" dirty="0"/>
            <a:t>Hospital</a:t>
          </a:r>
          <a:endParaRPr lang="ar-SA" sz="2000" dirty="0"/>
        </a:p>
      </dgm:t>
    </dgm:pt>
    <dgm:pt modelId="{DC5C97ED-E135-49A7-B859-DF1B49B382C0}" type="parTrans" cxnId="{6D957427-1031-4FBF-BC6C-69D5AE371F16}">
      <dgm:prSet/>
      <dgm:spPr/>
      <dgm:t>
        <a:bodyPr/>
        <a:lstStyle/>
        <a:p>
          <a:pPr algn="ctr" rtl="1"/>
          <a:endParaRPr lang="ar-SA"/>
        </a:p>
      </dgm:t>
    </dgm:pt>
    <dgm:pt modelId="{7D86DC79-8921-4DDA-B8EC-AA5BE90C3EFB}" type="sibTrans" cxnId="{6D957427-1031-4FBF-BC6C-69D5AE371F16}">
      <dgm:prSet/>
      <dgm:spPr/>
      <dgm:t>
        <a:bodyPr/>
        <a:lstStyle/>
        <a:p>
          <a:pPr algn="ctr" rtl="1"/>
          <a:endParaRPr lang="ar-SA"/>
        </a:p>
      </dgm:t>
    </dgm:pt>
    <dgm:pt modelId="{0F611827-88C8-4E9A-A853-650D1A809630}">
      <dgm:prSet phldrT="[نص]" custT="1"/>
      <dgm:spPr/>
      <dgm:t>
        <a:bodyPr/>
        <a:lstStyle/>
        <a:p>
          <a:pPr algn="ctr" rtl="1"/>
          <a:r>
            <a:rPr lang="en-US" sz="2400" dirty="0"/>
            <a:t>Nurse</a:t>
          </a:r>
          <a:endParaRPr lang="ar-SA" sz="2400" dirty="0"/>
        </a:p>
      </dgm:t>
    </dgm:pt>
    <dgm:pt modelId="{D87F67FB-33E6-48F3-8572-1A856B057F4C}" type="parTrans" cxnId="{48190234-4410-4911-83CA-76E5D634C4F6}">
      <dgm:prSet/>
      <dgm:spPr/>
      <dgm:t>
        <a:bodyPr/>
        <a:lstStyle/>
        <a:p>
          <a:pPr algn="ctr" rtl="1"/>
          <a:endParaRPr lang="ar-SA"/>
        </a:p>
      </dgm:t>
    </dgm:pt>
    <dgm:pt modelId="{6CA795F1-E8E1-46EA-A10A-6B489235E6BF}" type="sibTrans" cxnId="{48190234-4410-4911-83CA-76E5D634C4F6}">
      <dgm:prSet/>
      <dgm:spPr/>
      <dgm:t>
        <a:bodyPr/>
        <a:lstStyle/>
        <a:p>
          <a:pPr algn="ctr" rtl="1"/>
          <a:endParaRPr lang="ar-SA"/>
        </a:p>
      </dgm:t>
    </dgm:pt>
    <dgm:pt modelId="{7442A95D-6305-4D05-B7B9-F17013FA6D73}" type="pres">
      <dgm:prSet presAssocID="{B0A944B3-B0DB-4855-9FF2-0984D048B9C6}" presName="composite" presStyleCnt="0">
        <dgm:presLayoutVars>
          <dgm:chMax val="1"/>
          <dgm:dir/>
          <dgm:resizeHandles val="exact"/>
        </dgm:presLayoutVars>
      </dgm:prSet>
      <dgm:spPr/>
      <dgm:t>
        <a:bodyPr/>
        <a:lstStyle/>
        <a:p>
          <a:pPr rtl="1"/>
          <a:endParaRPr lang="ar-SA"/>
        </a:p>
      </dgm:t>
    </dgm:pt>
    <dgm:pt modelId="{C5063BA1-3525-447C-A374-694C8966B6E2}" type="pres">
      <dgm:prSet presAssocID="{B0A944B3-B0DB-4855-9FF2-0984D048B9C6}" presName="radial" presStyleCnt="0">
        <dgm:presLayoutVars>
          <dgm:animLvl val="ctr"/>
        </dgm:presLayoutVars>
      </dgm:prSet>
      <dgm:spPr/>
    </dgm:pt>
    <dgm:pt modelId="{404A6C04-D56F-47E9-8F36-5DC72437D02F}" type="pres">
      <dgm:prSet presAssocID="{CF160384-D0A3-4934-B018-E79CDAFAA785}" presName="centerShape" presStyleLbl="vennNode1" presStyleIdx="0" presStyleCnt="5"/>
      <dgm:spPr/>
      <dgm:t>
        <a:bodyPr/>
        <a:lstStyle/>
        <a:p>
          <a:pPr rtl="1"/>
          <a:endParaRPr lang="ar-SA"/>
        </a:p>
      </dgm:t>
    </dgm:pt>
    <dgm:pt modelId="{7D27539C-561F-495E-9EE8-AA2A2CEC6CD3}" type="pres">
      <dgm:prSet presAssocID="{4B780A57-67C8-4AF4-9B8D-AD5BB7B97E7C}" presName="node" presStyleLbl="vennNode1" presStyleIdx="1" presStyleCnt="5" custScaleX="144284">
        <dgm:presLayoutVars>
          <dgm:bulletEnabled val="1"/>
        </dgm:presLayoutVars>
      </dgm:prSet>
      <dgm:spPr/>
      <dgm:t>
        <a:bodyPr/>
        <a:lstStyle/>
        <a:p>
          <a:pPr rtl="1"/>
          <a:endParaRPr lang="ar-SA"/>
        </a:p>
      </dgm:t>
    </dgm:pt>
    <dgm:pt modelId="{90B7CA96-7DFB-474C-820E-64C0997D0CE9}" type="pres">
      <dgm:prSet presAssocID="{5617B970-9301-49DA-909E-AC60AF740FBA}" presName="node" presStyleLbl="vennNode1" presStyleIdx="2" presStyleCnt="5" custScaleX="134524">
        <dgm:presLayoutVars>
          <dgm:bulletEnabled val="1"/>
        </dgm:presLayoutVars>
      </dgm:prSet>
      <dgm:spPr/>
      <dgm:t>
        <a:bodyPr/>
        <a:lstStyle/>
        <a:p>
          <a:pPr rtl="1"/>
          <a:endParaRPr lang="ar-SA"/>
        </a:p>
      </dgm:t>
    </dgm:pt>
    <dgm:pt modelId="{776640E9-16F9-48F7-8C08-00716E4E05E2}" type="pres">
      <dgm:prSet presAssocID="{8491BF1B-548D-4C79-9EA2-D497884BAA7B}" presName="node" presStyleLbl="vennNode1" presStyleIdx="3" presStyleCnt="5" custScaleX="152650">
        <dgm:presLayoutVars>
          <dgm:bulletEnabled val="1"/>
        </dgm:presLayoutVars>
      </dgm:prSet>
      <dgm:spPr/>
      <dgm:t>
        <a:bodyPr/>
        <a:lstStyle/>
        <a:p>
          <a:pPr rtl="1"/>
          <a:endParaRPr lang="ar-SA"/>
        </a:p>
      </dgm:t>
    </dgm:pt>
    <dgm:pt modelId="{E2F7C977-DF4D-4265-845B-57FB3DBE6DAC}" type="pres">
      <dgm:prSet presAssocID="{0F611827-88C8-4E9A-A853-650D1A809630}" presName="node" presStyleLbl="vennNode1" presStyleIdx="4" presStyleCnt="5" custScaleX="132285">
        <dgm:presLayoutVars>
          <dgm:bulletEnabled val="1"/>
        </dgm:presLayoutVars>
      </dgm:prSet>
      <dgm:spPr/>
      <dgm:t>
        <a:bodyPr/>
        <a:lstStyle/>
        <a:p>
          <a:pPr rtl="1"/>
          <a:endParaRPr lang="ar-SA"/>
        </a:p>
      </dgm:t>
    </dgm:pt>
  </dgm:ptLst>
  <dgm:cxnLst>
    <dgm:cxn modelId="{20F1FE66-D885-4D3F-B44D-7141D77732EE}" srcId="{CF160384-D0A3-4934-B018-E79CDAFAA785}" destId="{4B780A57-67C8-4AF4-9B8D-AD5BB7B97E7C}" srcOrd="0" destOrd="0" parTransId="{AD6F8381-0AE8-48AB-A0FF-182EAB6BE134}" sibTransId="{764FD1B6-852C-4364-A9E1-83E14E4F2A3B}"/>
    <dgm:cxn modelId="{48190234-4410-4911-83CA-76E5D634C4F6}" srcId="{CF160384-D0A3-4934-B018-E79CDAFAA785}" destId="{0F611827-88C8-4E9A-A853-650D1A809630}" srcOrd="3" destOrd="0" parTransId="{D87F67FB-33E6-48F3-8572-1A856B057F4C}" sibTransId="{6CA795F1-E8E1-46EA-A10A-6B489235E6BF}"/>
    <dgm:cxn modelId="{6D957427-1031-4FBF-BC6C-69D5AE371F16}" srcId="{CF160384-D0A3-4934-B018-E79CDAFAA785}" destId="{8491BF1B-548D-4C79-9EA2-D497884BAA7B}" srcOrd="2" destOrd="0" parTransId="{DC5C97ED-E135-49A7-B859-DF1B49B382C0}" sibTransId="{7D86DC79-8921-4DDA-B8EC-AA5BE90C3EFB}"/>
    <dgm:cxn modelId="{52067F7A-C008-4EC1-9CE4-FE7D6884B809}" type="presOf" srcId="{5617B970-9301-49DA-909E-AC60AF740FBA}" destId="{90B7CA96-7DFB-474C-820E-64C0997D0CE9}" srcOrd="0" destOrd="0" presId="urn:microsoft.com/office/officeart/2005/8/layout/radial3"/>
    <dgm:cxn modelId="{B93B6A06-38FA-4723-AA53-A4235FF92CB9}" srcId="{CF160384-D0A3-4934-B018-E79CDAFAA785}" destId="{5617B970-9301-49DA-909E-AC60AF740FBA}" srcOrd="1" destOrd="0" parTransId="{1BCD3BB8-24E7-4EE2-BA3C-22C4396F44F6}" sibTransId="{309FA50F-231F-49A0-A4BC-BB3D0AD05520}"/>
    <dgm:cxn modelId="{7C333E16-F906-449D-BC59-812715A85630}" type="presOf" srcId="{8491BF1B-548D-4C79-9EA2-D497884BAA7B}" destId="{776640E9-16F9-48F7-8C08-00716E4E05E2}" srcOrd="0" destOrd="0" presId="urn:microsoft.com/office/officeart/2005/8/layout/radial3"/>
    <dgm:cxn modelId="{EEDD11CF-B134-4BBB-9DD3-4138225FD3FA}" type="presOf" srcId="{B0A944B3-B0DB-4855-9FF2-0984D048B9C6}" destId="{7442A95D-6305-4D05-B7B9-F17013FA6D73}" srcOrd="0" destOrd="0" presId="urn:microsoft.com/office/officeart/2005/8/layout/radial3"/>
    <dgm:cxn modelId="{DF09E16A-20E8-4943-8647-8AB68E09DD18}" type="presOf" srcId="{0F611827-88C8-4E9A-A853-650D1A809630}" destId="{E2F7C977-DF4D-4265-845B-57FB3DBE6DAC}" srcOrd="0" destOrd="0" presId="urn:microsoft.com/office/officeart/2005/8/layout/radial3"/>
    <dgm:cxn modelId="{45922C1E-DF95-4568-8D6D-56FBD1907E78}" type="presOf" srcId="{4B780A57-67C8-4AF4-9B8D-AD5BB7B97E7C}" destId="{7D27539C-561F-495E-9EE8-AA2A2CEC6CD3}" srcOrd="0" destOrd="0" presId="urn:microsoft.com/office/officeart/2005/8/layout/radial3"/>
    <dgm:cxn modelId="{CC8B5E4E-E0BC-45F1-8614-C77BBF47B4FB}" type="presOf" srcId="{CF160384-D0A3-4934-B018-E79CDAFAA785}" destId="{404A6C04-D56F-47E9-8F36-5DC72437D02F}" srcOrd="0" destOrd="0" presId="urn:microsoft.com/office/officeart/2005/8/layout/radial3"/>
    <dgm:cxn modelId="{47F50512-18A2-4E19-870C-FBD21F9BC19A}" srcId="{B0A944B3-B0DB-4855-9FF2-0984D048B9C6}" destId="{CF160384-D0A3-4934-B018-E79CDAFAA785}" srcOrd="0" destOrd="0" parTransId="{982357C1-54C5-48BF-B428-024E3E5A1EF2}" sibTransId="{7143554B-79FC-4E5A-AD21-EF4D2694C659}"/>
    <dgm:cxn modelId="{9E01510F-B4F2-461D-AB85-D907D937B4A7}" type="presParOf" srcId="{7442A95D-6305-4D05-B7B9-F17013FA6D73}" destId="{C5063BA1-3525-447C-A374-694C8966B6E2}" srcOrd="0" destOrd="0" presId="urn:microsoft.com/office/officeart/2005/8/layout/radial3"/>
    <dgm:cxn modelId="{2533A3CF-F4F0-446A-A12E-355077B7E105}" type="presParOf" srcId="{C5063BA1-3525-447C-A374-694C8966B6E2}" destId="{404A6C04-D56F-47E9-8F36-5DC72437D02F}" srcOrd="0" destOrd="0" presId="urn:microsoft.com/office/officeart/2005/8/layout/radial3"/>
    <dgm:cxn modelId="{26F29872-F544-4100-AF3C-D7008C6FEEEE}" type="presParOf" srcId="{C5063BA1-3525-447C-A374-694C8966B6E2}" destId="{7D27539C-561F-495E-9EE8-AA2A2CEC6CD3}" srcOrd="1" destOrd="0" presId="urn:microsoft.com/office/officeart/2005/8/layout/radial3"/>
    <dgm:cxn modelId="{4E273743-F1DF-4901-A143-088CCF9DD0CF}" type="presParOf" srcId="{C5063BA1-3525-447C-A374-694C8966B6E2}" destId="{90B7CA96-7DFB-474C-820E-64C0997D0CE9}" srcOrd="2" destOrd="0" presId="urn:microsoft.com/office/officeart/2005/8/layout/radial3"/>
    <dgm:cxn modelId="{5F2B8DF3-6674-4A30-83CA-F40D9C4621FC}" type="presParOf" srcId="{C5063BA1-3525-447C-A374-694C8966B6E2}" destId="{776640E9-16F9-48F7-8C08-00716E4E05E2}" srcOrd="3" destOrd="0" presId="urn:microsoft.com/office/officeart/2005/8/layout/radial3"/>
    <dgm:cxn modelId="{9B136CC1-2702-4634-A1D2-1FEE2F2E572A}" type="presParOf" srcId="{C5063BA1-3525-447C-A374-694C8966B6E2}" destId="{E2F7C977-DF4D-4265-845B-57FB3DBE6DAC}"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0A944B3-B0DB-4855-9FF2-0984D048B9C6}" type="doc">
      <dgm:prSet loTypeId="urn:microsoft.com/office/officeart/2005/8/layout/radial3" loCatId="cycle" qsTypeId="urn:microsoft.com/office/officeart/2005/8/quickstyle/simple1#3" qsCatId="simple" csTypeId="urn:microsoft.com/office/officeart/2005/8/colors/accent1_2#3" csCatId="accent1" phldr="1"/>
      <dgm:spPr/>
      <dgm:t>
        <a:bodyPr/>
        <a:lstStyle/>
        <a:p>
          <a:pPr rtl="1"/>
          <a:endParaRPr lang="ar-SA"/>
        </a:p>
      </dgm:t>
    </dgm:pt>
    <dgm:pt modelId="{CF160384-D0A3-4934-B018-E79CDAFAA785}">
      <dgm:prSet phldrT="[نص]" custT="1"/>
      <dgm:spPr/>
      <dgm:t>
        <a:bodyPr/>
        <a:lstStyle/>
        <a:p>
          <a:pPr rtl="1"/>
          <a:r>
            <a:rPr lang="en-US" sz="2000" u="sng" dirty="0"/>
            <a:t>Environmental factors affecting health </a:t>
          </a:r>
          <a:endParaRPr lang="ar-SA" sz="2000" dirty="0"/>
        </a:p>
      </dgm:t>
    </dgm:pt>
    <dgm:pt modelId="{982357C1-54C5-48BF-B428-024E3E5A1EF2}" type="parTrans" cxnId="{47F50512-18A2-4E19-870C-FBD21F9BC19A}">
      <dgm:prSet/>
      <dgm:spPr/>
      <dgm:t>
        <a:bodyPr/>
        <a:lstStyle/>
        <a:p>
          <a:pPr rtl="1"/>
          <a:endParaRPr lang="ar-SA"/>
        </a:p>
      </dgm:t>
    </dgm:pt>
    <dgm:pt modelId="{7143554B-79FC-4E5A-AD21-EF4D2694C659}" type="sibTrans" cxnId="{47F50512-18A2-4E19-870C-FBD21F9BC19A}">
      <dgm:prSet/>
      <dgm:spPr/>
      <dgm:t>
        <a:bodyPr/>
        <a:lstStyle/>
        <a:p>
          <a:pPr rtl="1"/>
          <a:endParaRPr lang="ar-SA"/>
        </a:p>
      </dgm:t>
    </dgm:pt>
    <dgm:pt modelId="{5617B970-9301-49DA-909E-AC60AF740FBA}">
      <dgm:prSet phldrT="[نص]" custT="1"/>
      <dgm:spPr/>
      <dgm:t>
        <a:bodyPr/>
        <a:lstStyle/>
        <a:p>
          <a:pPr rtl="1"/>
          <a:r>
            <a:rPr lang="en-US" sz="2400" dirty="0"/>
            <a:t>Pure fresh air</a:t>
          </a:r>
          <a:endParaRPr lang="ar-SA" sz="2400" dirty="0"/>
        </a:p>
      </dgm:t>
    </dgm:pt>
    <dgm:pt modelId="{1BCD3BB8-24E7-4EE2-BA3C-22C4396F44F6}" type="parTrans" cxnId="{B93B6A06-38FA-4723-AA53-A4235FF92CB9}">
      <dgm:prSet/>
      <dgm:spPr/>
      <dgm:t>
        <a:bodyPr/>
        <a:lstStyle/>
        <a:p>
          <a:pPr rtl="1"/>
          <a:endParaRPr lang="ar-SA"/>
        </a:p>
      </dgm:t>
    </dgm:pt>
    <dgm:pt modelId="{309FA50F-231F-49A0-A4BC-BB3D0AD05520}" type="sibTrans" cxnId="{B93B6A06-38FA-4723-AA53-A4235FF92CB9}">
      <dgm:prSet/>
      <dgm:spPr/>
      <dgm:t>
        <a:bodyPr/>
        <a:lstStyle/>
        <a:p>
          <a:pPr rtl="1"/>
          <a:endParaRPr lang="ar-SA"/>
        </a:p>
      </dgm:t>
    </dgm:pt>
    <dgm:pt modelId="{8491BF1B-548D-4C79-9EA2-D497884BAA7B}">
      <dgm:prSet phldrT="[نص]" custT="1"/>
      <dgm:spPr/>
      <dgm:t>
        <a:bodyPr/>
        <a:lstStyle/>
        <a:p>
          <a:pPr rtl="1"/>
          <a:r>
            <a:rPr lang="en-US" sz="2400" dirty="0"/>
            <a:t>Light</a:t>
          </a:r>
          <a:endParaRPr lang="ar-SA" sz="2400" dirty="0"/>
        </a:p>
      </dgm:t>
    </dgm:pt>
    <dgm:pt modelId="{DC5C97ED-E135-49A7-B859-DF1B49B382C0}" type="parTrans" cxnId="{6D957427-1031-4FBF-BC6C-69D5AE371F16}">
      <dgm:prSet/>
      <dgm:spPr/>
      <dgm:t>
        <a:bodyPr/>
        <a:lstStyle/>
        <a:p>
          <a:pPr rtl="1"/>
          <a:endParaRPr lang="ar-SA"/>
        </a:p>
      </dgm:t>
    </dgm:pt>
    <dgm:pt modelId="{7D86DC79-8921-4DDA-B8EC-AA5BE90C3EFB}" type="sibTrans" cxnId="{6D957427-1031-4FBF-BC6C-69D5AE371F16}">
      <dgm:prSet/>
      <dgm:spPr/>
      <dgm:t>
        <a:bodyPr/>
        <a:lstStyle/>
        <a:p>
          <a:pPr rtl="1"/>
          <a:endParaRPr lang="ar-SA"/>
        </a:p>
      </dgm:t>
    </dgm:pt>
    <dgm:pt modelId="{0F611827-88C8-4E9A-A853-650D1A809630}">
      <dgm:prSet phldrT="[نص]" custT="1"/>
      <dgm:spPr/>
      <dgm:t>
        <a:bodyPr/>
        <a:lstStyle/>
        <a:p>
          <a:pPr rtl="1"/>
          <a:r>
            <a:rPr lang="en-US" sz="2000" dirty="0"/>
            <a:t>Cleanliness</a:t>
          </a:r>
          <a:endParaRPr lang="ar-SA" sz="2000" dirty="0"/>
        </a:p>
      </dgm:t>
    </dgm:pt>
    <dgm:pt modelId="{D87F67FB-33E6-48F3-8572-1A856B057F4C}" type="parTrans" cxnId="{48190234-4410-4911-83CA-76E5D634C4F6}">
      <dgm:prSet/>
      <dgm:spPr/>
      <dgm:t>
        <a:bodyPr/>
        <a:lstStyle/>
        <a:p>
          <a:pPr rtl="1"/>
          <a:endParaRPr lang="ar-SA"/>
        </a:p>
      </dgm:t>
    </dgm:pt>
    <dgm:pt modelId="{6CA795F1-E8E1-46EA-A10A-6B489235E6BF}" type="sibTrans" cxnId="{48190234-4410-4911-83CA-76E5D634C4F6}">
      <dgm:prSet/>
      <dgm:spPr/>
      <dgm:t>
        <a:bodyPr/>
        <a:lstStyle/>
        <a:p>
          <a:pPr rtl="1"/>
          <a:endParaRPr lang="ar-SA"/>
        </a:p>
      </dgm:t>
    </dgm:pt>
    <dgm:pt modelId="{B87A9E6A-2BA5-49D5-A893-4563EFF87AF1}">
      <dgm:prSet custT="1"/>
      <dgm:spPr/>
      <dgm:t>
        <a:bodyPr/>
        <a:lstStyle/>
        <a:p>
          <a:pPr rtl="0"/>
          <a:r>
            <a:rPr lang="en-US" sz="2000" dirty="0"/>
            <a:t>Pure water</a:t>
          </a:r>
          <a:endParaRPr lang="ar-SA" sz="2000" dirty="0"/>
        </a:p>
      </dgm:t>
    </dgm:pt>
    <dgm:pt modelId="{60C4BDE7-FAF5-4FA5-A01B-80FF9548D42B}" type="parTrans" cxnId="{45EE59FC-E15A-42BB-A74E-47F0163ECC4E}">
      <dgm:prSet/>
      <dgm:spPr/>
      <dgm:t>
        <a:bodyPr/>
        <a:lstStyle/>
        <a:p>
          <a:pPr rtl="1"/>
          <a:endParaRPr lang="ar-SA"/>
        </a:p>
      </dgm:t>
    </dgm:pt>
    <dgm:pt modelId="{418BCBA9-6DDF-4D77-9F55-EF983D8AC162}" type="sibTrans" cxnId="{45EE59FC-E15A-42BB-A74E-47F0163ECC4E}">
      <dgm:prSet/>
      <dgm:spPr/>
      <dgm:t>
        <a:bodyPr/>
        <a:lstStyle/>
        <a:p>
          <a:pPr rtl="1"/>
          <a:endParaRPr lang="ar-SA"/>
        </a:p>
      </dgm:t>
    </dgm:pt>
    <dgm:pt modelId="{A788CF90-19D6-4191-B7C7-834806A36D6D}">
      <dgm:prSet/>
      <dgm:spPr/>
      <dgm:t>
        <a:bodyPr/>
        <a:lstStyle/>
        <a:p>
          <a:pPr rtl="1"/>
          <a:r>
            <a:rPr lang="en-US"/>
            <a:t>Effective drainage</a:t>
          </a:r>
          <a:endParaRPr lang="ar-SA"/>
        </a:p>
      </dgm:t>
    </dgm:pt>
    <dgm:pt modelId="{4E3CFE86-CA42-41A9-B7DC-C41EFEEC4800}" type="parTrans" cxnId="{504DC5E0-7F9D-4206-BB4A-CA4A23BDA4F3}">
      <dgm:prSet/>
      <dgm:spPr/>
      <dgm:t>
        <a:bodyPr/>
        <a:lstStyle/>
        <a:p>
          <a:pPr rtl="1"/>
          <a:endParaRPr lang="ar-SA"/>
        </a:p>
      </dgm:t>
    </dgm:pt>
    <dgm:pt modelId="{69195F38-F827-4C4A-80A0-1C38413BC6D4}" type="sibTrans" cxnId="{504DC5E0-7F9D-4206-BB4A-CA4A23BDA4F3}">
      <dgm:prSet/>
      <dgm:spPr/>
      <dgm:t>
        <a:bodyPr/>
        <a:lstStyle/>
        <a:p>
          <a:pPr rtl="1"/>
          <a:endParaRPr lang="ar-SA"/>
        </a:p>
      </dgm:t>
    </dgm:pt>
    <dgm:pt modelId="{7442A95D-6305-4D05-B7B9-F17013FA6D73}" type="pres">
      <dgm:prSet presAssocID="{B0A944B3-B0DB-4855-9FF2-0984D048B9C6}" presName="composite" presStyleCnt="0">
        <dgm:presLayoutVars>
          <dgm:chMax val="1"/>
          <dgm:dir/>
          <dgm:resizeHandles val="exact"/>
        </dgm:presLayoutVars>
      </dgm:prSet>
      <dgm:spPr/>
      <dgm:t>
        <a:bodyPr/>
        <a:lstStyle/>
        <a:p>
          <a:pPr rtl="1"/>
          <a:endParaRPr lang="ar-SA"/>
        </a:p>
      </dgm:t>
    </dgm:pt>
    <dgm:pt modelId="{C5063BA1-3525-447C-A374-694C8966B6E2}" type="pres">
      <dgm:prSet presAssocID="{B0A944B3-B0DB-4855-9FF2-0984D048B9C6}" presName="radial" presStyleCnt="0">
        <dgm:presLayoutVars>
          <dgm:animLvl val="ctr"/>
        </dgm:presLayoutVars>
      </dgm:prSet>
      <dgm:spPr/>
    </dgm:pt>
    <dgm:pt modelId="{404A6C04-D56F-47E9-8F36-5DC72437D02F}" type="pres">
      <dgm:prSet presAssocID="{CF160384-D0A3-4934-B018-E79CDAFAA785}" presName="centerShape" presStyleLbl="vennNode1" presStyleIdx="0" presStyleCnt="6"/>
      <dgm:spPr/>
      <dgm:t>
        <a:bodyPr/>
        <a:lstStyle/>
        <a:p>
          <a:pPr rtl="1"/>
          <a:endParaRPr lang="ar-SA"/>
        </a:p>
      </dgm:t>
    </dgm:pt>
    <dgm:pt modelId="{22CC79F3-DEB9-4333-AA1D-443B29AA11D3}" type="pres">
      <dgm:prSet presAssocID="{A788CF90-19D6-4191-B7C7-834806A36D6D}" presName="node" presStyleLbl="vennNode1" presStyleIdx="1" presStyleCnt="6" custScaleX="118367">
        <dgm:presLayoutVars>
          <dgm:bulletEnabled val="1"/>
        </dgm:presLayoutVars>
      </dgm:prSet>
      <dgm:spPr/>
      <dgm:t>
        <a:bodyPr/>
        <a:lstStyle/>
        <a:p>
          <a:pPr rtl="1"/>
          <a:endParaRPr lang="ar-SA"/>
        </a:p>
      </dgm:t>
    </dgm:pt>
    <dgm:pt modelId="{F9C503C9-746D-427E-BF8B-1162310018CC}" type="pres">
      <dgm:prSet presAssocID="{B87A9E6A-2BA5-49D5-A893-4563EFF87AF1}" presName="node" presStyleLbl="vennNode1" presStyleIdx="2" presStyleCnt="6" custScaleX="119206">
        <dgm:presLayoutVars>
          <dgm:bulletEnabled val="1"/>
        </dgm:presLayoutVars>
      </dgm:prSet>
      <dgm:spPr/>
      <dgm:t>
        <a:bodyPr/>
        <a:lstStyle/>
        <a:p>
          <a:pPr rtl="1"/>
          <a:endParaRPr lang="ar-SA"/>
        </a:p>
      </dgm:t>
    </dgm:pt>
    <dgm:pt modelId="{90B7CA96-7DFB-474C-820E-64C0997D0CE9}" type="pres">
      <dgm:prSet presAssocID="{5617B970-9301-49DA-909E-AC60AF740FBA}" presName="node" presStyleLbl="vennNode1" presStyleIdx="3" presStyleCnt="6" custScaleX="133325">
        <dgm:presLayoutVars>
          <dgm:bulletEnabled val="1"/>
        </dgm:presLayoutVars>
      </dgm:prSet>
      <dgm:spPr/>
      <dgm:t>
        <a:bodyPr/>
        <a:lstStyle/>
        <a:p>
          <a:pPr rtl="1"/>
          <a:endParaRPr lang="ar-SA"/>
        </a:p>
      </dgm:t>
    </dgm:pt>
    <dgm:pt modelId="{776640E9-16F9-48F7-8C08-00716E4E05E2}" type="pres">
      <dgm:prSet presAssocID="{8491BF1B-548D-4C79-9EA2-D497884BAA7B}" presName="node" presStyleLbl="vennNode1" presStyleIdx="4" presStyleCnt="6" custScaleX="136091" custRadScaleRad="109558" custRadScaleInc="3585">
        <dgm:presLayoutVars>
          <dgm:bulletEnabled val="1"/>
        </dgm:presLayoutVars>
      </dgm:prSet>
      <dgm:spPr/>
      <dgm:t>
        <a:bodyPr/>
        <a:lstStyle/>
        <a:p>
          <a:pPr rtl="1"/>
          <a:endParaRPr lang="ar-SA"/>
        </a:p>
      </dgm:t>
    </dgm:pt>
    <dgm:pt modelId="{E2F7C977-DF4D-4265-845B-57FB3DBE6DAC}" type="pres">
      <dgm:prSet presAssocID="{0F611827-88C8-4E9A-A853-650D1A809630}" presName="node" presStyleLbl="vennNode1" presStyleIdx="5" presStyleCnt="6" custScaleX="118230" custScaleY="110012">
        <dgm:presLayoutVars>
          <dgm:bulletEnabled val="1"/>
        </dgm:presLayoutVars>
      </dgm:prSet>
      <dgm:spPr/>
      <dgm:t>
        <a:bodyPr/>
        <a:lstStyle/>
        <a:p>
          <a:pPr rtl="1"/>
          <a:endParaRPr lang="ar-SA"/>
        </a:p>
      </dgm:t>
    </dgm:pt>
  </dgm:ptLst>
  <dgm:cxnLst>
    <dgm:cxn modelId="{907510C8-3206-418D-AEBE-24565B99D44D}" type="presOf" srcId="{5617B970-9301-49DA-909E-AC60AF740FBA}" destId="{90B7CA96-7DFB-474C-820E-64C0997D0CE9}" srcOrd="0" destOrd="0" presId="urn:microsoft.com/office/officeart/2005/8/layout/radial3"/>
    <dgm:cxn modelId="{45EE59FC-E15A-42BB-A74E-47F0163ECC4E}" srcId="{CF160384-D0A3-4934-B018-E79CDAFAA785}" destId="{B87A9E6A-2BA5-49D5-A893-4563EFF87AF1}" srcOrd="1" destOrd="0" parTransId="{60C4BDE7-FAF5-4FA5-A01B-80FF9548D42B}" sibTransId="{418BCBA9-6DDF-4D77-9F55-EF983D8AC162}"/>
    <dgm:cxn modelId="{48190234-4410-4911-83CA-76E5D634C4F6}" srcId="{CF160384-D0A3-4934-B018-E79CDAFAA785}" destId="{0F611827-88C8-4E9A-A853-650D1A809630}" srcOrd="4" destOrd="0" parTransId="{D87F67FB-33E6-48F3-8572-1A856B057F4C}" sibTransId="{6CA795F1-E8E1-46EA-A10A-6B489235E6BF}"/>
    <dgm:cxn modelId="{6D957427-1031-4FBF-BC6C-69D5AE371F16}" srcId="{CF160384-D0A3-4934-B018-E79CDAFAA785}" destId="{8491BF1B-548D-4C79-9EA2-D497884BAA7B}" srcOrd="3" destOrd="0" parTransId="{DC5C97ED-E135-49A7-B859-DF1B49B382C0}" sibTransId="{7D86DC79-8921-4DDA-B8EC-AA5BE90C3EFB}"/>
    <dgm:cxn modelId="{204D664B-6916-4885-B679-8E82230A3580}" type="presOf" srcId="{B0A944B3-B0DB-4855-9FF2-0984D048B9C6}" destId="{7442A95D-6305-4D05-B7B9-F17013FA6D73}" srcOrd="0" destOrd="0" presId="urn:microsoft.com/office/officeart/2005/8/layout/radial3"/>
    <dgm:cxn modelId="{B93B6A06-38FA-4723-AA53-A4235FF92CB9}" srcId="{CF160384-D0A3-4934-B018-E79CDAFAA785}" destId="{5617B970-9301-49DA-909E-AC60AF740FBA}" srcOrd="2" destOrd="0" parTransId="{1BCD3BB8-24E7-4EE2-BA3C-22C4396F44F6}" sibTransId="{309FA50F-231F-49A0-A4BC-BB3D0AD05520}"/>
    <dgm:cxn modelId="{CF5C1BC3-7183-4997-8A1E-016FBF5B711F}" type="presOf" srcId="{CF160384-D0A3-4934-B018-E79CDAFAA785}" destId="{404A6C04-D56F-47E9-8F36-5DC72437D02F}" srcOrd="0" destOrd="0" presId="urn:microsoft.com/office/officeart/2005/8/layout/radial3"/>
    <dgm:cxn modelId="{504DC5E0-7F9D-4206-BB4A-CA4A23BDA4F3}" srcId="{CF160384-D0A3-4934-B018-E79CDAFAA785}" destId="{A788CF90-19D6-4191-B7C7-834806A36D6D}" srcOrd="0" destOrd="0" parTransId="{4E3CFE86-CA42-41A9-B7DC-C41EFEEC4800}" sibTransId="{69195F38-F827-4C4A-80A0-1C38413BC6D4}"/>
    <dgm:cxn modelId="{1AF0F2E1-AA22-4CD1-B9D1-7BD385B87353}" type="presOf" srcId="{B87A9E6A-2BA5-49D5-A893-4563EFF87AF1}" destId="{F9C503C9-746D-427E-BF8B-1162310018CC}" srcOrd="0" destOrd="0" presId="urn:microsoft.com/office/officeart/2005/8/layout/radial3"/>
    <dgm:cxn modelId="{CECD69F6-2A46-4122-B1C1-9821E9FF32E2}" type="presOf" srcId="{8491BF1B-548D-4C79-9EA2-D497884BAA7B}" destId="{776640E9-16F9-48F7-8C08-00716E4E05E2}" srcOrd="0" destOrd="0" presId="urn:microsoft.com/office/officeart/2005/8/layout/radial3"/>
    <dgm:cxn modelId="{F084F817-7C86-4F10-9DC0-6293DCCCF264}" type="presOf" srcId="{0F611827-88C8-4E9A-A853-650D1A809630}" destId="{E2F7C977-DF4D-4265-845B-57FB3DBE6DAC}" srcOrd="0" destOrd="0" presId="urn:microsoft.com/office/officeart/2005/8/layout/radial3"/>
    <dgm:cxn modelId="{740C9282-7833-4603-8E2B-9533DE13E77B}" type="presOf" srcId="{A788CF90-19D6-4191-B7C7-834806A36D6D}" destId="{22CC79F3-DEB9-4333-AA1D-443B29AA11D3}" srcOrd="0" destOrd="0" presId="urn:microsoft.com/office/officeart/2005/8/layout/radial3"/>
    <dgm:cxn modelId="{47F50512-18A2-4E19-870C-FBD21F9BC19A}" srcId="{B0A944B3-B0DB-4855-9FF2-0984D048B9C6}" destId="{CF160384-D0A3-4934-B018-E79CDAFAA785}" srcOrd="0" destOrd="0" parTransId="{982357C1-54C5-48BF-B428-024E3E5A1EF2}" sibTransId="{7143554B-79FC-4E5A-AD21-EF4D2694C659}"/>
    <dgm:cxn modelId="{9E10F7B2-60B5-473F-875C-230E7A1480C4}" type="presParOf" srcId="{7442A95D-6305-4D05-B7B9-F17013FA6D73}" destId="{C5063BA1-3525-447C-A374-694C8966B6E2}" srcOrd="0" destOrd="0" presId="urn:microsoft.com/office/officeart/2005/8/layout/radial3"/>
    <dgm:cxn modelId="{79B29768-8EAE-48F6-B4BC-ABCD421C7709}" type="presParOf" srcId="{C5063BA1-3525-447C-A374-694C8966B6E2}" destId="{404A6C04-D56F-47E9-8F36-5DC72437D02F}" srcOrd="0" destOrd="0" presId="urn:microsoft.com/office/officeart/2005/8/layout/radial3"/>
    <dgm:cxn modelId="{DF86E1A6-D79D-4315-B423-90D775DE132A}" type="presParOf" srcId="{C5063BA1-3525-447C-A374-694C8966B6E2}" destId="{22CC79F3-DEB9-4333-AA1D-443B29AA11D3}" srcOrd="1" destOrd="0" presId="urn:microsoft.com/office/officeart/2005/8/layout/radial3"/>
    <dgm:cxn modelId="{321FDFCE-9D63-4367-A74D-4A4E7355E73B}" type="presParOf" srcId="{C5063BA1-3525-447C-A374-694C8966B6E2}" destId="{F9C503C9-746D-427E-BF8B-1162310018CC}" srcOrd="2" destOrd="0" presId="urn:microsoft.com/office/officeart/2005/8/layout/radial3"/>
    <dgm:cxn modelId="{6C8593AA-2F29-402C-9582-6C66D80EF7EA}" type="presParOf" srcId="{C5063BA1-3525-447C-A374-694C8966B6E2}" destId="{90B7CA96-7DFB-474C-820E-64C0997D0CE9}" srcOrd="3" destOrd="0" presId="urn:microsoft.com/office/officeart/2005/8/layout/radial3"/>
    <dgm:cxn modelId="{CF013041-281D-4669-BC70-D594318605EF}" type="presParOf" srcId="{C5063BA1-3525-447C-A374-694C8966B6E2}" destId="{776640E9-16F9-48F7-8C08-00716E4E05E2}" srcOrd="4" destOrd="0" presId="urn:microsoft.com/office/officeart/2005/8/layout/radial3"/>
    <dgm:cxn modelId="{14F04C82-4523-46EF-BAD1-CE4B41095533}" type="presParOf" srcId="{C5063BA1-3525-447C-A374-694C8966B6E2}" destId="{E2F7C977-DF4D-4265-845B-57FB3DBE6DAC}" srcOrd="5"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631284-7F73-47BE-BA90-CAA948941FC8}">
      <dsp:nvSpPr>
        <dsp:cNvPr id="0" name=""/>
        <dsp:cNvSpPr/>
      </dsp:nvSpPr>
      <dsp:spPr>
        <a:xfrm>
          <a:off x="2874924" y="3406162"/>
          <a:ext cx="2237438" cy="223743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a:t>Nightingale’s Concepts</a:t>
          </a:r>
          <a:endParaRPr lang="ar-SA" sz="1400" kern="1200"/>
        </a:p>
      </dsp:txBody>
      <dsp:txXfrm>
        <a:off x="3202589" y="3733827"/>
        <a:ext cx="1582108" cy="1582108"/>
      </dsp:txXfrm>
    </dsp:sp>
    <dsp:sp modelId="{4192FEC7-ED44-4838-880A-BBE85F9FB101}">
      <dsp:nvSpPr>
        <dsp:cNvPr id="0" name=""/>
        <dsp:cNvSpPr/>
      </dsp:nvSpPr>
      <dsp:spPr>
        <a:xfrm rot="12382683">
          <a:off x="884029" y="3186414"/>
          <a:ext cx="2107200" cy="63766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DDFB97-3390-40E6-B189-C9CCA77D7D60}">
      <dsp:nvSpPr>
        <dsp:cNvPr id="0" name=""/>
        <dsp:cNvSpPr/>
      </dsp:nvSpPr>
      <dsp:spPr>
        <a:xfrm>
          <a:off x="-121949" y="2201455"/>
          <a:ext cx="2231355" cy="167137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rtl="0">
            <a:lnSpc>
              <a:spcPct val="90000"/>
            </a:lnSpc>
            <a:spcBef>
              <a:spcPct val="0"/>
            </a:spcBef>
            <a:spcAft>
              <a:spcPct val="35000"/>
            </a:spcAft>
          </a:pPr>
          <a:endParaRPr lang="en-US" sz="1100" kern="1200" dirty="0"/>
        </a:p>
        <a:p>
          <a:pPr lvl="0" algn="ctr" defTabSz="488950" rtl="0">
            <a:lnSpc>
              <a:spcPct val="90000"/>
            </a:lnSpc>
            <a:spcBef>
              <a:spcPct val="0"/>
            </a:spcBef>
            <a:spcAft>
              <a:spcPct val="35000"/>
            </a:spcAft>
          </a:pPr>
          <a:endParaRPr lang="en-US" sz="1100" kern="1200" dirty="0"/>
        </a:p>
        <a:p>
          <a:pPr lvl="0" algn="ctr" defTabSz="488950" rtl="0">
            <a:lnSpc>
              <a:spcPct val="90000"/>
            </a:lnSpc>
            <a:spcBef>
              <a:spcPct val="0"/>
            </a:spcBef>
            <a:spcAft>
              <a:spcPct val="35000"/>
            </a:spcAft>
          </a:pPr>
          <a:endParaRPr lang="en-US" sz="1100" kern="1200" dirty="0"/>
        </a:p>
        <a:p>
          <a:pPr lvl="0" algn="ctr" defTabSz="488950" rtl="0">
            <a:lnSpc>
              <a:spcPct val="90000"/>
            </a:lnSpc>
            <a:spcBef>
              <a:spcPct val="0"/>
            </a:spcBef>
            <a:spcAft>
              <a:spcPct val="35000"/>
            </a:spcAft>
          </a:pPr>
          <a:endParaRPr lang="en-US" sz="1100" kern="1200" dirty="0"/>
        </a:p>
        <a:p>
          <a:pPr lvl="0" algn="ctr" defTabSz="488950" rtl="0">
            <a:lnSpc>
              <a:spcPct val="90000"/>
            </a:lnSpc>
            <a:spcBef>
              <a:spcPct val="0"/>
            </a:spcBef>
            <a:spcAft>
              <a:spcPct val="35000"/>
            </a:spcAft>
          </a:pPr>
          <a:endParaRPr lang="en-US" sz="1100" kern="1200" dirty="0"/>
        </a:p>
        <a:p>
          <a:pPr lvl="0" algn="ctr" defTabSz="488950" rtl="0">
            <a:lnSpc>
              <a:spcPct val="90000"/>
            </a:lnSpc>
            <a:spcBef>
              <a:spcPct val="0"/>
            </a:spcBef>
            <a:spcAft>
              <a:spcPct val="35000"/>
            </a:spcAft>
          </a:pPr>
          <a:r>
            <a:rPr lang="en-US" sz="1600" kern="1200" dirty="0">
              <a:solidFill>
                <a:srgbClr val="FF0000"/>
              </a:solidFill>
            </a:rPr>
            <a:t>Health</a:t>
          </a:r>
        </a:p>
        <a:p>
          <a:pPr lvl="0" algn="ctr" defTabSz="488950" rtl="0">
            <a:lnSpc>
              <a:spcPct val="90000"/>
            </a:lnSpc>
            <a:spcBef>
              <a:spcPct val="0"/>
            </a:spcBef>
            <a:spcAft>
              <a:spcPct val="35000"/>
            </a:spcAft>
          </a:pPr>
          <a:r>
            <a:rPr lang="en-US" sz="1600" kern="1200" dirty="0"/>
            <a:t>1- Maintain wellbeing by using person power</a:t>
          </a:r>
        </a:p>
        <a:p>
          <a:pPr lvl="0" algn="ctr" defTabSz="488950" rtl="0">
            <a:lnSpc>
              <a:spcPct val="90000"/>
            </a:lnSpc>
            <a:spcBef>
              <a:spcPct val="0"/>
            </a:spcBef>
            <a:spcAft>
              <a:spcPct val="35000"/>
            </a:spcAft>
          </a:pPr>
          <a:r>
            <a:rPr lang="en-US" sz="1600" kern="1200" dirty="0"/>
            <a:t>2- </a:t>
          </a:r>
          <a:r>
            <a:rPr lang="en-US" sz="1600" kern="1200" dirty="0" err="1"/>
            <a:t>mainintained</a:t>
          </a:r>
          <a:r>
            <a:rPr lang="en-US" sz="1600" kern="1200" dirty="0"/>
            <a:t> by control of environment</a:t>
          </a:r>
        </a:p>
        <a:p>
          <a:pPr lvl="0" algn="ctr" defTabSz="488950" rtl="0">
            <a:lnSpc>
              <a:spcPct val="90000"/>
            </a:lnSpc>
            <a:spcBef>
              <a:spcPct val="0"/>
            </a:spcBef>
            <a:spcAft>
              <a:spcPct val="35000"/>
            </a:spcAft>
          </a:pPr>
          <a:endParaRPr lang="en-US" sz="1100" kern="1200" dirty="0"/>
        </a:p>
        <a:p>
          <a:pPr lvl="0" algn="ctr" defTabSz="488950" rtl="0">
            <a:lnSpc>
              <a:spcPct val="90000"/>
            </a:lnSpc>
            <a:spcBef>
              <a:spcPct val="0"/>
            </a:spcBef>
            <a:spcAft>
              <a:spcPct val="35000"/>
            </a:spcAft>
          </a:pPr>
          <a:endParaRPr lang="en-US" sz="1100" kern="1200" dirty="0"/>
        </a:p>
        <a:p>
          <a:pPr lvl="0" algn="ctr" defTabSz="488950" rtl="0">
            <a:lnSpc>
              <a:spcPct val="90000"/>
            </a:lnSpc>
            <a:spcBef>
              <a:spcPct val="0"/>
            </a:spcBef>
            <a:spcAft>
              <a:spcPct val="35000"/>
            </a:spcAft>
          </a:pPr>
          <a:endParaRPr lang="en-US" sz="1100" kern="1200" dirty="0"/>
        </a:p>
        <a:p>
          <a:pPr lvl="0" algn="ctr" defTabSz="488950" rtl="0">
            <a:lnSpc>
              <a:spcPct val="90000"/>
            </a:lnSpc>
            <a:spcBef>
              <a:spcPct val="0"/>
            </a:spcBef>
            <a:spcAft>
              <a:spcPct val="35000"/>
            </a:spcAft>
          </a:pPr>
          <a:endParaRPr lang="en-US" sz="1100" kern="1200" dirty="0"/>
        </a:p>
        <a:p>
          <a:pPr lvl="0" algn="ctr" defTabSz="488950" rtl="1">
            <a:lnSpc>
              <a:spcPct val="90000"/>
            </a:lnSpc>
            <a:spcBef>
              <a:spcPct val="0"/>
            </a:spcBef>
            <a:spcAft>
              <a:spcPct val="35000"/>
            </a:spcAft>
          </a:pPr>
          <a:endParaRPr lang="en-US" sz="1100" kern="1200" dirty="0"/>
        </a:p>
        <a:p>
          <a:pPr lvl="0" algn="ctr" defTabSz="488950" rtl="0">
            <a:lnSpc>
              <a:spcPct val="90000"/>
            </a:lnSpc>
            <a:spcBef>
              <a:spcPct val="0"/>
            </a:spcBef>
            <a:spcAft>
              <a:spcPct val="35000"/>
            </a:spcAft>
          </a:pPr>
          <a:endParaRPr lang="ar-SA" sz="1100" kern="1200" dirty="0"/>
        </a:p>
      </dsp:txBody>
      <dsp:txXfrm>
        <a:off x="-72996" y="2250408"/>
        <a:ext cx="2133449" cy="1573469"/>
      </dsp:txXfrm>
    </dsp:sp>
    <dsp:sp modelId="{C13BE656-3244-4FD1-B625-1C0C2AF6522A}">
      <dsp:nvSpPr>
        <dsp:cNvPr id="0" name=""/>
        <dsp:cNvSpPr/>
      </dsp:nvSpPr>
      <dsp:spPr>
        <a:xfrm rot="14924063">
          <a:off x="2009880" y="1994928"/>
          <a:ext cx="2246424" cy="63766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B48DD8F-545C-47D0-831E-132CE605E146}">
      <dsp:nvSpPr>
        <dsp:cNvPr id="0" name=""/>
        <dsp:cNvSpPr/>
      </dsp:nvSpPr>
      <dsp:spPr>
        <a:xfrm>
          <a:off x="1662929" y="416805"/>
          <a:ext cx="2125566" cy="170045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rtl="1">
            <a:lnSpc>
              <a:spcPct val="90000"/>
            </a:lnSpc>
            <a:spcBef>
              <a:spcPct val="0"/>
            </a:spcBef>
            <a:spcAft>
              <a:spcPct val="35000"/>
            </a:spcAft>
          </a:pPr>
          <a:endParaRPr lang="en-US" sz="1100" kern="1200" dirty="0"/>
        </a:p>
        <a:p>
          <a:pPr lvl="0" algn="ctr" defTabSz="488950" rtl="0">
            <a:lnSpc>
              <a:spcPct val="90000"/>
            </a:lnSpc>
            <a:spcBef>
              <a:spcPct val="0"/>
            </a:spcBef>
            <a:spcAft>
              <a:spcPct val="35000"/>
            </a:spcAft>
          </a:pPr>
          <a:r>
            <a:rPr lang="en-US" sz="1800" kern="1200" dirty="0">
              <a:solidFill>
                <a:srgbClr val="FF0000"/>
              </a:solidFill>
            </a:rPr>
            <a:t>Environment</a:t>
          </a:r>
        </a:p>
        <a:p>
          <a:pPr lvl="0" algn="ctr" defTabSz="488950" rtl="0">
            <a:lnSpc>
              <a:spcPct val="90000"/>
            </a:lnSpc>
            <a:spcBef>
              <a:spcPct val="0"/>
            </a:spcBef>
            <a:spcAft>
              <a:spcPct val="35000"/>
            </a:spcAft>
          </a:pPr>
          <a:r>
            <a:rPr lang="en-US" sz="1800" kern="1200" dirty="0"/>
            <a:t>, physical, psychological, and social </a:t>
          </a:r>
        </a:p>
        <a:p>
          <a:pPr lvl="0" algn="ctr" defTabSz="488950" rtl="0">
            <a:lnSpc>
              <a:spcPct val="90000"/>
            </a:lnSpc>
            <a:spcBef>
              <a:spcPct val="0"/>
            </a:spcBef>
            <a:spcAft>
              <a:spcPct val="35000"/>
            </a:spcAft>
          </a:pPr>
          <a:endParaRPr lang="en-US" sz="1800" kern="1200" dirty="0"/>
        </a:p>
        <a:p>
          <a:pPr lvl="0" algn="ctr" defTabSz="488950" rtl="1">
            <a:lnSpc>
              <a:spcPct val="90000"/>
            </a:lnSpc>
            <a:spcBef>
              <a:spcPct val="0"/>
            </a:spcBef>
            <a:spcAft>
              <a:spcPct val="35000"/>
            </a:spcAft>
          </a:pPr>
          <a:endParaRPr lang="ar-SA" sz="1100" kern="1200" dirty="0"/>
        </a:p>
      </dsp:txBody>
      <dsp:txXfrm>
        <a:off x="1712734" y="466610"/>
        <a:ext cx="2025956" cy="1600843"/>
      </dsp:txXfrm>
    </dsp:sp>
    <dsp:sp modelId="{00260598-BB4E-4E1B-BB2D-55C2E4B23EA1}">
      <dsp:nvSpPr>
        <dsp:cNvPr id="0" name=""/>
        <dsp:cNvSpPr/>
      </dsp:nvSpPr>
      <dsp:spPr>
        <a:xfrm rot="17618869">
          <a:off x="3806330" y="2003323"/>
          <a:ext cx="2303697" cy="63766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9CA594-829C-4B34-A240-1FFE1E6BF3EB}">
      <dsp:nvSpPr>
        <dsp:cNvPr id="0" name=""/>
        <dsp:cNvSpPr/>
      </dsp:nvSpPr>
      <dsp:spPr>
        <a:xfrm>
          <a:off x="4335089" y="368674"/>
          <a:ext cx="2170224" cy="17967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t" anchorCtr="0">
          <a:noAutofit/>
        </a:bodyPr>
        <a:lstStyle/>
        <a:p>
          <a:pPr lvl="0" algn="ctr" defTabSz="933450" rtl="0">
            <a:lnSpc>
              <a:spcPct val="90000"/>
            </a:lnSpc>
            <a:spcBef>
              <a:spcPct val="0"/>
            </a:spcBef>
            <a:spcAft>
              <a:spcPct val="35000"/>
            </a:spcAft>
          </a:pPr>
          <a:r>
            <a:rPr lang="en-US" sz="2100" kern="1200">
              <a:solidFill>
                <a:srgbClr val="FF0000"/>
              </a:solidFill>
            </a:rPr>
            <a:t>Nursing </a:t>
          </a:r>
        </a:p>
        <a:p>
          <a:pPr marL="171450" lvl="1" indent="-171450" algn="l" defTabSz="711200" rtl="0">
            <a:lnSpc>
              <a:spcPct val="90000"/>
            </a:lnSpc>
            <a:spcBef>
              <a:spcPct val="0"/>
            </a:spcBef>
            <a:spcAft>
              <a:spcPct val="15000"/>
            </a:spcAft>
            <a:buChar char="••"/>
          </a:pPr>
          <a:r>
            <a:rPr lang="en-US" sz="1600" kern="1200" dirty="0"/>
            <a:t>Provided fresh air, warmth, cleanliness, good diet, quiet to facilitate person’s reparative process </a:t>
          </a:r>
        </a:p>
      </dsp:txBody>
      <dsp:txXfrm>
        <a:off x="4387713" y="421298"/>
        <a:ext cx="2064976" cy="1691467"/>
      </dsp:txXfrm>
    </dsp:sp>
    <dsp:sp modelId="{D1861E96-34AE-4A8C-B0D5-580AC74D97E9}">
      <dsp:nvSpPr>
        <dsp:cNvPr id="0" name=""/>
        <dsp:cNvSpPr/>
      </dsp:nvSpPr>
      <dsp:spPr>
        <a:xfrm rot="20235538">
          <a:off x="5057663" y="3303349"/>
          <a:ext cx="2179227" cy="637669"/>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BF7C6C-ED22-4BC2-8494-F404A04D9DDE}">
      <dsp:nvSpPr>
        <dsp:cNvPr id="0" name=""/>
        <dsp:cNvSpPr/>
      </dsp:nvSpPr>
      <dsp:spPr>
        <a:xfrm>
          <a:off x="5895615" y="2258516"/>
          <a:ext cx="2513142" cy="18849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rtl="1">
            <a:lnSpc>
              <a:spcPct val="90000"/>
            </a:lnSpc>
            <a:spcBef>
              <a:spcPct val="0"/>
            </a:spcBef>
            <a:spcAft>
              <a:spcPct val="35000"/>
            </a:spcAft>
          </a:pPr>
          <a:r>
            <a:rPr lang="en-US" sz="1600" kern="1200" dirty="0"/>
            <a:t>. </a:t>
          </a:r>
          <a:r>
            <a:rPr lang="en-US" sz="1600" kern="1200" dirty="0">
              <a:solidFill>
                <a:srgbClr val="FF0000"/>
              </a:solidFill>
            </a:rPr>
            <a:t>Person </a:t>
          </a:r>
        </a:p>
        <a:p>
          <a:pPr lvl="0" algn="ctr" defTabSz="711200" rtl="0">
            <a:lnSpc>
              <a:spcPct val="90000"/>
            </a:lnSpc>
            <a:spcBef>
              <a:spcPct val="0"/>
            </a:spcBef>
            <a:spcAft>
              <a:spcPct val="35000"/>
            </a:spcAft>
          </a:pPr>
          <a:r>
            <a:rPr lang="en-US" sz="1600" kern="1200" dirty="0"/>
            <a:t>Patient</a:t>
          </a:r>
        </a:p>
        <a:p>
          <a:pPr lvl="0" algn="l" defTabSz="711200" rtl="0">
            <a:lnSpc>
              <a:spcPct val="90000"/>
            </a:lnSpc>
            <a:spcBef>
              <a:spcPct val="0"/>
            </a:spcBef>
            <a:spcAft>
              <a:spcPct val="35000"/>
            </a:spcAft>
          </a:pPr>
          <a:r>
            <a:rPr lang="en-US" sz="1600" kern="1200" dirty="0"/>
            <a:t>1.   who is acted on by nurse </a:t>
          </a:r>
        </a:p>
        <a:p>
          <a:pPr lvl="0" algn="l" defTabSz="711200" rtl="0">
            <a:lnSpc>
              <a:spcPct val="90000"/>
            </a:lnSpc>
            <a:spcBef>
              <a:spcPct val="0"/>
            </a:spcBef>
            <a:spcAft>
              <a:spcPct val="35000"/>
            </a:spcAft>
          </a:pPr>
          <a:r>
            <a:rPr lang="en-US" sz="1600" kern="1200" dirty="0"/>
            <a:t>2. Affected by environment </a:t>
          </a:r>
        </a:p>
        <a:p>
          <a:pPr lvl="0" algn="l" defTabSz="711200" rtl="0">
            <a:lnSpc>
              <a:spcPct val="90000"/>
            </a:lnSpc>
            <a:spcBef>
              <a:spcPct val="0"/>
            </a:spcBef>
            <a:spcAft>
              <a:spcPct val="35000"/>
            </a:spcAft>
          </a:pPr>
          <a:r>
            <a:rPr lang="en-US" sz="1600" kern="1200" dirty="0"/>
            <a:t>3. Has reparative powers </a:t>
          </a:r>
          <a:endParaRPr lang="ar-SA" sz="1600" kern="1200" dirty="0"/>
        </a:p>
      </dsp:txBody>
      <dsp:txXfrm>
        <a:off x="5950822" y="2313723"/>
        <a:ext cx="2402728" cy="17745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4A6C04-D56F-47E9-8F36-5DC72437D02F}">
      <dsp:nvSpPr>
        <dsp:cNvPr id="0" name=""/>
        <dsp:cNvSpPr/>
      </dsp:nvSpPr>
      <dsp:spPr>
        <a:xfrm>
          <a:off x="2252801" y="1081615"/>
          <a:ext cx="2694552" cy="269455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a:t>Elements of nursing Environment </a:t>
          </a:r>
          <a:endParaRPr lang="ar-SA" sz="2400" kern="1200" dirty="0"/>
        </a:p>
      </dsp:txBody>
      <dsp:txXfrm>
        <a:off x="2647409" y="1476223"/>
        <a:ext cx="1905336" cy="1905336"/>
      </dsp:txXfrm>
    </dsp:sp>
    <dsp:sp modelId="{7D27539C-561F-495E-9EE8-AA2A2CEC6CD3}">
      <dsp:nvSpPr>
        <dsp:cNvPr id="0" name=""/>
        <dsp:cNvSpPr/>
      </dsp:nvSpPr>
      <dsp:spPr>
        <a:xfrm>
          <a:off x="2628125" y="480"/>
          <a:ext cx="1943903" cy="134727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solidFill>
                <a:schemeClr val="tx1"/>
              </a:solidFill>
            </a:rPr>
            <a:t>patients</a:t>
          </a:r>
          <a:r>
            <a:rPr lang="en-US" sz="2400" kern="1200" dirty="0" smtClean="0"/>
            <a:t> </a:t>
          </a:r>
          <a:endParaRPr lang="ar-SA" sz="2400" kern="1200" dirty="0"/>
        </a:p>
      </dsp:txBody>
      <dsp:txXfrm>
        <a:off x="2912803" y="197784"/>
        <a:ext cx="1374547" cy="952668"/>
      </dsp:txXfrm>
    </dsp:sp>
    <dsp:sp modelId="{90B7CA96-7DFB-474C-820E-64C0997D0CE9}">
      <dsp:nvSpPr>
        <dsp:cNvPr id="0" name=""/>
        <dsp:cNvSpPr/>
      </dsp:nvSpPr>
      <dsp:spPr>
        <a:xfrm>
          <a:off x="4448645" y="1755253"/>
          <a:ext cx="1812409" cy="134727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smtClean="0"/>
            <a:t>resources</a:t>
          </a:r>
          <a:endParaRPr lang="ar-SA" sz="2400" kern="1200" dirty="0"/>
        </a:p>
      </dsp:txBody>
      <dsp:txXfrm>
        <a:off x="4714066" y="1952557"/>
        <a:ext cx="1281567" cy="952668"/>
      </dsp:txXfrm>
    </dsp:sp>
    <dsp:sp modelId="{776640E9-16F9-48F7-8C08-00716E4E05E2}">
      <dsp:nvSpPr>
        <dsp:cNvPr id="0" name=""/>
        <dsp:cNvSpPr/>
      </dsp:nvSpPr>
      <dsp:spPr>
        <a:xfrm>
          <a:off x="2571769" y="3510027"/>
          <a:ext cx="2056616" cy="134727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en-US" sz="2000" kern="1200" dirty="0"/>
            <a:t>Hospital</a:t>
          </a:r>
          <a:endParaRPr lang="ar-SA" sz="2000" kern="1200" dirty="0"/>
        </a:p>
      </dsp:txBody>
      <dsp:txXfrm>
        <a:off x="2872953" y="3707331"/>
        <a:ext cx="1454248" cy="952668"/>
      </dsp:txXfrm>
    </dsp:sp>
    <dsp:sp modelId="{E2F7C977-DF4D-4265-845B-57FB3DBE6DAC}">
      <dsp:nvSpPr>
        <dsp:cNvPr id="0" name=""/>
        <dsp:cNvSpPr/>
      </dsp:nvSpPr>
      <dsp:spPr>
        <a:xfrm>
          <a:off x="954182" y="1755253"/>
          <a:ext cx="1782244" cy="134727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a:t>Nurse</a:t>
          </a:r>
          <a:endParaRPr lang="ar-SA" sz="2400" kern="1200" dirty="0"/>
        </a:p>
      </dsp:txBody>
      <dsp:txXfrm>
        <a:off x="1215186" y="1952557"/>
        <a:ext cx="1260236" cy="9526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4A6C04-D56F-47E9-8F36-5DC72437D02F}">
      <dsp:nvSpPr>
        <dsp:cNvPr id="0" name=""/>
        <dsp:cNvSpPr/>
      </dsp:nvSpPr>
      <dsp:spPr>
        <a:xfrm>
          <a:off x="2139864" y="1294012"/>
          <a:ext cx="2999628" cy="299962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en-US" sz="2000" u="sng" kern="1200" dirty="0"/>
            <a:t>Environmental factors affecting health </a:t>
          </a:r>
          <a:endParaRPr lang="ar-SA" sz="2000" kern="1200" dirty="0"/>
        </a:p>
      </dsp:txBody>
      <dsp:txXfrm>
        <a:off x="2579149" y="1733297"/>
        <a:ext cx="2121058" cy="2121058"/>
      </dsp:txXfrm>
    </dsp:sp>
    <dsp:sp modelId="{22CC79F3-DEB9-4333-AA1D-443B29AA11D3}">
      <dsp:nvSpPr>
        <dsp:cNvPr id="0" name=""/>
        <dsp:cNvSpPr/>
      </dsp:nvSpPr>
      <dsp:spPr>
        <a:xfrm>
          <a:off x="2752035" y="92545"/>
          <a:ext cx="1775285" cy="149981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en-US" sz="2500" kern="1200"/>
            <a:t>Effective drainage</a:t>
          </a:r>
          <a:endParaRPr lang="ar-SA" sz="2500" kern="1200"/>
        </a:p>
      </dsp:txBody>
      <dsp:txXfrm>
        <a:off x="3012019" y="312188"/>
        <a:ext cx="1255317" cy="1060528"/>
      </dsp:txXfrm>
    </dsp:sp>
    <dsp:sp modelId="{F9C503C9-746D-427E-BF8B-1162310018CC}">
      <dsp:nvSpPr>
        <dsp:cNvPr id="0" name=""/>
        <dsp:cNvSpPr/>
      </dsp:nvSpPr>
      <dsp:spPr>
        <a:xfrm>
          <a:off x="4601610" y="1440911"/>
          <a:ext cx="1787868" cy="149981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kern="1200" dirty="0"/>
            <a:t>Pure water</a:t>
          </a:r>
          <a:endParaRPr lang="ar-SA" sz="2000" kern="1200" dirty="0"/>
        </a:p>
      </dsp:txBody>
      <dsp:txXfrm>
        <a:off x="4863437" y="1660554"/>
        <a:ext cx="1264214" cy="1060528"/>
      </dsp:txXfrm>
    </dsp:sp>
    <dsp:sp modelId="{90B7CA96-7DFB-474C-820E-64C0997D0CE9}">
      <dsp:nvSpPr>
        <dsp:cNvPr id="0" name=""/>
        <dsp:cNvSpPr/>
      </dsp:nvSpPr>
      <dsp:spPr>
        <a:xfrm>
          <a:off x="3786853" y="3622614"/>
          <a:ext cx="1999627" cy="149981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a:t>Pure fresh air</a:t>
          </a:r>
          <a:endParaRPr lang="ar-SA" sz="2400" kern="1200" dirty="0"/>
        </a:p>
      </dsp:txBody>
      <dsp:txXfrm>
        <a:off x="4079692" y="3842257"/>
        <a:ext cx="1413949" cy="1060528"/>
      </dsp:txXfrm>
    </dsp:sp>
    <dsp:sp modelId="{776640E9-16F9-48F7-8C08-00716E4E05E2}">
      <dsp:nvSpPr>
        <dsp:cNvPr id="0" name=""/>
        <dsp:cNvSpPr/>
      </dsp:nvSpPr>
      <dsp:spPr>
        <a:xfrm>
          <a:off x="1285887" y="3715158"/>
          <a:ext cx="2041112" cy="149981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en-US" sz="2400" kern="1200" dirty="0"/>
            <a:t>Light</a:t>
          </a:r>
          <a:endParaRPr lang="ar-SA" sz="2400" kern="1200" dirty="0"/>
        </a:p>
      </dsp:txBody>
      <dsp:txXfrm>
        <a:off x="1584801" y="3934801"/>
        <a:ext cx="1443284" cy="1060528"/>
      </dsp:txXfrm>
    </dsp:sp>
    <dsp:sp modelId="{E2F7C977-DF4D-4265-845B-57FB3DBE6DAC}">
      <dsp:nvSpPr>
        <dsp:cNvPr id="0" name=""/>
        <dsp:cNvSpPr/>
      </dsp:nvSpPr>
      <dsp:spPr>
        <a:xfrm>
          <a:off x="897196" y="1365831"/>
          <a:ext cx="1773230" cy="164997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en-US" sz="2000" kern="1200" dirty="0"/>
            <a:t>Cleanliness</a:t>
          </a:r>
          <a:endParaRPr lang="ar-SA" sz="2000" kern="1200" dirty="0"/>
        </a:p>
      </dsp:txBody>
      <dsp:txXfrm>
        <a:off x="1156880" y="1607464"/>
        <a:ext cx="1253862" cy="1166709"/>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pPr>
              <a:defRPr/>
            </a:pPr>
            <a:fld id="{E5D18EA9-6824-4F1F-AE16-46DA06BD37DD}" type="datetimeFigureOut">
              <a:rPr lang="ar-IQ" smtClean="0"/>
              <a:pPr>
                <a:defRPr/>
              </a:pPr>
              <a:t>27/04/1436</a:t>
            </a:fld>
            <a:endParaRPr lang="ar-IQ" dirty="0"/>
          </a:p>
        </p:txBody>
      </p:sp>
      <p:sp>
        <p:nvSpPr>
          <p:cNvPr id="19" name="Footer Placeholder 18"/>
          <p:cNvSpPr>
            <a:spLocks noGrp="1"/>
          </p:cNvSpPr>
          <p:nvPr>
            <p:ph type="ftr" sz="quarter" idx="11"/>
          </p:nvPr>
        </p:nvSpPr>
        <p:spPr/>
        <p:txBody>
          <a:bodyPr/>
          <a:lstStyle/>
          <a:p>
            <a:pPr>
              <a:defRPr/>
            </a:pPr>
            <a:endParaRPr lang="ar-IQ"/>
          </a:p>
        </p:txBody>
      </p:sp>
      <p:sp>
        <p:nvSpPr>
          <p:cNvPr id="27" name="Slide Number Placeholder 26"/>
          <p:cNvSpPr>
            <a:spLocks noGrp="1"/>
          </p:cNvSpPr>
          <p:nvPr>
            <p:ph type="sldNum" sz="quarter" idx="12"/>
          </p:nvPr>
        </p:nvSpPr>
        <p:spPr/>
        <p:txBody>
          <a:bodyPr/>
          <a:lstStyle/>
          <a:p>
            <a:pPr>
              <a:defRPr/>
            </a:pPr>
            <a:fld id="{2841735F-3D78-42AE-8BB1-0D5C9CF6A7A5}" type="slidenum">
              <a:rPr lang="ar-IQ" smtClean="0"/>
              <a:pPr>
                <a:defRPr/>
              </a:pPr>
              <a:t>‹#›</a:t>
            </a:fld>
            <a:endParaRPr lang="ar-IQ"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pPr>
              <a:defRPr/>
            </a:pPr>
            <a:fld id="{050F1857-03E6-4EEE-B2A7-9FAB48FC7A43}" type="datetimeFigureOut">
              <a:rPr lang="ar-IQ" smtClean="0"/>
              <a:pPr>
                <a:defRPr/>
              </a:pPr>
              <a:t>27/04/1436</a:t>
            </a:fld>
            <a:endParaRPr lang="ar-IQ" dirty="0"/>
          </a:p>
        </p:txBody>
      </p:sp>
      <p:sp>
        <p:nvSpPr>
          <p:cNvPr id="5" name="Footer Placeholder 4"/>
          <p:cNvSpPr>
            <a:spLocks noGrp="1"/>
          </p:cNvSpPr>
          <p:nvPr>
            <p:ph type="ftr" sz="quarter" idx="11"/>
          </p:nvPr>
        </p:nvSpPr>
        <p:spPr/>
        <p:txBody>
          <a:bodyPr/>
          <a:lstStyle/>
          <a:p>
            <a:pPr>
              <a:defRPr/>
            </a:pPr>
            <a:endParaRPr lang="ar-IQ"/>
          </a:p>
        </p:txBody>
      </p:sp>
      <p:sp>
        <p:nvSpPr>
          <p:cNvPr id="6" name="Slide Number Placeholder 5"/>
          <p:cNvSpPr>
            <a:spLocks noGrp="1"/>
          </p:cNvSpPr>
          <p:nvPr>
            <p:ph type="sldNum" sz="quarter" idx="12"/>
          </p:nvPr>
        </p:nvSpPr>
        <p:spPr/>
        <p:txBody>
          <a:bodyPr/>
          <a:lstStyle/>
          <a:p>
            <a:pPr>
              <a:defRPr/>
            </a:pPr>
            <a:fld id="{C5F1CA1E-4805-4DEE-84C2-90BE9492CE2B}" type="slidenum">
              <a:rPr lang="ar-IQ" smtClean="0"/>
              <a:pPr>
                <a:defRPr/>
              </a:pPr>
              <a:t>‹#›</a:t>
            </a:fld>
            <a:endParaRPr lang="ar-IQ"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pPr>
              <a:defRPr/>
            </a:pPr>
            <a:fld id="{5E920193-EC63-44E3-9ED0-22EF85805675}" type="datetimeFigureOut">
              <a:rPr lang="ar-IQ" smtClean="0"/>
              <a:pPr>
                <a:defRPr/>
              </a:pPr>
              <a:t>27/04/1436</a:t>
            </a:fld>
            <a:endParaRPr lang="ar-IQ" dirty="0"/>
          </a:p>
        </p:txBody>
      </p:sp>
      <p:sp>
        <p:nvSpPr>
          <p:cNvPr id="5" name="Footer Placeholder 4"/>
          <p:cNvSpPr>
            <a:spLocks noGrp="1"/>
          </p:cNvSpPr>
          <p:nvPr>
            <p:ph type="ftr" sz="quarter" idx="11"/>
          </p:nvPr>
        </p:nvSpPr>
        <p:spPr/>
        <p:txBody>
          <a:bodyPr/>
          <a:lstStyle/>
          <a:p>
            <a:pPr>
              <a:defRPr/>
            </a:pPr>
            <a:endParaRPr lang="ar-IQ"/>
          </a:p>
        </p:txBody>
      </p:sp>
      <p:sp>
        <p:nvSpPr>
          <p:cNvPr id="6" name="Slide Number Placeholder 5"/>
          <p:cNvSpPr>
            <a:spLocks noGrp="1"/>
          </p:cNvSpPr>
          <p:nvPr>
            <p:ph type="sldNum" sz="quarter" idx="12"/>
          </p:nvPr>
        </p:nvSpPr>
        <p:spPr/>
        <p:txBody>
          <a:bodyPr/>
          <a:lstStyle/>
          <a:p>
            <a:pPr>
              <a:defRPr/>
            </a:pPr>
            <a:fld id="{02280CD7-9137-4856-9301-584127A9A200}" type="slidenum">
              <a:rPr lang="ar-IQ" smtClean="0"/>
              <a:pPr>
                <a:defRPr/>
              </a:pPr>
              <a:t>‹#›</a:t>
            </a:fld>
            <a:endParaRPr lang="ar-IQ"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pPr>
              <a:defRPr/>
            </a:pPr>
            <a:fld id="{FE1F0FCB-C5A6-4291-8D31-27EC48C2FB4E}" type="datetimeFigureOut">
              <a:rPr lang="ar-IQ" smtClean="0"/>
              <a:pPr>
                <a:defRPr/>
              </a:pPr>
              <a:t>27/04/1436</a:t>
            </a:fld>
            <a:endParaRPr lang="ar-IQ" dirty="0"/>
          </a:p>
        </p:txBody>
      </p:sp>
      <p:sp>
        <p:nvSpPr>
          <p:cNvPr id="5" name="Footer Placeholder 4"/>
          <p:cNvSpPr>
            <a:spLocks noGrp="1"/>
          </p:cNvSpPr>
          <p:nvPr>
            <p:ph type="ftr" sz="quarter" idx="11"/>
          </p:nvPr>
        </p:nvSpPr>
        <p:spPr/>
        <p:txBody>
          <a:bodyPr/>
          <a:lstStyle/>
          <a:p>
            <a:pPr>
              <a:defRPr/>
            </a:pPr>
            <a:endParaRPr lang="ar-IQ"/>
          </a:p>
        </p:txBody>
      </p:sp>
      <p:sp>
        <p:nvSpPr>
          <p:cNvPr id="6" name="Slide Number Placeholder 5"/>
          <p:cNvSpPr>
            <a:spLocks noGrp="1"/>
          </p:cNvSpPr>
          <p:nvPr>
            <p:ph type="sldNum" sz="quarter" idx="12"/>
          </p:nvPr>
        </p:nvSpPr>
        <p:spPr/>
        <p:txBody>
          <a:bodyPr/>
          <a:lstStyle/>
          <a:p>
            <a:pPr>
              <a:defRPr/>
            </a:pPr>
            <a:fld id="{B0C8A94F-1EF2-4802-B626-D030E92FBEDB}" type="slidenum">
              <a:rPr lang="ar-IQ" smtClean="0"/>
              <a:pPr>
                <a:defRPr/>
              </a:pPr>
              <a:t>‹#›</a:t>
            </a:fld>
            <a:endParaRPr lang="ar-IQ"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pPr>
              <a:defRPr/>
            </a:pPr>
            <a:fld id="{B838E76B-46EF-41E9-A0CD-5F18B869F19F}" type="datetimeFigureOut">
              <a:rPr lang="ar-IQ" smtClean="0"/>
              <a:pPr>
                <a:defRPr/>
              </a:pPr>
              <a:t>27/04/1436</a:t>
            </a:fld>
            <a:endParaRPr lang="ar-IQ" dirty="0"/>
          </a:p>
        </p:txBody>
      </p:sp>
      <p:sp>
        <p:nvSpPr>
          <p:cNvPr id="5" name="Footer Placeholder 4"/>
          <p:cNvSpPr>
            <a:spLocks noGrp="1"/>
          </p:cNvSpPr>
          <p:nvPr>
            <p:ph type="ftr" sz="quarter" idx="11"/>
          </p:nvPr>
        </p:nvSpPr>
        <p:spPr/>
        <p:txBody>
          <a:bodyPr/>
          <a:lstStyle/>
          <a:p>
            <a:pPr>
              <a:defRPr/>
            </a:pPr>
            <a:endParaRPr lang="ar-IQ"/>
          </a:p>
        </p:txBody>
      </p:sp>
      <p:sp>
        <p:nvSpPr>
          <p:cNvPr id="6" name="Slide Number Placeholder 5"/>
          <p:cNvSpPr>
            <a:spLocks noGrp="1"/>
          </p:cNvSpPr>
          <p:nvPr>
            <p:ph type="sldNum" sz="quarter" idx="12"/>
          </p:nvPr>
        </p:nvSpPr>
        <p:spPr/>
        <p:txBody>
          <a:bodyPr/>
          <a:lstStyle/>
          <a:p>
            <a:pPr>
              <a:defRPr/>
            </a:pPr>
            <a:fld id="{5EEF37AA-F7F9-48DF-8C86-4CB3FFB6FACA}" type="slidenum">
              <a:rPr lang="ar-IQ" smtClean="0"/>
              <a:pPr>
                <a:defRPr/>
              </a:pPr>
              <a:t>‹#›</a:t>
            </a:fld>
            <a:endParaRPr lang="ar-IQ"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pPr>
              <a:defRPr/>
            </a:pPr>
            <a:fld id="{61E2F9B9-ADEE-4C76-B37C-4DD1FFA72626}" type="datetimeFigureOut">
              <a:rPr lang="ar-IQ" smtClean="0"/>
              <a:pPr>
                <a:defRPr/>
              </a:pPr>
              <a:t>27/04/1436</a:t>
            </a:fld>
            <a:endParaRPr lang="ar-IQ" dirty="0"/>
          </a:p>
        </p:txBody>
      </p:sp>
      <p:sp>
        <p:nvSpPr>
          <p:cNvPr id="6" name="Footer Placeholder 5"/>
          <p:cNvSpPr>
            <a:spLocks noGrp="1"/>
          </p:cNvSpPr>
          <p:nvPr>
            <p:ph type="ftr" sz="quarter" idx="11"/>
          </p:nvPr>
        </p:nvSpPr>
        <p:spPr/>
        <p:txBody>
          <a:bodyPr/>
          <a:lstStyle/>
          <a:p>
            <a:pPr>
              <a:defRPr/>
            </a:pPr>
            <a:endParaRPr lang="ar-IQ"/>
          </a:p>
        </p:txBody>
      </p:sp>
      <p:sp>
        <p:nvSpPr>
          <p:cNvPr id="7" name="Slide Number Placeholder 6"/>
          <p:cNvSpPr>
            <a:spLocks noGrp="1"/>
          </p:cNvSpPr>
          <p:nvPr>
            <p:ph type="sldNum" sz="quarter" idx="12"/>
          </p:nvPr>
        </p:nvSpPr>
        <p:spPr/>
        <p:txBody>
          <a:bodyPr/>
          <a:lstStyle/>
          <a:p>
            <a:pPr>
              <a:defRPr/>
            </a:pPr>
            <a:fld id="{34DF19EA-4DA6-45EA-A744-826080D7F7F8}" type="slidenum">
              <a:rPr lang="ar-IQ" smtClean="0"/>
              <a:pPr>
                <a:defRPr/>
              </a:pPr>
              <a:t>‹#›</a:t>
            </a:fld>
            <a:endParaRPr lang="ar-IQ"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pPr>
              <a:defRPr/>
            </a:pPr>
            <a:fld id="{51DF2DF6-0237-4F07-8CB5-F488456AC5F5}" type="datetimeFigureOut">
              <a:rPr lang="ar-IQ" smtClean="0"/>
              <a:pPr>
                <a:defRPr/>
              </a:pPr>
              <a:t>27/04/1436</a:t>
            </a:fld>
            <a:endParaRPr lang="ar-IQ" dirty="0"/>
          </a:p>
        </p:txBody>
      </p:sp>
      <p:sp>
        <p:nvSpPr>
          <p:cNvPr id="8" name="Footer Placeholder 7"/>
          <p:cNvSpPr>
            <a:spLocks noGrp="1"/>
          </p:cNvSpPr>
          <p:nvPr>
            <p:ph type="ftr" sz="quarter" idx="11"/>
          </p:nvPr>
        </p:nvSpPr>
        <p:spPr/>
        <p:txBody>
          <a:bodyPr/>
          <a:lstStyle/>
          <a:p>
            <a:pPr>
              <a:defRPr/>
            </a:pPr>
            <a:endParaRPr lang="ar-IQ"/>
          </a:p>
        </p:txBody>
      </p:sp>
      <p:sp>
        <p:nvSpPr>
          <p:cNvPr id="9" name="Slide Number Placeholder 8"/>
          <p:cNvSpPr>
            <a:spLocks noGrp="1"/>
          </p:cNvSpPr>
          <p:nvPr>
            <p:ph type="sldNum" sz="quarter" idx="12"/>
          </p:nvPr>
        </p:nvSpPr>
        <p:spPr/>
        <p:txBody>
          <a:bodyPr/>
          <a:lstStyle/>
          <a:p>
            <a:pPr>
              <a:defRPr/>
            </a:pPr>
            <a:fld id="{4994F2B6-B4BD-4EEB-BB04-07F92F795E70}" type="slidenum">
              <a:rPr lang="ar-IQ" smtClean="0"/>
              <a:pPr>
                <a:defRPr/>
              </a:pPr>
              <a:t>‹#›</a:t>
            </a:fld>
            <a:endParaRPr lang="ar-IQ"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pPr>
              <a:defRPr/>
            </a:pPr>
            <a:fld id="{03C30941-CAB3-4D6E-8A8B-8F6E714EA9EA}" type="datetimeFigureOut">
              <a:rPr lang="ar-IQ" smtClean="0"/>
              <a:pPr>
                <a:defRPr/>
              </a:pPr>
              <a:t>27/04/1436</a:t>
            </a:fld>
            <a:endParaRPr lang="ar-IQ" dirty="0"/>
          </a:p>
        </p:txBody>
      </p:sp>
      <p:sp>
        <p:nvSpPr>
          <p:cNvPr id="4" name="Footer Placeholder 3"/>
          <p:cNvSpPr>
            <a:spLocks noGrp="1"/>
          </p:cNvSpPr>
          <p:nvPr>
            <p:ph type="ftr" sz="quarter" idx="11"/>
          </p:nvPr>
        </p:nvSpPr>
        <p:spPr/>
        <p:txBody>
          <a:bodyPr/>
          <a:lstStyle/>
          <a:p>
            <a:pPr>
              <a:defRPr/>
            </a:pPr>
            <a:endParaRPr lang="ar-IQ"/>
          </a:p>
        </p:txBody>
      </p:sp>
      <p:sp>
        <p:nvSpPr>
          <p:cNvPr id="5" name="Slide Number Placeholder 4"/>
          <p:cNvSpPr>
            <a:spLocks noGrp="1"/>
          </p:cNvSpPr>
          <p:nvPr>
            <p:ph type="sldNum" sz="quarter" idx="12"/>
          </p:nvPr>
        </p:nvSpPr>
        <p:spPr/>
        <p:txBody>
          <a:bodyPr/>
          <a:lstStyle/>
          <a:p>
            <a:pPr>
              <a:defRPr/>
            </a:pPr>
            <a:fld id="{31495EBA-61E3-42A2-B406-08CB4E94AF0C}" type="slidenum">
              <a:rPr lang="ar-IQ" smtClean="0"/>
              <a:pPr>
                <a:defRPr/>
              </a:pPr>
              <a:t>‹#›</a:t>
            </a:fld>
            <a:endParaRPr lang="ar-IQ"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E39094D-42F7-42A0-A183-43E494CA16E1}" type="datetimeFigureOut">
              <a:rPr lang="ar-IQ" smtClean="0"/>
              <a:pPr>
                <a:defRPr/>
              </a:pPr>
              <a:t>27/04/1436</a:t>
            </a:fld>
            <a:endParaRPr lang="ar-IQ" dirty="0"/>
          </a:p>
        </p:txBody>
      </p:sp>
      <p:sp>
        <p:nvSpPr>
          <p:cNvPr id="3" name="Footer Placeholder 2"/>
          <p:cNvSpPr>
            <a:spLocks noGrp="1"/>
          </p:cNvSpPr>
          <p:nvPr>
            <p:ph type="ftr" sz="quarter" idx="11"/>
          </p:nvPr>
        </p:nvSpPr>
        <p:spPr/>
        <p:txBody>
          <a:bodyPr/>
          <a:lstStyle/>
          <a:p>
            <a:pPr>
              <a:defRPr/>
            </a:pPr>
            <a:endParaRPr lang="ar-IQ"/>
          </a:p>
        </p:txBody>
      </p:sp>
      <p:sp>
        <p:nvSpPr>
          <p:cNvPr id="4" name="Slide Number Placeholder 3"/>
          <p:cNvSpPr>
            <a:spLocks noGrp="1"/>
          </p:cNvSpPr>
          <p:nvPr>
            <p:ph type="sldNum" sz="quarter" idx="12"/>
          </p:nvPr>
        </p:nvSpPr>
        <p:spPr/>
        <p:txBody>
          <a:bodyPr/>
          <a:lstStyle/>
          <a:p>
            <a:pPr>
              <a:defRPr/>
            </a:pPr>
            <a:fld id="{D694E544-97BC-430F-8F68-7BAAB507FEC1}" type="slidenum">
              <a:rPr lang="ar-IQ" smtClean="0"/>
              <a:pPr>
                <a:defRPr/>
              </a:pPr>
              <a:t>‹#›</a:t>
            </a:fld>
            <a:endParaRPr lang="ar-IQ"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pPr>
              <a:defRPr/>
            </a:pPr>
            <a:fld id="{49DB1327-7BA6-4127-B472-70505A701C25}" type="datetimeFigureOut">
              <a:rPr lang="ar-IQ" smtClean="0"/>
              <a:pPr>
                <a:defRPr/>
              </a:pPr>
              <a:t>27/04/1436</a:t>
            </a:fld>
            <a:endParaRPr lang="ar-IQ" dirty="0"/>
          </a:p>
        </p:txBody>
      </p:sp>
      <p:sp>
        <p:nvSpPr>
          <p:cNvPr id="6" name="Footer Placeholder 5"/>
          <p:cNvSpPr>
            <a:spLocks noGrp="1"/>
          </p:cNvSpPr>
          <p:nvPr>
            <p:ph type="ftr" sz="quarter" idx="11"/>
          </p:nvPr>
        </p:nvSpPr>
        <p:spPr/>
        <p:txBody>
          <a:bodyPr/>
          <a:lstStyle/>
          <a:p>
            <a:pPr>
              <a:defRPr/>
            </a:pPr>
            <a:endParaRPr lang="ar-IQ"/>
          </a:p>
        </p:txBody>
      </p:sp>
      <p:sp>
        <p:nvSpPr>
          <p:cNvPr id="7" name="Slide Number Placeholder 6"/>
          <p:cNvSpPr>
            <a:spLocks noGrp="1"/>
          </p:cNvSpPr>
          <p:nvPr>
            <p:ph type="sldNum" sz="quarter" idx="12"/>
          </p:nvPr>
        </p:nvSpPr>
        <p:spPr/>
        <p:txBody>
          <a:bodyPr/>
          <a:lstStyle/>
          <a:p>
            <a:pPr>
              <a:defRPr/>
            </a:pPr>
            <a:fld id="{51DED7F1-7351-4C83-B721-E54177C5A6E0}" type="slidenum">
              <a:rPr lang="ar-IQ" smtClean="0"/>
              <a:pPr>
                <a:defRPr/>
              </a:pPr>
              <a:t>‹#›</a:t>
            </a:fld>
            <a:endParaRPr lang="ar-IQ"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pPr>
              <a:defRPr/>
            </a:pPr>
            <a:fld id="{D0E2684D-C669-42B2-8A11-E8393532DE9D}" type="datetimeFigureOut">
              <a:rPr lang="ar-IQ" smtClean="0"/>
              <a:pPr>
                <a:defRPr/>
              </a:pPr>
              <a:t>27/04/1436</a:t>
            </a:fld>
            <a:endParaRPr lang="ar-IQ" dirty="0"/>
          </a:p>
        </p:txBody>
      </p:sp>
      <p:sp>
        <p:nvSpPr>
          <p:cNvPr id="6" name="Footer Placeholder 5"/>
          <p:cNvSpPr>
            <a:spLocks noGrp="1"/>
          </p:cNvSpPr>
          <p:nvPr>
            <p:ph type="ftr" sz="quarter" idx="11"/>
          </p:nvPr>
        </p:nvSpPr>
        <p:spPr/>
        <p:txBody>
          <a:bodyPr/>
          <a:lstStyle/>
          <a:p>
            <a:pPr>
              <a:defRPr/>
            </a:pPr>
            <a:endParaRPr lang="ar-IQ"/>
          </a:p>
        </p:txBody>
      </p:sp>
      <p:sp>
        <p:nvSpPr>
          <p:cNvPr id="7" name="Slide Number Placeholder 6"/>
          <p:cNvSpPr>
            <a:spLocks noGrp="1"/>
          </p:cNvSpPr>
          <p:nvPr>
            <p:ph type="sldNum" sz="quarter" idx="12"/>
          </p:nvPr>
        </p:nvSpPr>
        <p:spPr>
          <a:xfrm>
            <a:off x="8077200" y="6356350"/>
            <a:ext cx="609600" cy="365125"/>
          </a:xfrm>
        </p:spPr>
        <p:txBody>
          <a:bodyPr/>
          <a:lstStyle/>
          <a:p>
            <a:pPr>
              <a:defRPr/>
            </a:pPr>
            <a:fld id="{AA3F67C7-F2EA-4220-A560-61A11C64E29A}" type="slidenum">
              <a:rPr lang="ar-IQ" smtClean="0"/>
              <a:pPr>
                <a:defRPr/>
              </a:pPr>
              <a:t>‹#›</a:t>
            </a:fld>
            <a:endParaRPr lang="ar-IQ"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E18F8911-8521-4816-AF87-662453AD2B8F}" type="datetimeFigureOut">
              <a:rPr lang="ar-IQ" smtClean="0"/>
              <a:pPr>
                <a:defRPr/>
              </a:pPr>
              <a:t>27/04/1436</a:t>
            </a:fld>
            <a:endParaRPr lang="ar-IQ"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91034CD4-B752-488D-AC3A-D9FF58DE6C78}" type="slidenum">
              <a:rPr lang="ar-IQ" smtClean="0"/>
              <a:pPr>
                <a:defRPr/>
              </a:pPr>
              <a:t>‹#›</a:t>
            </a:fld>
            <a:endParaRPr lang="ar-IQ"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en.wikipedia.org/wiki/Primary_prevention"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2" Type="http://schemas.openxmlformats.org/officeDocument/2006/relationships/hyperlink" Target="http://en.wikipedia.org/wiki/Nursi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en.wikipedia.org/wiki/Empirica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Nursing theories</a:t>
            </a:r>
            <a:endParaRPr lang="ar-IQ" dirty="0"/>
          </a:p>
        </p:txBody>
      </p:sp>
      <p:sp>
        <p:nvSpPr>
          <p:cNvPr id="3" name="عنوان فرعي 2"/>
          <p:cNvSpPr>
            <a:spLocks noGrp="1"/>
          </p:cNvSpPr>
          <p:nvPr>
            <p:ph type="subTitle" idx="1"/>
          </p:nvPr>
        </p:nvSpPr>
        <p:spPr/>
        <p:txBody>
          <a:bodyPr/>
          <a:lstStyle/>
          <a:p>
            <a:r>
              <a:rPr lang="en-US" dirty="0" smtClean="0"/>
              <a:t>Dr. Ali K Al-</a:t>
            </a:r>
            <a:r>
              <a:rPr lang="en-US" dirty="0" err="1" smtClean="0"/>
              <a:t>Mesrawi</a:t>
            </a:r>
            <a:endParaRPr lang="ar-IQ"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4843"/>
            <a:ext cx="1728787" cy="183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26986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500"/>
            <a:ext cx="8229600" cy="5554663"/>
          </a:xfrm>
        </p:spPr>
        <p:txBody>
          <a:bodyPr rtlCol="1">
            <a:normAutofit/>
          </a:bodyPr>
          <a:lstStyle/>
          <a:p>
            <a:pPr algn="l" rtl="0" fontAlgn="auto">
              <a:spcAft>
                <a:spcPts val="0"/>
              </a:spcAft>
              <a:buFont typeface="Arial" pitchFamily="34" charset="0"/>
              <a:buNone/>
              <a:defRPr/>
            </a:pPr>
            <a:r>
              <a:rPr lang="en-US" b="1" dirty="0" smtClean="0">
                <a:solidFill>
                  <a:srgbClr val="FF0000"/>
                </a:solidFill>
              </a:rPr>
              <a:t>purposes of nursing theories</a:t>
            </a:r>
            <a:r>
              <a:rPr lang="en-US" dirty="0" smtClean="0">
                <a:solidFill>
                  <a:srgbClr val="FF0000"/>
                </a:solidFill>
              </a:rPr>
              <a:t/>
            </a:r>
            <a:br>
              <a:rPr lang="en-US" dirty="0" smtClean="0">
                <a:solidFill>
                  <a:srgbClr val="FF0000"/>
                </a:solidFill>
              </a:rPr>
            </a:br>
            <a:r>
              <a:rPr lang="en-US" b="1" dirty="0" smtClean="0">
                <a:solidFill>
                  <a:srgbClr val="FF0000"/>
                </a:solidFill>
              </a:rPr>
              <a:t>In Practice:</a:t>
            </a:r>
            <a:endParaRPr lang="en-US" dirty="0" smtClean="0">
              <a:solidFill>
                <a:srgbClr val="FF0000"/>
              </a:solidFill>
            </a:endParaRPr>
          </a:p>
          <a:p>
            <a:pPr marL="514350" indent="-514350" algn="l" rtl="0" fontAlgn="auto">
              <a:spcAft>
                <a:spcPts val="0"/>
              </a:spcAft>
              <a:buFont typeface="+mj-lt"/>
              <a:buAutoNum type="arabicPeriod"/>
              <a:defRPr/>
            </a:pPr>
            <a:r>
              <a:rPr lang="en-US" dirty="0" smtClean="0"/>
              <a:t>Assist nurses to describe, explain, and predict everyday experiences. </a:t>
            </a:r>
          </a:p>
          <a:p>
            <a:pPr marL="514350" indent="-514350" algn="l" rtl="0" fontAlgn="auto">
              <a:spcAft>
                <a:spcPts val="0"/>
              </a:spcAft>
              <a:buFont typeface="+mj-lt"/>
              <a:buAutoNum type="arabicPeriod"/>
              <a:defRPr/>
            </a:pPr>
            <a:r>
              <a:rPr lang="en-US" dirty="0" smtClean="0"/>
              <a:t>Serve to guide assessment, interventions, and evaluation of nursing care. </a:t>
            </a:r>
          </a:p>
          <a:p>
            <a:pPr marL="514350" indent="-514350" algn="l" rtl="0" fontAlgn="auto">
              <a:spcAft>
                <a:spcPts val="0"/>
              </a:spcAft>
              <a:buFont typeface="+mj-lt"/>
              <a:buAutoNum type="arabicPeriod"/>
              <a:defRPr/>
            </a:pPr>
            <a:r>
              <a:rPr lang="en-US" dirty="0" smtClean="0"/>
              <a:t>Provide a rationale for collecting reliable and valid data about the health status of clients, which are essential for effective decision making and implementation. </a:t>
            </a:r>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25"/>
            <a:ext cx="8229600" cy="5697538"/>
          </a:xfrm>
        </p:spPr>
        <p:txBody>
          <a:bodyPr rtlCol="1">
            <a:normAutofit/>
          </a:bodyPr>
          <a:lstStyle/>
          <a:p>
            <a:pPr marL="514350" indent="-514350" algn="l" rtl="0" fontAlgn="auto">
              <a:spcAft>
                <a:spcPts val="0"/>
              </a:spcAft>
              <a:buFont typeface="Arial" pitchFamily="34" charset="0"/>
              <a:buNone/>
              <a:defRPr/>
            </a:pPr>
            <a:r>
              <a:rPr lang="en-US" dirty="0" smtClean="0"/>
              <a:t>4. Help to describe criteria to measure the quality of nursing care. </a:t>
            </a:r>
          </a:p>
          <a:p>
            <a:pPr marL="514350" indent="-514350" algn="l" rtl="0" fontAlgn="auto">
              <a:spcAft>
                <a:spcPts val="0"/>
              </a:spcAft>
              <a:buFont typeface="Arial" pitchFamily="34" charset="0"/>
              <a:buNone/>
              <a:defRPr/>
            </a:pPr>
            <a:r>
              <a:rPr lang="en-US" dirty="0" smtClean="0"/>
              <a:t>5. Help build a common nursing terminology to use in communicating with other health professionals. </a:t>
            </a:r>
          </a:p>
          <a:p>
            <a:pPr marL="514350" indent="-514350" algn="l" rtl="0" fontAlgn="auto">
              <a:spcAft>
                <a:spcPts val="0"/>
              </a:spcAft>
              <a:buFont typeface="Arial" pitchFamily="34" charset="0"/>
              <a:buNone/>
              <a:defRPr/>
            </a:pPr>
            <a:r>
              <a:rPr lang="en-US" dirty="0" smtClean="0"/>
              <a:t>6. Ideas are developed and words are defined. </a:t>
            </a:r>
          </a:p>
          <a:p>
            <a:pPr marL="514350" indent="-514350" algn="l" rtl="0" fontAlgn="auto">
              <a:spcAft>
                <a:spcPts val="0"/>
              </a:spcAft>
              <a:buFont typeface="Arial" pitchFamily="34" charset="0"/>
              <a:buNone/>
              <a:defRPr/>
            </a:pPr>
            <a:r>
              <a:rPr lang="en-US" dirty="0" smtClean="0"/>
              <a:t>7. Enhance autonomy (independence and self-governance) of nursing through defining its own independent functions. </a:t>
            </a:r>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63"/>
            <a:ext cx="8229600" cy="5626100"/>
          </a:xfrm>
        </p:spPr>
        <p:txBody>
          <a:bodyPr rtlCol="1">
            <a:normAutofit fontScale="92500" lnSpcReduction="20000"/>
          </a:bodyPr>
          <a:lstStyle/>
          <a:p>
            <a:pPr algn="l" rtl="0" fontAlgn="auto">
              <a:spcAft>
                <a:spcPts val="0"/>
              </a:spcAft>
              <a:buFont typeface="Arial" pitchFamily="34" charset="0"/>
              <a:buChar char="•"/>
              <a:defRPr/>
            </a:pPr>
            <a:r>
              <a:rPr lang="en-US" b="1" dirty="0" smtClean="0">
                <a:solidFill>
                  <a:srgbClr val="FF0000"/>
                </a:solidFill>
              </a:rPr>
              <a:t>In Education:</a:t>
            </a:r>
            <a:endParaRPr lang="en-US" dirty="0" smtClean="0">
              <a:solidFill>
                <a:srgbClr val="FF0000"/>
              </a:solidFill>
            </a:endParaRPr>
          </a:p>
          <a:p>
            <a:pPr marL="514350" indent="-514350" algn="l" rtl="0" fontAlgn="auto">
              <a:spcAft>
                <a:spcPts val="0"/>
              </a:spcAft>
              <a:buFont typeface="+mj-lt"/>
              <a:buAutoNum type="arabicPeriod"/>
              <a:defRPr/>
            </a:pPr>
            <a:r>
              <a:rPr lang="en-US" dirty="0" smtClean="0"/>
              <a:t>Provide a general focus for curriculum design </a:t>
            </a:r>
          </a:p>
          <a:p>
            <a:pPr marL="514350" indent="-514350" algn="l" rtl="0" fontAlgn="auto">
              <a:spcAft>
                <a:spcPts val="0"/>
              </a:spcAft>
              <a:buFont typeface="+mj-lt"/>
              <a:buAutoNum type="arabicPeriod"/>
              <a:defRPr/>
            </a:pPr>
            <a:r>
              <a:rPr lang="en-US" dirty="0" smtClean="0"/>
              <a:t>Guide curricular decision making. </a:t>
            </a:r>
          </a:p>
          <a:p>
            <a:pPr marL="514350" indent="-514350" algn="l" rtl="0" fontAlgn="auto">
              <a:spcAft>
                <a:spcPts val="0"/>
              </a:spcAft>
              <a:buFont typeface="Arial" pitchFamily="34" charset="0"/>
              <a:buNone/>
              <a:defRPr/>
            </a:pPr>
            <a:r>
              <a:rPr lang="en-US" b="1" dirty="0" smtClean="0">
                <a:solidFill>
                  <a:srgbClr val="FF0000"/>
                </a:solidFill>
              </a:rPr>
              <a:t>In Research:</a:t>
            </a:r>
            <a:endParaRPr lang="en-US" dirty="0" smtClean="0">
              <a:solidFill>
                <a:srgbClr val="FF0000"/>
              </a:solidFill>
            </a:endParaRPr>
          </a:p>
          <a:p>
            <a:pPr marL="514350" indent="-514350" algn="l" rtl="0" fontAlgn="auto">
              <a:spcAft>
                <a:spcPts val="0"/>
              </a:spcAft>
              <a:buFont typeface="+mj-lt"/>
              <a:buAutoNum type="arabicPeriod"/>
              <a:defRPr/>
            </a:pPr>
            <a:r>
              <a:rPr lang="en-US" dirty="0" smtClean="0"/>
              <a:t>Offer a framework for generating knowledge and new ideas. </a:t>
            </a:r>
          </a:p>
          <a:p>
            <a:pPr marL="514350" indent="-514350" algn="l" rtl="0" fontAlgn="auto">
              <a:spcAft>
                <a:spcPts val="0"/>
              </a:spcAft>
              <a:buFont typeface="+mj-lt"/>
              <a:buAutoNum type="arabicPeriod"/>
              <a:defRPr/>
            </a:pPr>
            <a:r>
              <a:rPr lang="en-US" dirty="0" smtClean="0"/>
              <a:t>Assist in discovering knowledge gaps in the specific field of study. </a:t>
            </a:r>
          </a:p>
          <a:p>
            <a:pPr marL="514350" indent="-514350" algn="l" rtl="0" fontAlgn="auto">
              <a:spcAft>
                <a:spcPts val="0"/>
              </a:spcAft>
              <a:buFont typeface="+mj-lt"/>
              <a:buAutoNum type="arabicPeriod"/>
              <a:defRPr/>
            </a:pPr>
            <a:r>
              <a:rPr lang="en-US" dirty="0" smtClean="0"/>
              <a:t>Offer a systematic approach to identify questions for study; select variables, interpret findings, and validate nursing interventions. </a:t>
            </a:r>
          </a:p>
          <a:p>
            <a:pPr marL="514350" indent="-514350" algn="l" rtl="0" fontAlgn="auto">
              <a:spcAft>
                <a:spcPts val="0"/>
              </a:spcAft>
              <a:buFont typeface="+mj-lt"/>
              <a:buAutoNum type="arabicPeriod"/>
              <a:defRPr/>
            </a:pPr>
            <a:r>
              <a:rPr lang="en-US" dirty="0" smtClean="0"/>
              <a:t>Approaches to developing nursing theory </a:t>
            </a:r>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50"/>
            <a:ext cx="8229600" cy="5840413"/>
          </a:xfrm>
        </p:spPr>
        <p:txBody>
          <a:bodyPr rtlCol="1">
            <a:normAutofit/>
          </a:bodyPr>
          <a:lstStyle/>
          <a:p>
            <a:pPr marL="514350" indent="-514350" algn="l" rtl="0" fontAlgn="auto">
              <a:spcAft>
                <a:spcPts val="0"/>
              </a:spcAft>
              <a:buFont typeface="Arial" pitchFamily="34" charset="0"/>
              <a:buNone/>
              <a:defRPr/>
            </a:pPr>
            <a:r>
              <a:rPr lang="en-US" dirty="0" smtClean="0"/>
              <a:t>5. Borrowing conceptual frameworks from other disciplines. </a:t>
            </a:r>
          </a:p>
          <a:p>
            <a:pPr marL="514350" indent="-514350" algn="l" rtl="0" fontAlgn="auto">
              <a:spcAft>
                <a:spcPts val="0"/>
              </a:spcAft>
              <a:buFont typeface="Arial" pitchFamily="34" charset="0"/>
              <a:buNone/>
              <a:defRPr/>
            </a:pPr>
            <a:r>
              <a:rPr lang="en-US" dirty="0" smtClean="0"/>
              <a:t>6. Inductively looking at nursing practice to discover theories/concepts to explain phenomena. </a:t>
            </a:r>
          </a:p>
          <a:p>
            <a:pPr marL="514350" indent="-514350" algn="l" rtl="0" fontAlgn="auto">
              <a:spcAft>
                <a:spcPts val="0"/>
              </a:spcAft>
              <a:buFont typeface="Arial" pitchFamily="34" charset="0"/>
              <a:buNone/>
              <a:defRPr/>
            </a:pPr>
            <a:r>
              <a:rPr lang="en-US" dirty="0" smtClean="0"/>
              <a:t>7. Deductively looking for the compatibility of a general nursing theory with nursing practice. </a:t>
            </a:r>
          </a:p>
          <a:p>
            <a:pPr marL="514350" indent="-514350" algn="l" rtl="0" fontAlgn="auto">
              <a:spcAft>
                <a:spcPts val="0"/>
              </a:spcAft>
              <a:buFont typeface="Arial" pitchFamily="34" charset="0"/>
              <a:buNone/>
              <a:defRPr/>
            </a:pPr>
            <a:r>
              <a:rPr lang="en-US" dirty="0" smtClean="0"/>
              <a:t>8. Questions from practicing Nurse about using Nursing theory</a:t>
            </a:r>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50"/>
            <a:ext cx="8229600" cy="5840413"/>
          </a:xfrm>
        </p:spPr>
        <p:txBody>
          <a:bodyPr rtlCol="1">
            <a:normAutofit fontScale="85000" lnSpcReduction="20000"/>
          </a:bodyPr>
          <a:lstStyle/>
          <a:p>
            <a:pPr algn="l" rtl="0" fontAlgn="auto">
              <a:spcAft>
                <a:spcPts val="0"/>
              </a:spcAft>
              <a:buFont typeface="Arial" pitchFamily="34" charset="0"/>
              <a:buNone/>
              <a:defRPr/>
            </a:pPr>
            <a:r>
              <a:rPr lang="en-US" sz="3300" u="sng" dirty="0" smtClean="0">
                <a:solidFill>
                  <a:srgbClr val="FF0000"/>
                </a:solidFill>
              </a:rPr>
              <a:t>Major nursing theorists and theories</a:t>
            </a:r>
          </a:p>
          <a:p>
            <a:pPr algn="l" rtl="0" fontAlgn="auto">
              <a:spcAft>
                <a:spcPts val="0"/>
              </a:spcAft>
              <a:buFont typeface="Arial" pitchFamily="34" charset="0"/>
              <a:buNone/>
              <a:defRPr/>
            </a:pPr>
            <a:r>
              <a:rPr lang="en-US" dirty="0" smtClean="0">
                <a:solidFill>
                  <a:srgbClr val="002060"/>
                </a:solidFill>
              </a:rPr>
              <a:t>1- Orem's </a:t>
            </a:r>
            <a:r>
              <a:rPr lang="en-US" b="1" dirty="0" smtClean="0">
                <a:solidFill>
                  <a:srgbClr val="002060"/>
                </a:solidFill>
              </a:rPr>
              <a:t>Self-Care Deficit </a:t>
            </a:r>
            <a:r>
              <a:rPr lang="en-US" dirty="0" smtClean="0">
                <a:solidFill>
                  <a:srgbClr val="002060"/>
                </a:solidFill>
              </a:rPr>
              <a:t>theory</a:t>
            </a:r>
          </a:p>
          <a:p>
            <a:pPr algn="l" rtl="0" fontAlgn="auto">
              <a:spcAft>
                <a:spcPts val="0"/>
              </a:spcAft>
              <a:buFont typeface="Arial" pitchFamily="34" charset="0"/>
              <a:buNone/>
              <a:defRPr/>
            </a:pPr>
            <a:r>
              <a:rPr lang="en-US" b="1" dirty="0" smtClean="0">
                <a:solidFill>
                  <a:srgbClr val="FF0000"/>
                </a:solidFill>
              </a:rPr>
              <a:t>OBJECTIVES </a:t>
            </a:r>
            <a:endParaRPr lang="en-US" dirty="0" smtClean="0">
              <a:solidFill>
                <a:srgbClr val="FF0000"/>
              </a:solidFill>
            </a:endParaRPr>
          </a:p>
          <a:p>
            <a:pPr marL="514350" indent="-514350" algn="l" rtl="0" fontAlgn="auto">
              <a:spcAft>
                <a:spcPts val="0"/>
              </a:spcAft>
              <a:buFont typeface="+mj-lt"/>
              <a:buAutoNum type="arabicPeriod"/>
              <a:defRPr/>
            </a:pPr>
            <a:r>
              <a:rPr lang="en-US" dirty="0" smtClean="0"/>
              <a:t>to assess the patient condition by the various methods explained by the nursing theory </a:t>
            </a:r>
          </a:p>
          <a:p>
            <a:pPr marL="514350" indent="-514350" algn="l" rtl="0" fontAlgn="auto">
              <a:spcAft>
                <a:spcPts val="0"/>
              </a:spcAft>
              <a:buFont typeface="+mj-lt"/>
              <a:buAutoNum type="arabicPeriod"/>
              <a:defRPr/>
            </a:pPr>
            <a:r>
              <a:rPr lang="en-US" dirty="0" smtClean="0"/>
              <a:t>to identify the needs of the patient </a:t>
            </a:r>
          </a:p>
          <a:p>
            <a:pPr marL="514350" indent="-514350" algn="l" rtl="0" fontAlgn="auto">
              <a:spcAft>
                <a:spcPts val="0"/>
              </a:spcAft>
              <a:buFont typeface="+mj-lt"/>
              <a:buAutoNum type="arabicPeriod"/>
              <a:defRPr/>
            </a:pPr>
            <a:r>
              <a:rPr lang="en-US" dirty="0" smtClean="0"/>
              <a:t>to demonstrate an effective communication and interaction with the patient. </a:t>
            </a:r>
          </a:p>
          <a:p>
            <a:pPr marL="514350" indent="-514350" algn="l" rtl="0" fontAlgn="auto">
              <a:spcAft>
                <a:spcPts val="0"/>
              </a:spcAft>
              <a:buFont typeface="+mj-lt"/>
              <a:buAutoNum type="arabicPeriod"/>
              <a:defRPr/>
            </a:pPr>
            <a:r>
              <a:rPr lang="en-US" dirty="0" smtClean="0"/>
              <a:t>to select a theory for the application according to the need of the patient </a:t>
            </a:r>
          </a:p>
          <a:p>
            <a:pPr marL="514350" indent="-514350" algn="l" rtl="0" fontAlgn="auto">
              <a:spcAft>
                <a:spcPts val="0"/>
              </a:spcAft>
              <a:buFont typeface="+mj-lt"/>
              <a:buAutoNum type="arabicPeriod"/>
              <a:defRPr/>
            </a:pPr>
            <a:r>
              <a:rPr lang="en-US" dirty="0" smtClean="0"/>
              <a:t>to apply the theory to solve the identified problems of the patient </a:t>
            </a:r>
          </a:p>
          <a:p>
            <a:pPr marL="514350" indent="-514350" algn="l" rtl="0" fontAlgn="auto">
              <a:spcAft>
                <a:spcPts val="0"/>
              </a:spcAft>
              <a:buFont typeface="+mj-lt"/>
              <a:buAutoNum type="arabicPeriod"/>
              <a:defRPr/>
            </a:pPr>
            <a:r>
              <a:rPr lang="en-US" dirty="0" smtClean="0"/>
              <a:t>to evaluate the extent to which the process was fruitful. </a:t>
            </a:r>
            <a:r>
              <a:rPr lang="en-US" b="1" i="1" u="sng" dirty="0" smtClean="0">
                <a:solidFill>
                  <a:srgbClr val="FF0000"/>
                </a:solidFill>
              </a:rPr>
              <a:t>(Problem solving approach)</a:t>
            </a:r>
          </a:p>
          <a:p>
            <a:pPr algn="l" rtl="0" fontAlgn="auto">
              <a:spcAft>
                <a:spcPts val="0"/>
              </a:spcAft>
              <a:buFont typeface="Arial" pitchFamily="34" charset="0"/>
              <a:buNone/>
              <a:defRPr/>
            </a:pPr>
            <a:endParaRPr lang="ar-IQ" dirty="0">
              <a:solidFill>
                <a:srgbClr val="00206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عنصر نائب للمحتوى 2"/>
          <p:cNvSpPr>
            <a:spLocks noGrp="1"/>
          </p:cNvSpPr>
          <p:nvPr>
            <p:ph idx="1"/>
          </p:nvPr>
        </p:nvSpPr>
        <p:spPr>
          <a:xfrm>
            <a:off x="457200" y="357188"/>
            <a:ext cx="8229600" cy="5768975"/>
          </a:xfrm>
        </p:spPr>
        <p:txBody>
          <a:bodyPr/>
          <a:lstStyle/>
          <a:p>
            <a:pPr algn="l" rtl="0">
              <a:buFont typeface="Arial" charset="0"/>
              <a:buNone/>
            </a:pPr>
            <a:r>
              <a:rPr lang="en-US" b="1" smtClean="0">
                <a:cs typeface="Arial" charset="0"/>
              </a:rPr>
              <a:t>Universal self-care requisites</a:t>
            </a:r>
          </a:p>
          <a:p>
            <a:pPr algn="l" rtl="0">
              <a:buFont typeface="Arial" charset="0"/>
              <a:buNone/>
            </a:pPr>
            <a:endParaRPr lang="en-US" smtClean="0">
              <a:cs typeface="Arial" charset="0"/>
            </a:endParaRPr>
          </a:p>
          <a:p>
            <a:pPr algn="l" rtl="0">
              <a:buFont typeface="Arial" charset="0"/>
              <a:buNone/>
            </a:pPr>
            <a:endParaRPr lang="ar-IQ" smtClean="0"/>
          </a:p>
        </p:txBody>
      </p:sp>
      <p:graphicFrame>
        <p:nvGraphicFramePr>
          <p:cNvPr id="4" name="جدول 3"/>
          <p:cNvGraphicFramePr>
            <a:graphicFrameLocks noGrp="1"/>
          </p:cNvGraphicFramePr>
          <p:nvPr/>
        </p:nvGraphicFramePr>
        <p:xfrm>
          <a:off x="357188" y="1000125"/>
          <a:ext cx="8501122" cy="5210369"/>
        </p:xfrm>
        <a:graphic>
          <a:graphicData uri="http://schemas.openxmlformats.org/drawingml/2006/table">
            <a:tbl>
              <a:tblPr/>
              <a:tblGrid>
                <a:gridCol w="2571768"/>
                <a:gridCol w="5929354"/>
              </a:tblGrid>
              <a:tr h="481205">
                <a:tc>
                  <a:txBody>
                    <a:bodyPr/>
                    <a:lstStyle/>
                    <a:p>
                      <a:pPr algn="l" rtl="0">
                        <a:spcAft>
                          <a:spcPts val="0"/>
                        </a:spcAft>
                      </a:pPr>
                      <a:r>
                        <a:rPr lang="en-US" sz="1600" b="1" dirty="0" smtClean="0">
                          <a:solidFill>
                            <a:schemeClr val="tx1"/>
                          </a:solidFill>
                          <a:latin typeface="Arial"/>
                          <a:ea typeface="Times New Roman"/>
                          <a:cs typeface="+mj-cs"/>
                        </a:rPr>
                        <a:t>Air </a:t>
                      </a:r>
                      <a:endParaRPr lang="en-US" sz="1600" b="1" dirty="0">
                        <a:solidFill>
                          <a:schemeClr val="tx1"/>
                        </a:solidFill>
                        <a:latin typeface="Times New Roman"/>
                        <a:ea typeface="Times New Roman"/>
                        <a:cs typeface="+mj-cs"/>
                      </a:endParaRPr>
                    </a:p>
                  </a:txBody>
                  <a:tcPr marL="0" marR="0" marT="0" marB="0">
                    <a:lnL>
                      <a:noFill/>
                    </a:lnL>
                    <a:lnR w="12700" cap="flat" cmpd="sng" algn="ctr">
                      <a:solidFill>
                        <a:schemeClr val="tx1"/>
                      </a:solidFill>
                      <a:prstDash val="solid"/>
                      <a:round/>
                      <a:headEnd type="none" w="med" len="med"/>
                      <a:tailEnd type="none" w="med" len="med"/>
                    </a:lnR>
                    <a:lnT>
                      <a:noFill/>
                    </a:lnT>
                    <a:lnB>
                      <a:noFill/>
                    </a:lnB>
                    <a:solidFill>
                      <a:schemeClr val="tx2">
                        <a:lumMod val="20000"/>
                        <a:lumOff val="80000"/>
                      </a:schemeClr>
                    </a:solidFill>
                  </a:tcPr>
                </a:tc>
                <a:tc>
                  <a:txBody>
                    <a:bodyPr/>
                    <a:lstStyle/>
                    <a:p>
                      <a:pPr algn="l"/>
                      <a:r>
                        <a:rPr lang="en-US" sz="1600" b="1" dirty="0">
                          <a:solidFill>
                            <a:schemeClr val="tx1"/>
                          </a:solidFill>
                          <a:latin typeface="Arial"/>
                          <a:ea typeface="Times New Roman"/>
                          <a:cs typeface="+mj-cs"/>
                        </a:rPr>
                        <a:t>Breaths without difficulty, no pallor cyanosis </a:t>
                      </a:r>
                      <a:endParaRPr lang="en-US" sz="1600" b="1" dirty="0">
                        <a:solidFill>
                          <a:schemeClr val="tx1"/>
                        </a:solidFill>
                        <a:latin typeface="Times New Roman"/>
                        <a:ea typeface="Times New Roman"/>
                        <a:cs typeface="+mj-cs"/>
                      </a:endParaRPr>
                    </a:p>
                  </a:txBody>
                  <a:tcPr marL="0" marR="0" marT="0" marB="0">
                    <a:lnL w="12700" cap="flat" cmpd="sng" algn="ctr">
                      <a:solidFill>
                        <a:schemeClr val="tx1"/>
                      </a:solidFill>
                      <a:prstDash val="solid"/>
                      <a:round/>
                      <a:headEnd type="none" w="med" len="med"/>
                      <a:tailEnd type="none" w="med" len="med"/>
                    </a:lnL>
                    <a:lnR>
                      <a:noFill/>
                    </a:lnR>
                    <a:lnT>
                      <a:noFill/>
                    </a:lnT>
                    <a:lnB>
                      <a:noFill/>
                    </a:lnB>
                    <a:solidFill>
                      <a:schemeClr val="tx2">
                        <a:lumMod val="20000"/>
                        <a:lumOff val="80000"/>
                      </a:schemeClr>
                    </a:solidFill>
                  </a:tcPr>
                </a:tc>
              </a:tr>
              <a:tr h="447489">
                <a:tc>
                  <a:txBody>
                    <a:bodyPr/>
                    <a:lstStyle/>
                    <a:p>
                      <a:pPr algn="l"/>
                      <a:r>
                        <a:rPr lang="en-US" sz="1600" b="1" dirty="0">
                          <a:solidFill>
                            <a:schemeClr val="tx1"/>
                          </a:solidFill>
                          <a:latin typeface="Arial"/>
                          <a:ea typeface="Times New Roman"/>
                          <a:cs typeface="+mj-cs"/>
                        </a:rPr>
                        <a:t>Water </a:t>
                      </a:r>
                      <a:endParaRPr lang="en-US" sz="1600" b="1" dirty="0">
                        <a:solidFill>
                          <a:schemeClr val="tx1"/>
                        </a:solidFill>
                        <a:latin typeface="Times New Roman"/>
                        <a:ea typeface="Times New Roman"/>
                        <a:cs typeface="+mj-cs"/>
                      </a:endParaRPr>
                    </a:p>
                  </a:txBody>
                  <a:tcPr marL="0" marR="0" marT="0" marB="0">
                    <a:lnL>
                      <a:noFill/>
                    </a:lnL>
                    <a:lnR w="12700" cap="flat" cmpd="sng" algn="ctr">
                      <a:solidFill>
                        <a:schemeClr val="tx1"/>
                      </a:solidFill>
                      <a:prstDash val="solid"/>
                      <a:round/>
                      <a:headEnd type="none" w="med" len="med"/>
                      <a:tailEnd type="none" w="med" len="med"/>
                    </a:lnR>
                    <a:lnT>
                      <a:noFill/>
                    </a:lnT>
                    <a:lnB>
                      <a:noFill/>
                    </a:lnB>
                    <a:solidFill>
                      <a:schemeClr val="accent6">
                        <a:lumMod val="40000"/>
                        <a:lumOff val="60000"/>
                      </a:schemeClr>
                    </a:solidFill>
                  </a:tcPr>
                </a:tc>
                <a:tc>
                  <a:txBody>
                    <a:bodyPr/>
                    <a:lstStyle/>
                    <a:p>
                      <a:pPr algn="l" rtl="0"/>
                      <a:r>
                        <a:rPr lang="en-US" sz="1600" b="1" dirty="0">
                          <a:solidFill>
                            <a:schemeClr val="tx1"/>
                          </a:solidFill>
                          <a:latin typeface="Arial"/>
                          <a:ea typeface="Times New Roman"/>
                          <a:cs typeface="+mj-cs"/>
                        </a:rPr>
                        <a:t>Fluid intake is sufficient. Edema present over ankles. </a:t>
                      </a:r>
                      <a:r>
                        <a:rPr lang="en-US" sz="1600" b="1" dirty="0" smtClean="0">
                          <a:solidFill>
                            <a:schemeClr val="tx1"/>
                          </a:solidFill>
                          <a:latin typeface="Arial"/>
                          <a:ea typeface="Times New Roman"/>
                          <a:cs typeface="+mj-cs"/>
                        </a:rPr>
                        <a:t> </a:t>
                      </a:r>
                      <a:endParaRPr lang="en-US" sz="1600" b="1" dirty="0">
                        <a:solidFill>
                          <a:schemeClr val="tx1"/>
                        </a:solidFill>
                        <a:latin typeface="Times New Roman"/>
                        <a:ea typeface="Times New Roman"/>
                        <a:cs typeface="+mj-cs"/>
                      </a:endParaRPr>
                    </a:p>
                  </a:txBody>
                  <a:tcPr marL="0" marR="0" marT="0" marB="0">
                    <a:lnL w="12700" cap="flat" cmpd="sng" algn="ctr">
                      <a:solidFill>
                        <a:schemeClr val="tx1"/>
                      </a:solidFill>
                      <a:prstDash val="solid"/>
                      <a:round/>
                      <a:headEnd type="none" w="med" len="med"/>
                      <a:tailEnd type="none" w="med" len="med"/>
                    </a:lnL>
                    <a:lnR>
                      <a:noFill/>
                    </a:lnR>
                    <a:lnT>
                      <a:noFill/>
                    </a:lnT>
                    <a:lnB>
                      <a:noFill/>
                    </a:lnB>
                    <a:solidFill>
                      <a:schemeClr val="accent6">
                        <a:lumMod val="40000"/>
                        <a:lumOff val="60000"/>
                      </a:schemeClr>
                    </a:solidFill>
                  </a:tcPr>
                </a:tc>
              </a:tr>
              <a:tr h="547500">
                <a:tc>
                  <a:txBody>
                    <a:bodyPr/>
                    <a:lstStyle/>
                    <a:p>
                      <a:pPr algn="l"/>
                      <a:r>
                        <a:rPr lang="en-US" sz="1600" b="1" dirty="0">
                          <a:solidFill>
                            <a:schemeClr val="tx1"/>
                          </a:solidFill>
                          <a:latin typeface="Arial"/>
                          <a:ea typeface="Times New Roman"/>
                          <a:cs typeface="+mj-cs"/>
                        </a:rPr>
                        <a:t>Food </a:t>
                      </a:r>
                      <a:endParaRPr lang="en-US" sz="1600" b="1" dirty="0">
                        <a:solidFill>
                          <a:schemeClr val="tx1"/>
                        </a:solidFill>
                        <a:latin typeface="Times New Roman"/>
                        <a:ea typeface="Times New Roman"/>
                        <a:cs typeface="+mj-cs"/>
                      </a:endParaRPr>
                    </a:p>
                  </a:txBody>
                  <a:tcPr marL="0" marR="0" marT="0" marB="0">
                    <a:lnL>
                      <a:noFill/>
                    </a:lnL>
                    <a:lnR w="12700" cap="flat" cmpd="sng" algn="ctr">
                      <a:solidFill>
                        <a:schemeClr val="tx1"/>
                      </a:solidFill>
                      <a:prstDash val="solid"/>
                      <a:round/>
                      <a:headEnd type="none" w="med" len="med"/>
                      <a:tailEnd type="none" w="med" len="med"/>
                    </a:lnR>
                    <a:lnT>
                      <a:noFill/>
                    </a:lnT>
                    <a:lnB>
                      <a:noFill/>
                    </a:lnB>
                    <a:solidFill>
                      <a:schemeClr val="accent4">
                        <a:lumMod val="40000"/>
                        <a:lumOff val="60000"/>
                      </a:schemeClr>
                    </a:solidFill>
                  </a:tcPr>
                </a:tc>
                <a:tc>
                  <a:txBody>
                    <a:bodyPr/>
                    <a:lstStyle/>
                    <a:p>
                      <a:pPr algn="l"/>
                      <a:r>
                        <a:rPr lang="en-US" sz="1600" b="1" dirty="0" err="1">
                          <a:solidFill>
                            <a:schemeClr val="tx1"/>
                          </a:solidFill>
                          <a:latin typeface="Arial"/>
                          <a:ea typeface="Times New Roman"/>
                          <a:cs typeface="+mj-cs"/>
                        </a:rPr>
                        <a:t>Hb</a:t>
                      </a:r>
                      <a:r>
                        <a:rPr lang="en-US" sz="1600" b="1" dirty="0">
                          <a:solidFill>
                            <a:schemeClr val="tx1"/>
                          </a:solidFill>
                          <a:latin typeface="Arial"/>
                          <a:ea typeface="Times New Roman"/>
                          <a:cs typeface="+mj-cs"/>
                        </a:rPr>
                        <a:t> – 9.6gm%, BMI = 14</a:t>
                      </a:r>
                      <a:r>
                        <a:rPr lang="en-US" sz="1600" b="1" dirty="0" smtClean="0">
                          <a:solidFill>
                            <a:schemeClr val="tx1"/>
                          </a:solidFill>
                          <a:latin typeface="Arial"/>
                          <a:ea typeface="Times New Roman"/>
                          <a:cs typeface="+mj-cs"/>
                        </a:rPr>
                        <a:t>. Food </a:t>
                      </a:r>
                      <a:r>
                        <a:rPr lang="en-US" sz="1600" b="1" dirty="0">
                          <a:solidFill>
                            <a:schemeClr val="tx1"/>
                          </a:solidFill>
                          <a:latin typeface="Arial"/>
                          <a:ea typeface="Times New Roman"/>
                          <a:cs typeface="+mj-cs"/>
                        </a:rPr>
                        <a:t>intake is not adequate or the diet is not nutritious. </a:t>
                      </a:r>
                      <a:endParaRPr lang="en-US" sz="1600" b="1" dirty="0">
                        <a:solidFill>
                          <a:schemeClr val="tx1"/>
                        </a:solidFill>
                        <a:latin typeface="Times New Roman"/>
                        <a:ea typeface="Times New Roman"/>
                        <a:cs typeface="+mj-cs"/>
                      </a:endParaRPr>
                    </a:p>
                  </a:txBody>
                  <a:tcPr marL="0" marR="0" marT="0" marB="0">
                    <a:lnL w="12700" cap="flat" cmpd="sng" algn="ctr">
                      <a:solidFill>
                        <a:schemeClr val="tx1"/>
                      </a:solidFill>
                      <a:prstDash val="solid"/>
                      <a:round/>
                      <a:headEnd type="none" w="med" len="med"/>
                      <a:tailEnd type="none" w="med" len="med"/>
                    </a:lnL>
                    <a:lnR>
                      <a:noFill/>
                    </a:lnR>
                    <a:lnT>
                      <a:noFill/>
                    </a:lnT>
                    <a:lnB>
                      <a:noFill/>
                    </a:lnB>
                    <a:solidFill>
                      <a:schemeClr val="accent4">
                        <a:lumMod val="40000"/>
                        <a:lumOff val="60000"/>
                      </a:schemeClr>
                    </a:solidFill>
                  </a:tcPr>
                </a:tc>
              </a:tr>
              <a:tr h="390294">
                <a:tc>
                  <a:txBody>
                    <a:bodyPr/>
                    <a:lstStyle/>
                    <a:p>
                      <a:pPr algn="l"/>
                      <a:r>
                        <a:rPr lang="en-US" sz="1600" b="1" dirty="0">
                          <a:solidFill>
                            <a:schemeClr val="tx1"/>
                          </a:solidFill>
                          <a:latin typeface="Arial"/>
                          <a:ea typeface="Times New Roman"/>
                          <a:cs typeface="+mj-cs"/>
                        </a:rPr>
                        <a:t>Elimination </a:t>
                      </a:r>
                      <a:endParaRPr lang="en-US" sz="1600" b="1" dirty="0">
                        <a:solidFill>
                          <a:schemeClr val="tx1"/>
                        </a:solidFill>
                        <a:latin typeface="Times New Roman"/>
                        <a:ea typeface="Times New Roman"/>
                        <a:cs typeface="+mj-cs"/>
                      </a:endParaRPr>
                    </a:p>
                  </a:txBody>
                  <a:tcPr marL="0" marR="0" marT="0" marB="0">
                    <a:lnL>
                      <a:noFill/>
                    </a:lnL>
                    <a:lnR w="12700" cap="flat" cmpd="sng" algn="ctr">
                      <a:solidFill>
                        <a:schemeClr val="tx1"/>
                      </a:solidFill>
                      <a:prstDash val="solid"/>
                      <a:round/>
                      <a:headEnd type="none" w="med" len="med"/>
                      <a:tailEnd type="none" w="med" len="med"/>
                    </a:lnR>
                    <a:lnT>
                      <a:noFill/>
                    </a:lnT>
                    <a:lnB>
                      <a:noFill/>
                    </a:lnB>
                    <a:solidFill>
                      <a:schemeClr val="bg2"/>
                    </a:solidFill>
                  </a:tcPr>
                </a:tc>
                <a:tc>
                  <a:txBody>
                    <a:bodyPr/>
                    <a:lstStyle/>
                    <a:p>
                      <a:pPr algn="l"/>
                      <a:r>
                        <a:rPr lang="en-US" sz="1600" b="1" dirty="0" smtClean="0">
                          <a:solidFill>
                            <a:schemeClr val="tx1"/>
                          </a:solidFill>
                          <a:latin typeface="Arial"/>
                          <a:ea typeface="Times New Roman"/>
                          <a:cs typeface="+mj-cs"/>
                        </a:rPr>
                        <a:t>Voids </a:t>
                      </a:r>
                      <a:r>
                        <a:rPr lang="en-US" sz="1600" b="1" dirty="0">
                          <a:solidFill>
                            <a:schemeClr val="tx1"/>
                          </a:solidFill>
                          <a:latin typeface="Arial"/>
                          <a:ea typeface="Times New Roman"/>
                          <a:cs typeface="+mj-cs"/>
                        </a:rPr>
                        <a:t>and eliminates bowel without difficulty. </a:t>
                      </a:r>
                      <a:endParaRPr lang="en-US" sz="1600" b="1" dirty="0">
                        <a:solidFill>
                          <a:schemeClr val="tx1"/>
                        </a:solidFill>
                        <a:latin typeface="Times New Roman"/>
                        <a:ea typeface="Times New Roman"/>
                        <a:cs typeface="+mj-cs"/>
                      </a:endParaRPr>
                    </a:p>
                  </a:txBody>
                  <a:tcPr marL="0" marR="0" marT="0" marB="0">
                    <a:lnL w="12700" cap="flat" cmpd="sng" algn="ctr">
                      <a:solidFill>
                        <a:schemeClr val="tx1"/>
                      </a:solidFill>
                      <a:prstDash val="solid"/>
                      <a:round/>
                      <a:headEnd type="none" w="med" len="med"/>
                      <a:tailEnd type="none" w="med" len="med"/>
                    </a:lnL>
                    <a:lnR>
                      <a:noFill/>
                    </a:lnR>
                    <a:lnT>
                      <a:noFill/>
                    </a:lnT>
                    <a:lnB>
                      <a:noFill/>
                    </a:lnB>
                    <a:solidFill>
                      <a:schemeClr val="bg2"/>
                    </a:solidFill>
                  </a:tcPr>
                </a:tc>
              </a:tr>
              <a:tr h="1475695">
                <a:tc>
                  <a:txBody>
                    <a:bodyPr/>
                    <a:lstStyle/>
                    <a:p>
                      <a:pPr algn="l"/>
                      <a:r>
                        <a:rPr lang="en-US" sz="1600" b="1" dirty="0">
                          <a:solidFill>
                            <a:schemeClr val="tx1"/>
                          </a:solidFill>
                          <a:latin typeface="Arial"/>
                          <a:ea typeface="Times New Roman"/>
                          <a:cs typeface="+mj-cs"/>
                        </a:rPr>
                        <a:t>Activity/ rest </a:t>
                      </a:r>
                      <a:endParaRPr lang="en-US" sz="1600" b="1" dirty="0">
                        <a:solidFill>
                          <a:schemeClr val="tx1"/>
                        </a:solidFill>
                        <a:latin typeface="Times New Roman"/>
                        <a:ea typeface="Times New Roman"/>
                        <a:cs typeface="+mj-cs"/>
                      </a:endParaRPr>
                    </a:p>
                  </a:txBody>
                  <a:tcPr marL="0" marR="0" marT="0" marB="0">
                    <a:lnL>
                      <a:noFill/>
                    </a:lnL>
                    <a:lnR w="12700" cap="flat" cmpd="sng" algn="ctr">
                      <a:solidFill>
                        <a:schemeClr val="tx1"/>
                      </a:solidFill>
                      <a:prstDash val="solid"/>
                      <a:round/>
                      <a:headEnd type="none" w="med" len="med"/>
                      <a:tailEnd type="none" w="med" len="med"/>
                    </a:lnR>
                    <a:lnT>
                      <a:noFill/>
                    </a:lnT>
                    <a:lnB>
                      <a:noFill/>
                    </a:lnB>
                    <a:solidFill>
                      <a:schemeClr val="accent6">
                        <a:lumMod val="40000"/>
                        <a:lumOff val="60000"/>
                      </a:schemeClr>
                    </a:solidFill>
                  </a:tcPr>
                </a:tc>
                <a:tc>
                  <a:txBody>
                    <a:bodyPr/>
                    <a:lstStyle/>
                    <a:p>
                      <a:pPr algn="l"/>
                      <a:r>
                        <a:rPr lang="en-US" sz="1600" b="1" dirty="0" smtClean="0">
                          <a:solidFill>
                            <a:schemeClr val="tx1"/>
                          </a:solidFill>
                          <a:latin typeface="Arial"/>
                          <a:ea typeface="Times New Roman"/>
                          <a:cs typeface="+mj-cs"/>
                        </a:rPr>
                        <a:t>Frequent </a:t>
                      </a:r>
                      <a:r>
                        <a:rPr lang="en-US" sz="1600" b="1" dirty="0">
                          <a:solidFill>
                            <a:schemeClr val="tx1"/>
                          </a:solidFill>
                          <a:latin typeface="Arial"/>
                          <a:ea typeface="Times New Roman"/>
                          <a:cs typeface="+mj-cs"/>
                        </a:rPr>
                        <a:t>rest is required due to pain. </a:t>
                      </a:r>
                      <a:br>
                        <a:rPr lang="en-US" sz="1600" b="1" dirty="0">
                          <a:solidFill>
                            <a:schemeClr val="tx1"/>
                          </a:solidFill>
                          <a:latin typeface="Arial"/>
                          <a:ea typeface="Times New Roman"/>
                          <a:cs typeface="+mj-cs"/>
                        </a:rPr>
                      </a:br>
                      <a:r>
                        <a:rPr lang="en-US" sz="1600" b="1" dirty="0">
                          <a:solidFill>
                            <a:schemeClr val="tx1"/>
                          </a:solidFill>
                          <a:latin typeface="Arial"/>
                          <a:ea typeface="Times New Roman"/>
                          <a:cs typeface="+mj-cs"/>
                        </a:rPr>
                        <a:t>Pain not completely relieved, </a:t>
                      </a:r>
                      <a:br>
                        <a:rPr lang="en-US" sz="1600" b="1" dirty="0">
                          <a:solidFill>
                            <a:schemeClr val="tx1"/>
                          </a:solidFill>
                          <a:latin typeface="Arial"/>
                          <a:ea typeface="Times New Roman"/>
                          <a:cs typeface="+mj-cs"/>
                        </a:rPr>
                      </a:br>
                      <a:r>
                        <a:rPr lang="en-US" sz="1600" b="1" dirty="0">
                          <a:solidFill>
                            <a:schemeClr val="tx1"/>
                          </a:solidFill>
                          <a:latin typeface="Arial"/>
                          <a:ea typeface="Times New Roman"/>
                          <a:cs typeface="+mj-cs"/>
                        </a:rPr>
                        <a:t>Activity level ha s come down.</a:t>
                      </a:r>
                      <a:br>
                        <a:rPr lang="en-US" sz="1600" b="1" dirty="0">
                          <a:solidFill>
                            <a:schemeClr val="tx1"/>
                          </a:solidFill>
                          <a:latin typeface="Arial"/>
                          <a:ea typeface="Times New Roman"/>
                          <a:cs typeface="+mj-cs"/>
                        </a:rPr>
                      </a:br>
                      <a:r>
                        <a:rPr lang="en-US" sz="1600" b="1" dirty="0">
                          <a:solidFill>
                            <a:schemeClr val="tx1"/>
                          </a:solidFill>
                          <a:latin typeface="Arial"/>
                          <a:ea typeface="Times New Roman"/>
                          <a:cs typeface="+mj-cs"/>
                        </a:rPr>
                        <a:t>Deformity of the joint secondary to the disease process and use of the joints. </a:t>
                      </a:r>
                      <a:endParaRPr lang="en-US" sz="1600" b="1" dirty="0">
                        <a:solidFill>
                          <a:schemeClr val="tx1"/>
                        </a:solidFill>
                        <a:latin typeface="Times New Roman"/>
                        <a:ea typeface="Times New Roman"/>
                        <a:cs typeface="+mj-cs"/>
                      </a:endParaRPr>
                    </a:p>
                  </a:txBody>
                  <a:tcPr marL="0" marR="0" marT="0" marB="0">
                    <a:lnL w="12700" cap="flat" cmpd="sng" algn="ctr">
                      <a:solidFill>
                        <a:schemeClr val="tx1"/>
                      </a:solidFill>
                      <a:prstDash val="solid"/>
                      <a:round/>
                      <a:headEnd type="none" w="med" len="med"/>
                      <a:tailEnd type="none" w="med" len="med"/>
                    </a:lnL>
                    <a:lnR>
                      <a:noFill/>
                    </a:lnR>
                    <a:lnT>
                      <a:noFill/>
                    </a:lnT>
                    <a:lnB>
                      <a:noFill/>
                    </a:lnB>
                    <a:solidFill>
                      <a:schemeClr val="accent6">
                        <a:lumMod val="40000"/>
                        <a:lumOff val="60000"/>
                      </a:schemeClr>
                    </a:solidFill>
                  </a:tcPr>
                </a:tc>
              </a:tr>
              <a:tr h="821250">
                <a:tc>
                  <a:txBody>
                    <a:bodyPr/>
                    <a:lstStyle/>
                    <a:p>
                      <a:pPr algn="l"/>
                      <a:r>
                        <a:rPr lang="en-US" sz="1600" b="1" dirty="0">
                          <a:solidFill>
                            <a:schemeClr val="tx1"/>
                          </a:solidFill>
                          <a:latin typeface="Arial"/>
                          <a:ea typeface="Times New Roman"/>
                          <a:cs typeface="+mj-cs"/>
                        </a:rPr>
                        <a:t>Social interaction </a:t>
                      </a:r>
                      <a:endParaRPr lang="en-US" sz="1600" b="1" dirty="0">
                        <a:solidFill>
                          <a:schemeClr val="tx1"/>
                        </a:solidFill>
                        <a:latin typeface="Times New Roman"/>
                        <a:ea typeface="Times New Roman"/>
                        <a:cs typeface="+mj-cs"/>
                      </a:endParaRPr>
                    </a:p>
                  </a:txBody>
                  <a:tcPr marL="0" marR="0" marT="0" marB="0">
                    <a:lnL>
                      <a:noFill/>
                    </a:lnL>
                    <a:lnR w="12700" cap="flat" cmpd="sng" algn="ctr">
                      <a:solidFill>
                        <a:schemeClr val="tx1"/>
                      </a:solidFill>
                      <a:prstDash val="solid"/>
                      <a:round/>
                      <a:headEnd type="none" w="med" len="med"/>
                      <a:tailEnd type="none" w="med" len="med"/>
                    </a:lnR>
                    <a:lnT>
                      <a:noFill/>
                    </a:lnT>
                    <a:lnB>
                      <a:noFill/>
                    </a:lnB>
                    <a:solidFill>
                      <a:srgbClr val="FFC000"/>
                    </a:solidFill>
                  </a:tcPr>
                </a:tc>
                <a:tc>
                  <a:txBody>
                    <a:bodyPr/>
                    <a:lstStyle/>
                    <a:p>
                      <a:pPr algn="l"/>
                      <a:r>
                        <a:rPr lang="en-US" sz="1600" b="1" dirty="0" smtClean="0">
                          <a:solidFill>
                            <a:schemeClr val="tx1"/>
                          </a:solidFill>
                          <a:latin typeface="Arial"/>
                          <a:ea typeface="Times New Roman"/>
                          <a:cs typeface="+mj-cs"/>
                        </a:rPr>
                        <a:t>Communicates </a:t>
                      </a:r>
                      <a:r>
                        <a:rPr lang="en-US" sz="1600" b="1" dirty="0">
                          <a:solidFill>
                            <a:schemeClr val="tx1"/>
                          </a:solidFill>
                          <a:latin typeface="Arial"/>
                          <a:ea typeface="Times New Roman"/>
                          <a:cs typeface="+mj-cs"/>
                        </a:rPr>
                        <a:t>well with neighbors and calls the daughter by phone Need for medical care is communicated to the daughter. </a:t>
                      </a:r>
                      <a:endParaRPr lang="en-US" sz="1600" b="1" dirty="0">
                        <a:solidFill>
                          <a:schemeClr val="tx1"/>
                        </a:solidFill>
                        <a:latin typeface="Times New Roman"/>
                        <a:ea typeface="Times New Roman"/>
                        <a:cs typeface="+mj-cs"/>
                      </a:endParaRPr>
                    </a:p>
                  </a:txBody>
                  <a:tcPr marL="0" marR="0" marT="0" marB="0">
                    <a:lnL w="12700" cap="flat" cmpd="sng" algn="ctr">
                      <a:solidFill>
                        <a:schemeClr val="tx1"/>
                      </a:solidFill>
                      <a:prstDash val="solid"/>
                      <a:round/>
                      <a:headEnd type="none" w="med" len="med"/>
                      <a:tailEnd type="none" w="med" len="med"/>
                    </a:lnL>
                    <a:lnR>
                      <a:noFill/>
                    </a:lnR>
                    <a:lnT>
                      <a:noFill/>
                    </a:lnT>
                    <a:lnB>
                      <a:noFill/>
                    </a:lnB>
                    <a:solidFill>
                      <a:srgbClr val="FFC000"/>
                    </a:solidFill>
                  </a:tcPr>
                </a:tc>
              </a:tr>
              <a:tr h="678013">
                <a:tc>
                  <a:txBody>
                    <a:bodyPr/>
                    <a:lstStyle/>
                    <a:p>
                      <a:pPr algn="l"/>
                      <a:r>
                        <a:rPr lang="en-US" sz="1600" b="1" dirty="0">
                          <a:solidFill>
                            <a:schemeClr val="tx1"/>
                          </a:solidFill>
                          <a:latin typeface="Arial"/>
                          <a:ea typeface="Times New Roman"/>
                          <a:cs typeface="+mj-cs"/>
                        </a:rPr>
                        <a:t>Prevention of hazards </a:t>
                      </a:r>
                      <a:endParaRPr lang="en-US" sz="1600" b="1" dirty="0">
                        <a:solidFill>
                          <a:schemeClr val="tx1"/>
                        </a:solidFill>
                        <a:latin typeface="Times New Roman"/>
                        <a:ea typeface="Times New Roman"/>
                        <a:cs typeface="+mj-cs"/>
                      </a:endParaRPr>
                    </a:p>
                  </a:txBody>
                  <a:tcPr marL="0" marR="0" marT="0" marB="0">
                    <a:lnL>
                      <a:noFill/>
                    </a:lnL>
                    <a:lnR w="12700" cap="flat" cmpd="sng" algn="ctr">
                      <a:solidFill>
                        <a:schemeClr val="tx1"/>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l" rtl="0"/>
                      <a:r>
                        <a:rPr lang="en-US" sz="1600" b="1" dirty="0">
                          <a:solidFill>
                            <a:schemeClr val="tx1"/>
                          </a:solidFill>
                          <a:latin typeface="Arial"/>
                          <a:ea typeface="Times New Roman"/>
                          <a:cs typeface="+mj-cs"/>
                        </a:rPr>
                        <a:t>Need instruction on care of joints and prevention of falls.  Need instruction on improvement of nutritional </a:t>
                      </a:r>
                      <a:r>
                        <a:rPr lang="en-US" sz="1600" b="1" dirty="0" smtClean="0">
                          <a:solidFill>
                            <a:schemeClr val="tx1"/>
                          </a:solidFill>
                          <a:latin typeface="Arial"/>
                          <a:ea typeface="Times New Roman"/>
                          <a:cs typeface="+mj-cs"/>
                        </a:rPr>
                        <a:t>status.  </a:t>
                      </a:r>
                      <a:endParaRPr lang="en-US" sz="1600" b="1" dirty="0">
                        <a:solidFill>
                          <a:schemeClr val="tx1"/>
                        </a:solidFill>
                        <a:latin typeface="Times New Roman"/>
                        <a:ea typeface="Times New Roman"/>
                        <a:cs typeface="+mj-cs"/>
                      </a:endParaRPr>
                    </a:p>
                  </a:txBody>
                  <a:tcPr marL="0" marR="0" marT="0" marB="0">
                    <a:lnL w="12700" cap="flat" cmpd="sng" algn="ctr">
                      <a:solidFill>
                        <a:schemeClr val="tx1"/>
                      </a:solidFill>
                      <a:prstDash val="solid"/>
                      <a:round/>
                      <a:headEnd type="none" w="med" len="med"/>
                      <a:tailEnd type="none" w="med" len="med"/>
                    </a:lnL>
                    <a:lnR>
                      <a:noFill/>
                    </a:lnR>
                    <a:lnT>
                      <a:noFill/>
                    </a:lnT>
                    <a:lnB>
                      <a:noFill/>
                    </a:lnB>
                    <a:solidFill>
                      <a:schemeClr val="accent2">
                        <a:lumMod val="40000"/>
                        <a:lumOff val="60000"/>
                      </a:schemeClr>
                    </a:solidFill>
                  </a:tcPr>
                </a:tc>
              </a:tr>
              <a:tr h="368923">
                <a:tc>
                  <a:txBody>
                    <a:bodyPr/>
                    <a:lstStyle/>
                    <a:p>
                      <a:pPr algn="l"/>
                      <a:r>
                        <a:rPr lang="en-US" sz="1600" b="1" dirty="0">
                          <a:solidFill>
                            <a:schemeClr val="tx1"/>
                          </a:solidFill>
                          <a:latin typeface="Arial"/>
                          <a:ea typeface="Times New Roman"/>
                          <a:cs typeface="+mj-cs"/>
                        </a:rPr>
                        <a:t>Promotion of normalcy </a:t>
                      </a:r>
                      <a:endParaRPr lang="en-US" sz="1600" b="1" dirty="0">
                        <a:solidFill>
                          <a:schemeClr val="tx1"/>
                        </a:solidFill>
                        <a:latin typeface="Times New Roman"/>
                        <a:ea typeface="Times New Roman"/>
                        <a:cs typeface="+mj-cs"/>
                      </a:endParaRPr>
                    </a:p>
                  </a:txBody>
                  <a:tcPr marL="0" marR="0" marT="0" marB="0">
                    <a:lnL>
                      <a:noFill/>
                    </a:lnL>
                    <a:lnR w="12700" cap="flat" cmpd="sng" algn="ctr">
                      <a:solidFill>
                        <a:schemeClr val="tx1"/>
                      </a:solidFill>
                      <a:prstDash val="solid"/>
                      <a:round/>
                      <a:headEnd type="none" w="med" len="med"/>
                      <a:tailEnd type="none" w="med" len="med"/>
                    </a:lnR>
                    <a:lnT>
                      <a:noFill/>
                    </a:lnT>
                    <a:lnB>
                      <a:noFill/>
                    </a:lnB>
                    <a:solidFill>
                      <a:srgbClr val="FFFF00"/>
                    </a:solidFill>
                  </a:tcPr>
                </a:tc>
                <a:tc>
                  <a:txBody>
                    <a:bodyPr/>
                    <a:lstStyle/>
                    <a:p>
                      <a:pPr algn="l"/>
                      <a:r>
                        <a:rPr lang="en-US" sz="1600" b="1" dirty="0" smtClean="0">
                          <a:solidFill>
                            <a:schemeClr val="tx1"/>
                          </a:solidFill>
                          <a:latin typeface="Arial"/>
                          <a:ea typeface="Times New Roman"/>
                          <a:cs typeface="+mj-cs"/>
                        </a:rPr>
                        <a:t>Has </a:t>
                      </a:r>
                      <a:r>
                        <a:rPr lang="en-US" sz="1600" b="1" dirty="0">
                          <a:solidFill>
                            <a:schemeClr val="tx1"/>
                          </a:solidFill>
                          <a:latin typeface="Arial"/>
                          <a:ea typeface="Times New Roman"/>
                          <a:cs typeface="+mj-cs"/>
                        </a:rPr>
                        <a:t>good relation with daughter </a:t>
                      </a:r>
                      <a:endParaRPr lang="en-US" sz="1600" b="1" dirty="0">
                        <a:solidFill>
                          <a:schemeClr val="tx1"/>
                        </a:solidFill>
                        <a:latin typeface="Times New Roman"/>
                        <a:ea typeface="Times New Roman"/>
                        <a:cs typeface="+mj-cs"/>
                      </a:endParaRPr>
                    </a:p>
                  </a:txBody>
                  <a:tcPr marL="0" marR="0" marT="0" marB="0">
                    <a:lnL w="12700" cap="flat" cmpd="sng" algn="ctr">
                      <a:solidFill>
                        <a:schemeClr val="tx1"/>
                      </a:solidFill>
                      <a:prstDash val="solid"/>
                      <a:round/>
                      <a:headEnd type="none" w="med" len="med"/>
                      <a:tailEnd type="none" w="med" len="med"/>
                    </a:lnL>
                    <a:lnR>
                      <a:noFill/>
                    </a:lnR>
                    <a:lnT>
                      <a:noFill/>
                    </a:lnT>
                    <a:lnB>
                      <a:noFill/>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50" y="357188"/>
            <a:ext cx="8643938" cy="6143625"/>
          </a:xfrm>
        </p:spPr>
        <p:txBody>
          <a:bodyPr rtlCol="1">
            <a:normAutofit fontScale="55000" lnSpcReduction="20000"/>
          </a:bodyPr>
          <a:lstStyle/>
          <a:p>
            <a:pPr algn="l" rtl="0" fontAlgn="auto">
              <a:spcAft>
                <a:spcPts val="0"/>
              </a:spcAft>
              <a:buFont typeface="Arial" pitchFamily="34" charset="0"/>
              <a:buNone/>
              <a:defRPr/>
            </a:pPr>
            <a:r>
              <a:rPr lang="en-US" sz="5700" dirty="0" smtClean="0"/>
              <a:t>2- Betty </a:t>
            </a:r>
            <a:r>
              <a:rPr lang="en-US" sz="5700" dirty="0" err="1" smtClean="0"/>
              <a:t>Neuman's</a:t>
            </a:r>
            <a:r>
              <a:rPr lang="en-US" sz="5700" dirty="0" smtClean="0"/>
              <a:t> System Model</a:t>
            </a:r>
          </a:p>
          <a:p>
            <a:pPr algn="ctr" rtl="0" fontAlgn="auto">
              <a:spcAft>
                <a:spcPts val="0"/>
              </a:spcAft>
              <a:buFont typeface="Arial" pitchFamily="34" charset="0"/>
              <a:buNone/>
              <a:defRPr/>
            </a:pPr>
            <a:r>
              <a:rPr lang="en-US" sz="5100" b="1" i="1" dirty="0" smtClean="0">
                <a:solidFill>
                  <a:srgbClr val="FF0000"/>
                </a:solidFill>
              </a:rPr>
              <a:t>Health is a condition in which all parts and subparts are in harmony with the whole of the client.”</a:t>
            </a:r>
            <a:endParaRPr lang="en-US" sz="5100" dirty="0" smtClean="0">
              <a:solidFill>
                <a:srgbClr val="FF0000"/>
              </a:solidFill>
            </a:endParaRPr>
          </a:p>
          <a:p>
            <a:pPr algn="l" rtl="0" fontAlgn="auto">
              <a:spcAft>
                <a:spcPts val="0"/>
              </a:spcAft>
              <a:buFont typeface="Arial" pitchFamily="34" charset="0"/>
              <a:buNone/>
              <a:defRPr/>
            </a:pPr>
            <a:r>
              <a:rPr lang="en-US" sz="5100" i="1" dirty="0" smtClean="0">
                <a:solidFill>
                  <a:srgbClr val="FF0000"/>
                </a:solidFill>
              </a:rPr>
              <a:t>Nursing</a:t>
            </a:r>
            <a:r>
              <a:rPr lang="en-US" sz="4000" i="1" dirty="0" smtClean="0"/>
              <a:t/>
            </a:r>
            <a:br>
              <a:rPr lang="en-US" sz="4000" i="1" dirty="0" smtClean="0"/>
            </a:br>
            <a:r>
              <a:rPr lang="en-US" sz="5100" dirty="0" err="1" smtClean="0"/>
              <a:t>Neuman</a:t>
            </a:r>
            <a:r>
              <a:rPr lang="en-US" sz="5100" dirty="0" smtClean="0"/>
              <a:t> believes that nursing requires a holistic approach that considers all factors affecting a client's health—physical, physiological, psychological, mental, social, cultural, developmental and spiritual well-being.</a:t>
            </a:r>
            <a:r>
              <a:rPr lang="en-US" dirty="0" smtClean="0"/>
              <a:t/>
            </a:r>
            <a:br>
              <a:rPr lang="en-US" dirty="0" smtClean="0"/>
            </a:br>
            <a:r>
              <a:rPr lang="en-US" dirty="0" smtClean="0"/>
              <a:t/>
            </a:r>
            <a:br>
              <a:rPr lang="en-US" dirty="0" smtClean="0"/>
            </a:br>
            <a:r>
              <a:rPr lang="en-US" sz="5100" i="1" dirty="0" smtClean="0">
                <a:solidFill>
                  <a:srgbClr val="FF0000"/>
                </a:solidFill>
              </a:rPr>
              <a:t>Person</a:t>
            </a:r>
            <a:r>
              <a:rPr lang="en-US" sz="4500" dirty="0" smtClean="0"/>
              <a:t/>
            </a:r>
            <a:br>
              <a:rPr lang="en-US" sz="4500" dirty="0" smtClean="0"/>
            </a:br>
            <a:r>
              <a:rPr lang="en-US" sz="4500" dirty="0" err="1" smtClean="0"/>
              <a:t>Neuman</a:t>
            </a:r>
            <a:r>
              <a:rPr lang="en-US" sz="4500" dirty="0" smtClean="0"/>
              <a:t> regarded the concept of a person as an individual family community or the society.</a:t>
            </a:r>
            <a:r>
              <a:rPr lang="en-US" dirty="0" smtClean="0"/>
              <a:t/>
            </a:r>
            <a:br>
              <a:rPr lang="en-US" dirty="0" smtClean="0"/>
            </a:br>
            <a:endParaRPr lang="en-US" dirty="0" smtClean="0"/>
          </a:p>
          <a:p>
            <a:pPr algn="l" rtl="0" fontAlgn="auto">
              <a:spcAft>
                <a:spcPts val="0"/>
              </a:spcAft>
              <a:buFont typeface="Arial" pitchFamily="34" charset="0"/>
              <a:buNone/>
              <a:defRPr/>
            </a:pPr>
            <a:r>
              <a:rPr lang="en-US" sz="5100" dirty="0" smtClean="0"/>
              <a:t>She sees a person as an open system that works together with other parts of its body as it interact with the environment.</a:t>
            </a:r>
            <a:br>
              <a:rPr lang="en-US" sz="5100" dirty="0" smtClean="0"/>
            </a:br>
            <a:r>
              <a:rPr lang="en-US" dirty="0" smtClean="0"/>
              <a:t/>
            </a:r>
            <a:br>
              <a:rPr lang="en-US" dirty="0" smtClean="0"/>
            </a:br>
            <a:endParaRPr lang="ar-IQ"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50"/>
            <a:ext cx="8229600" cy="5840413"/>
          </a:xfrm>
        </p:spPr>
        <p:txBody>
          <a:bodyPr rtlCol="1">
            <a:normAutofit fontScale="92500" lnSpcReduction="10000"/>
          </a:bodyPr>
          <a:lstStyle/>
          <a:p>
            <a:pPr algn="l" rtl="0" fontAlgn="auto">
              <a:spcAft>
                <a:spcPts val="0"/>
              </a:spcAft>
              <a:buFont typeface="Arial" pitchFamily="34" charset="0"/>
              <a:buNone/>
              <a:defRPr/>
            </a:pPr>
            <a:r>
              <a:rPr lang="en-US" i="1" dirty="0" smtClean="0">
                <a:solidFill>
                  <a:srgbClr val="C00000"/>
                </a:solidFill>
              </a:rPr>
              <a:t>Environment</a:t>
            </a:r>
            <a:r>
              <a:rPr lang="en-US" dirty="0" smtClean="0"/>
              <a:t/>
            </a:r>
            <a:br>
              <a:rPr lang="en-US" dirty="0" smtClean="0"/>
            </a:br>
            <a:r>
              <a:rPr lang="en-US" dirty="0" smtClean="0"/>
              <a:t>The environment can be an internal and external.</a:t>
            </a:r>
            <a:br>
              <a:rPr lang="en-US" dirty="0" smtClean="0"/>
            </a:br>
            <a:r>
              <a:rPr lang="en-US" dirty="0" smtClean="0"/>
              <a:t>Stressors are the forces created by the environment. </a:t>
            </a:r>
          </a:p>
          <a:p>
            <a:pPr algn="l" rtl="0" fontAlgn="auto">
              <a:spcAft>
                <a:spcPts val="0"/>
              </a:spcAft>
              <a:buFont typeface="Arial" pitchFamily="34" charset="0"/>
              <a:buNone/>
              <a:defRPr/>
            </a:pPr>
            <a:r>
              <a:rPr lang="en-US" dirty="0" smtClean="0">
                <a:solidFill>
                  <a:srgbClr val="C00000"/>
                </a:solidFill>
              </a:rPr>
              <a:t>Stressors</a:t>
            </a:r>
            <a:r>
              <a:rPr lang="en-US" dirty="0" smtClean="0"/>
              <a:t> are tensions that produce alterations in the normal flow of the environment. </a:t>
            </a:r>
          </a:p>
          <a:p>
            <a:pPr algn="l" rtl="0" fontAlgn="auto">
              <a:spcAft>
                <a:spcPts val="0"/>
              </a:spcAft>
              <a:buFont typeface="Arial" pitchFamily="34" charset="0"/>
              <a:buNone/>
              <a:defRPr/>
            </a:pPr>
            <a:r>
              <a:rPr lang="en-US" b="1" i="1" dirty="0" smtClean="0">
                <a:solidFill>
                  <a:srgbClr val="00B0F0"/>
                </a:solidFill>
              </a:rPr>
              <a:t>These stressors can be</a:t>
            </a:r>
            <a:r>
              <a:rPr lang="en-US" dirty="0" smtClean="0"/>
              <a:t>:</a:t>
            </a:r>
            <a:br>
              <a:rPr lang="en-US" dirty="0" smtClean="0"/>
            </a:br>
            <a:r>
              <a:rPr lang="en-US" dirty="0" smtClean="0"/>
              <a:t>1. </a:t>
            </a:r>
            <a:r>
              <a:rPr lang="en-US" b="1" dirty="0" smtClean="0">
                <a:solidFill>
                  <a:srgbClr val="7030A0"/>
                </a:solidFill>
              </a:rPr>
              <a:t>Intrapersonal -</a:t>
            </a:r>
            <a:r>
              <a:rPr lang="en-US" dirty="0" smtClean="0"/>
              <a:t> occurs within the self and comprises of man as a psycho-spiritual being</a:t>
            </a:r>
            <a:br>
              <a:rPr lang="en-US" dirty="0" smtClean="0"/>
            </a:br>
            <a:r>
              <a:rPr lang="en-US" dirty="0" smtClean="0"/>
              <a:t>2</a:t>
            </a:r>
            <a:r>
              <a:rPr lang="en-US" b="1" dirty="0" smtClean="0">
                <a:solidFill>
                  <a:srgbClr val="FF0000"/>
                </a:solidFill>
              </a:rPr>
              <a:t>. Interpersonal </a:t>
            </a:r>
            <a:r>
              <a:rPr lang="en-US" dirty="0" smtClean="0"/>
              <a:t>- occurs between one or more individual and consists of man as a social being</a:t>
            </a:r>
            <a:br>
              <a:rPr lang="en-US" dirty="0" smtClean="0"/>
            </a:br>
            <a:r>
              <a:rPr lang="en-US" dirty="0" smtClean="0"/>
              <a:t>3. </a:t>
            </a:r>
            <a:r>
              <a:rPr lang="en-US" b="1" dirty="0" smtClean="0">
                <a:solidFill>
                  <a:srgbClr val="C00000"/>
                </a:solidFill>
              </a:rPr>
              <a:t>Extra personal</a:t>
            </a:r>
            <a:r>
              <a:rPr lang="en-US" dirty="0" smtClean="0"/>
              <a:t> - occurs outside the individual and may include environmental factors</a:t>
            </a:r>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عنصر نائب للمحتوى 2"/>
          <p:cNvSpPr>
            <a:spLocks noGrp="1"/>
          </p:cNvSpPr>
          <p:nvPr>
            <p:ph idx="1"/>
          </p:nvPr>
        </p:nvSpPr>
        <p:spPr>
          <a:xfrm>
            <a:off x="457200" y="285750"/>
            <a:ext cx="8229600" cy="5840413"/>
          </a:xfrm>
        </p:spPr>
        <p:txBody>
          <a:bodyPr/>
          <a:lstStyle/>
          <a:p>
            <a:pPr algn="l" rtl="0">
              <a:buFont typeface="Arial" charset="0"/>
              <a:buNone/>
            </a:pPr>
            <a:r>
              <a:rPr lang="en-US" b="1" smtClean="0">
                <a:cs typeface="Arial" charset="0"/>
              </a:rPr>
              <a:t>The four phases of nurse-patient relationships are:</a:t>
            </a:r>
          </a:p>
          <a:p>
            <a:pPr algn="l" rtl="0">
              <a:buFont typeface="Arial" charset="0"/>
              <a:buNone/>
            </a:pPr>
            <a:r>
              <a:rPr lang="en-US" smtClean="0">
                <a:solidFill>
                  <a:srgbClr val="FF0000"/>
                </a:solidFill>
                <a:cs typeface="Arial" charset="0"/>
              </a:rPr>
              <a:t> </a:t>
            </a:r>
            <a:r>
              <a:rPr lang="en-US" b="1" smtClean="0">
                <a:solidFill>
                  <a:srgbClr val="FF0000"/>
                </a:solidFill>
                <a:cs typeface="Arial" charset="0"/>
              </a:rPr>
              <a:t>1. Orientation: </a:t>
            </a:r>
            <a:endParaRPr lang="en-US" smtClean="0">
              <a:solidFill>
                <a:srgbClr val="FF0000"/>
              </a:solidFill>
              <a:cs typeface="Arial" charset="0"/>
            </a:endParaRPr>
          </a:p>
          <a:p>
            <a:pPr algn="l" rtl="0">
              <a:buFont typeface="Arial" charset="0"/>
              <a:buNone/>
            </a:pPr>
            <a:r>
              <a:rPr lang="en-US" smtClean="0">
                <a:cs typeface="Arial" charset="0"/>
              </a:rPr>
              <a:t>During this phase, the individual has a </a:t>
            </a:r>
            <a:r>
              <a:rPr lang="en-US" i="1" smtClean="0">
                <a:cs typeface="Arial" charset="0"/>
              </a:rPr>
              <a:t>felt need</a:t>
            </a:r>
            <a:r>
              <a:rPr lang="en-US" smtClean="0">
                <a:cs typeface="Arial" charset="0"/>
              </a:rPr>
              <a:t> and seeks professional assistance. </a:t>
            </a:r>
          </a:p>
          <a:p>
            <a:pPr algn="l" rtl="0">
              <a:buFont typeface="Arial" charset="0"/>
              <a:buNone/>
            </a:pPr>
            <a:r>
              <a:rPr lang="en-US" smtClean="0">
                <a:cs typeface="Arial" charset="0"/>
              </a:rPr>
              <a:t>The nurse helps the individual to recognize and understand his/ her problem and determine the need for help. </a:t>
            </a:r>
          </a:p>
          <a:p>
            <a:pPr algn="l" rtl="0">
              <a:buFont typeface="Arial" charset="0"/>
              <a:buNone/>
            </a:pPr>
            <a:endParaRPr lang="ar-IQ"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عنصر نائب للمحتوى 2"/>
          <p:cNvSpPr>
            <a:spLocks noGrp="1"/>
          </p:cNvSpPr>
          <p:nvPr>
            <p:ph idx="1"/>
          </p:nvPr>
        </p:nvSpPr>
        <p:spPr>
          <a:xfrm>
            <a:off x="457200" y="500063"/>
            <a:ext cx="8229600" cy="5626100"/>
          </a:xfrm>
        </p:spPr>
        <p:txBody>
          <a:bodyPr/>
          <a:lstStyle/>
          <a:p>
            <a:pPr algn="l" rtl="0">
              <a:buFont typeface="Arial" charset="0"/>
              <a:buNone/>
            </a:pPr>
            <a:r>
              <a:rPr lang="en-US" b="1" smtClean="0">
                <a:cs typeface="Arial" charset="0"/>
              </a:rPr>
              <a:t>2. </a:t>
            </a:r>
            <a:r>
              <a:rPr lang="en-US" b="1" smtClean="0">
                <a:solidFill>
                  <a:srgbClr val="FF0000"/>
                </a:solidFill>
                <a:cs typeface="Arial" charset="0"/>
              </a:rPr>
              <a:t>Identification </a:t>
            </a:r>
            <a:endParaRPr lang="en-US" smtClean="0">
              <a:solidFill>
                <a:srgbClr val="FF0000"/>
              </a:solidFill>
              <a:cs typeface="Arial" charset="0"/>
            </a:endParaRPr>
          </a:p>
          <a:p>
            <a:pPr algn="l" rtl="0">
              <a:buFont typeface="Arial" charset="0"/>
              <a:buNone/>
            </a:pPr>
            <a:r>
              <a:rPr lang="en-US" smtClean="0">
                <a:cs typeface="Arial" charset="0"/>
              </a:rPr>
              <a:t>The patient identifies with those who can help him/ her.</a:t>
            </a:r>
          </a:p>
          <a:p>
            <a:pPr algn="l" rtl="0">
              <a:buFont typeface="Arial" charset="0"/>
              <a:buNone/>
            </a:pPr>
            <a:r>
              <a:rPr lang="en-US" smtClean="0">
                <a:cs typeface="Arial" charset="0"/>
              </a:rPr>
              <a:t>The nurse permits exploration of feelings to aid the patient in undergoing illness as an experience that reorients feelings and strengthens positive forces in the personality and provides needed satisfaction. </a:t>
            </a:r>
          </a:p>
          <a:p>
            <a:pPr algn="l" rtl="0">
              <a:buFont typeface="Arial" charset="0"/>
              <a:buNone/>
            </a:pPr>
            <a:endParaRPr lang="ar-IQ"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عنوان فرعي 2"/>
          <p:cNvSpPr>
            <a:spLocks noGrp="1"/>
          </p:cNvSpPr>
          <p:nvPr>
            <p:ph type="subTitle" idx="1"/>
          </p:nvPr>
        </p:nvSpPr>
        <p:spPr>
          <a:xfrm>
            <a:off x="500063" y="500063"/>
            <a:ext cx="8001000" cy="5786437"/>
          </a:xfrm>
        </p:spPr>
        <p:txBody>
          <a:bodyPr>
            <a:normAutofit lnSpcReduction="10000"/>
          </a:bodyPr>
          <a:lstStyle/>
          <a:p>
            <a:pPr algn="l" rtl="0"/>
            <a:r>
              <a:rPr lang="en-US" sz="2800" b="1" dirty="0" smtClean="0">
                <a:solidFill>
                  <a:schemeClr val="tx1"/>
                </a:solidFill>
                <a:cs typeface="Arial" charset="0"/>
              </a:rPr>
              <a:t>DEFINITIONS</a:t>
            </a:r>
          </a:p>
          <a:p>
            <a:pPr algn="l" rtl="0"/>
            <a:r>
              <a:rPr lang="en-US" sz="2800" b="1" dirty="0" smtClean="0">
                <a:solidFill>
                  <a:srgbClr val="FF0000"/>
                </a:solidFill>
                <a:cs typeface="Arial" charset="0"/>
              </a:rPr>
              <a:t>Theory</a:t>
            </a:r>
            <a:r>
              <a:rPr lang="en-US" sz="2800" b="1" dirty="0" smtClean="0">
                <a:solidFill>
                  <a:schemeClr val="tx1"/>
                </a:solidFill>
                <a:cs typeface="Arial" charset="0"/>
              </a:rPr>
              <a:t>: a set of related statements that describes or explains phenomena in a systematic way</a:t>
            </a:r>
          </a:p>
          <a:p>
            <a:pPr algn="l" rtl="0"/>
            <a:endParaRPr lang="en-US" sz="2800" b="1" dirty="0" smtClean="0">
              <a:solidFill>
                <a:schemeClr val="tx1"/>
              </a:solidFill>
              <a:cs typeface="Arial" charset="0"/>
            </a:endParaRPr>
          </a:p>
          <a:p>
            <a:pPr algn="l" rtl="0"/>
            <a:r>
              <a:rPr lang="en-US" sz="2800" b="1" dirty="0" smtClean="0">
                <a:solidFill>
                  <a:srgbClr val="FF0000"/>
                </a:solidFill>
                <a:cs typeface="Arial" charset="0"/>
              </a:rPr>
              <a:t>Concept:</a:t>
            </a:r>
            <a:r>
              <a:rPr lang="en-US" sz="2800" b="1" dirty="0" smtClean="0">
                <a:solidFill>
                  <a:schemeClr val="tx1"/>
                </a:solidFill>
                <a:cs typeface="Arial" charset="0"/>
              </a:rPr>
              <a:t> a mental idea of a phenomenon, are the building blocks (the primary elements) of a theory.</a:t>
            </a:r>
          </a:p>
          <a:p>
            <a:pPr algn="l" rtl="0"/>
            <a:endParaRPr lang="en-US" sz="2800" b="1" dirty="0" smtClean="0">
              <a:solidFill>
                <a:schemeClr val="tx1"/>
              </a:solidFill>
              <a:cs typeface="Arial" charset="0"/>
            </a:endParaRPr>
          </a:p>
          <a:p>
            <a:pPr algn="l" rtl="0"/>
            <a:r>
              <a:rPr lang="en-US" sz="2800" b="1" dirty="0" smtClean="0">
                <a:solidFill>
                  <a:srgbClr val="FF0000"/>
                </a:solidFill>
                <a:cs typeface="Arial" charset="0"/>
              </a:rPr>
              <a:t>Construct</a:t>
            </a:r>
            <a:r>
              <a:rPr lang="ar-IQ" sz="2800" b="1" dirty="0" smtClean="0">
                <a:solidFill>
                  <a:srgbClr val="FF0000"/>
                </a:solidFill>
                <a:cs typeface="Arial" charset="0"/>
              </a:rPr>
              <a:t>البناء </a:t>
            </a:r>
            <a:r>
              <a:rPr lang="en-US" sz="2800" b="1" dirty="0" smtClean="0">
                <a:solidFill>
                  <a:schemeClr val="tx1"/>
                </a:solidFill>
                <a:cs typeface="Arial" charset="0"/>
              </a:rPr>
              <a:t>: a phenomena that cannot be observed and must be inferred </a:t>
            </a:r>
            <a:r>
              <a:rPr lang="ar-IQ" sz="2800" b="1" dirty="0" smtClean="0">
                <a:solidFill>
                  <a:schemeClr val="tx1"/>
                </a:solidFill>
                <a:cs typeface="Arial" charset="0"/>
              </a:rPr>
              <a:t>استدلال</a:t>
            </a:r>
            <a:endParaRPr lang="en-US" sz="2800" b="1" dirty="0" smtClean="0">
              <a:solidFill>
                <a:schemeClr val="tx1"/>
              </a:solidFill>
              <a:cs typeface="Arial" charset="0"/>
            </a:endParaRPr>
          </a:p>
          <a:p>
            <a:pPr algn="l" rtl="0"/>
            <a:r>
              <a:rPr lang="en-US" sz="2800" b="1" dirty="0" smtClean="0">
                <a:solidFill>
                  <a:srgbClr val="FF0000"/>
                </a:solidFill>
                <a:cs typeface="Arial" charset="0"/>
              </a:rPr>
              <a:t>Proposition </a:t>
            </a:r>
            <a:r>
              <a:rPr lang="ar-IQ" sz="2800" b="1" dirty="0" smtClean="0">
                <a:solidFill>
                  <a:srgbClr val="FF0000"/>
                </a:solidFill>
                <a:cs typeface="Arial" charset="0"/>
              </a:rPr>
              <a:t>الفرضية</a:t>
            </a:r>
            <a:r>
              <a:rPr lang="en-US" sz="2800" b="1" dirty="0" smtClean="0">
                <a:solidFill>
                  <a:schemeClr val="tx1"/>
                </a:solidFill>
                <a:cs typeface="Arial" charset="0"/>
              </a:rPr>
              <a:t>: a statement of relationship between concepts </a:t>
            </a:r>
          </a:p>
          <a:p>
            <a:pPr algn="l" rtl="0"/>
            <a:endParaRPr lang="en-US" sz="2800" b="1" dirty="0" smtClean="0">
              <a:solidFill>
                <a:schemeClr val="tx1"/>
              </a:solidFill>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عنصر نائب للمحتوى 2"/>
          <p:cNvSpPr>
            <a:spLocks noGrp="1"/>
          </p:cNvSpPr>
          <p:nvPr>
            <p:ph idx="1"/>
          </p:nvPr>
        </p:nvSpPr>
        <p:spPr>
          <a:xfrm>
            <a:off x="457200" y="428625"/>
            <a:ext cx="8229600" cy="5697538"/>
          </a:xfrm>
        </p:spPr>
        <p:txBody>
          <a:bodyPr/>
          <a:lstStyle/>
          <a:p>
            <a:pPr algn="l" rtl="0">
              <a:buFont typeface="Arial" charset="0"/>
              <a:buNone/>
            </a:pPr>
            <a:r>
              <a:rPr lang="en-US" b="1" smtClean="0">
                <a:cs typeface="Arial" charset="0"/>
              </a:rPr>
              <a:t>3- </a:t>
            </a:r>
            <a:r>
              <a:rPr lang="en-US" b="1" smtClean="0">
                <a:solidFill>
                  <a:srgbClr val="FF0000"/>
                </a:solidFill>
                <a:cs typeface="Arial" charset="0"/>
              </a:rPr>
              <a:t>Exploitation </a:t>
            </a:r>
            <a:endParaRPr lang="en-US" smtClean="0">
              <a:solidFill>
                <a:srgbClr val="FF0000"/>
              </a:solidFill>
              <a:cs typeface="Arial" charset="0"/>
            </a:endParaRPr>
          </a:p>
          <a:p>
            <a:pPr algn="l" rtl="0">
              <a:buFont typeface="Arial" charset="0"/>
              <a:buNone/>
            </a:pPr>
            <a:r>
              <a:rPr lang="en-US" smtClean="0">
                <a:cs typeface="Arial" charset="0"/>
              </a:rPr>
              <a:t>During this phase, the patient attempts to derive full value from what he/ she are offered through the relationship. </a:t>
            </a:r>
          </a:p>
          <a:p>
            <a:pPr algn="l" rtl="0">
              <a:buFont typeface="Arial" charset="0"/>
              <a:buNone/>
            </a:pPr>
            <a:r>
              <a:rPr lang="en-US" smtClean="0">
                <a:cs typeface="Arial" charset="0"/>
              </a:rPr>
              <a:t>The nurse can project new goals to be achieved through personal effort and power shifts from the nurse to the patient as the patient delays gratification to achieve the newly formed goals. </a:t>
            </a:r>
          </a:p>
          <a:p>
            <a:pPr algn="l" rtl="0">
              <a:buFont typeface="Arial" charset="0"/>
              <a:buNone/>
            </a:pPr>
            <a:endParaRPr lang="ar-IQ"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عنصر نائب للمحتوى 2"/>
          <p:cNvSpPr>
            <a:spLocks noGrp="1"/>
          </p:cNvSpPr>
          <p:nvPr>
            <p:ph idx="1"/>
          </p:nvPr>
        </p:nvSpPr>
        <p:spPr>
          <a:xfrm>
            <a:off x="457200" y="571500"/>
            <a:ext cx="8229600" cy="5554663"/>
          </a:xfrm>
        </p:spPr>
        <p:txBody>
          <a:bodyPr/>
          <a:lstStyle/>
          <a:p>
            <a:pPr algn="l" rtl="0">
              <a:buFont typeface="Arial" charset="0"/>
              <a:buNone/>
            </a:pPr>
            <a:r>
              <a:rPr lang="en-US" b="1" smtClean="0">
                <a:solidFill>
                  <a:srgbClr val="FF0000"/>
                </a:solidFill>
                <a:cs typeface="Arial" charset="0"/>
              </a:rPr>
              <a:t>4- Resolution </a:t>
            </a:r>
            <a:endParaRPr lang="en-US" smtClean="0">
              <a:solidFill>
                <a:srgbClr val="FF0000"/>
              </a:solidFill>
              <a:cs typeface="Arial" charset="0"/>
            </a:endParaRPr>
          </a:p>
          <a:p>
            <a:pPr algn="l" rtl="0">
              <a:buFont typeface="Arial" charset="0"/>
              <a:buNone/>
            </a:pPr>
            <a:r>
              <a:rPr lang="en-US" smtClean="0">
                <a:cs typeface="Arial" charset="0"/>
              </a:rPr>
              <a:t>The patient gradually puts aside old goals and adopts new goals. This is a process in which the patient frees himself from identification with the nurse.</a:t>
            </a:r>
          </a:p>
          <a:p>
            <a:pPr algn="l" rtl="0">
              <a:buFont typeface="Arial" charset="0"/>
              <a:buNone/>
            </a:pPr>
            <a:endParaRPr lang="en-US" smtClean="0">
              <a:cs typeface="Arial" charset="0"/>
            </a:endParaRPr>
          </a:p>
          <a:p>
            <a:pPr algn="l" rtl="0">
              <a:buFont typeface="Arial" charset="0"/>
              <a:buNone/>
            </a:pPr>
            <a:endParaRPr lang="ar-IQ"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عنصر نائب للمحتوى 2"/>
          <p:cNvSpPr>
            <a:spLocks noGrp="1"/>
          </p:cNvSpPr>
          <p:nvPr>
            <p:ph idx="1"/>
          </p:nvPr>
        </p:nvSpPr>
        <p:spPr>
          <a:xfrm>
            <a:off x="457200" y="357188"/>
            <a:ext cx="8229600" cy="5768975"/>
          </a:xfrm>
        </p:spPr>
        <p:txBody>
          <a:bodyPr/>
          <a:lstStyle/>
          <a:p>
            <a:pPr algn="l" rtl="0">
              <a:buFont typeface="Arial" charset="0"/>
              <a:buNone/>
            </a:pPr>
            <a:r>
              <a:rPr lang="en-US" smtClean="0">
                <a:solidFill>
                  <a:srgbClr val="FF0000"/>
                </a:solidFill>
                <a:cs typeface="Arial" charset="0"/>
              </a:rPr>
              <a:t>The purpose of </a:t>
            </a:r>
            <a:r>
              <a:rPr lang="en-US" b="1" smtClean="0">
                <a:solidFill>
                  <a:srgbClr val="00B050"/>
                </a:solidFill>
                <a:cs typeface="Arial" charset="0"/>
              </a:rPr>
              <a:t>Neuman systems model </a:t>
            </a:r>
            <a:r>
              <a:rPr lang="en-US" smtClean="0">
                <a:solidFill>
                  <a:srgbClr val="FF0000"/>
                </a:solidFill>
                <a:cs typeface="Arial" charset="0"/>
              </a:rPr>
              <a:t>for nurse is to retain this system's stability through the three levels of </a:t>
            </a:r>
            <a:r>
              <a:rPr lang="en-US" smtClean="0">
                <a:solidFill>
                  <a:srgbClr val="FF0000"/>
                </a:solidFill>
                <a:cs typeface="Arial" charset="0"/>
                <a:hlinkClick r:id="rId2" action="ppaction://hlinkfile" tooltip="Primary prevention"/>
              </a:rPr>
              <a:t>prevention</a:t>
            </a:r>
            <a:r>
              <a:rPr lang="en-US" smtClean="0">
                <a:cs typeface="Arial" charset="0"/>
              </a:rPr>
              <a:t>:</a:t>
            </a:r>
          </a:p>
          <a:p>
            <a:pPr algn="l" rtl="0">
              <a:buFont typeface="Arial" charset="0"/>
              <a:buNone/>
            </a:pPr>
            <a:r>
              <a:rPr lang="en-US" b="1" smtClean="0">
                <a:solidFill>
                  <a:srgbClr val="C00000"/>
                </a:solidFill>
                <a:cs typeface="Arial" charset="0"/>
              </a:rPr>
              <a:t>Primary prevention </a:t>
            </a:r>
            <a:r>
              <a:rPr lang="en-US" smtClean="0">
                <a:cs typeface="Arial" charset="0"/>
              </a:rPr>
              <a:t>to protect the normal line and strengthen the flexible line of defense.</a:t>
            </a:r>
          </a:p>
          <a:p>
            <a:pPr algn="l" rtl="0">
              <a:buFont typeface="Arial" charset="0"/>
              <a:buNone/>
            </a:pPr>
            <a:r>
              <a:rPr lang="en-US" b="1" smtClean="0">
                <a:solidFill>
                  <a:srgbClr val="FF0000"/>
                </a:solidFill>
                <a:cs typeface="Arial" charset="0"/>
              </a:rPr>
              <a:t>Secondary prevention </a:t>
            </a:r>
            <a:r>
              <a:rPr lang="en-US" smtClean="0">
                <a:cs typeface="Arial" charset="0"/>
              </a:rPr>
              <a:t>to strengthen internal lines of resistance, reducing the reaction, and increasing resistance factors.</a:t>
            </a:r>
          </a:p>
          <a:p>
            <a:pPr algn="l" rtl="0">
              <a:buFont typeface="Arial" charset="0"/>
              <a:buNone/>
            </a:pPr>
            <a:r>
              <a:rPr lang="en-US" b="1" smtClean="0">
                <a:solidFill>
                  <a:srgbClr val="00B0F0"/>
                </a:solidFill>
                <a:cs typeface="Arial" charset="0"/>
              </a:rPr>
              <a:t>Tertiary prevention </a:t>
            </a:r>
            <a:r>
              <a:rPr lang="en-US" smtClean="0">
                <a:cs typeface="Arial" charset="0"/>
              </a:rPr>
              <a:t>to readapt and stabilize and protect reconstitution or return to wellness following treatment.</a:t>
            </a:r>
          </a:p>
          <a:p>
            <a:pPr algn="l" rtl="0">
              <a:buFont typeface="Arial" charset="0"/>
              <a:buNone/>
            </a:pPr>
            <a:endParaRPr lang="ar-IQ"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عنصر نائب للمحتوى 2"/>
          <p:cNvSpPr>
            <a:spLocks noGrp="1"/>
          </p:cNvSpPr>
          <p:nvPr>
            <p:ph idx="1"/>
          </p:nvPr>
        </p:nvSpPr>
        <p:spPr>
          <a:xfrm>
            <a:off x="285750" y="357188"/>
            <a:ext cx="8572500" cy="5768975"/>
          </a:xfrm>
        </p:spPr>
        <p:txBody>
          <a:bodyPr/>
          <a:lstStyle/>
          <a:p>
            <a:pPr algn="ctr" rtl="0">
              <a:buFont typeface="Arial" charset="0"/>
              <a:buNone/>
            </a:pPr>
            <a:r>
              <a:rPr lang="en-US" b="1" smtClean="0">
                <a:cs typeface="Arial" charset="0"/>
              </a:rPr>
              <a:t>Florence Nightingale Theory</a:t>
            </a:r>
            <a:endParaRPr lang="en-US" smtClean="0">
              <a:cs typeface="Arial" charset="0"/>
            </a:endParaRPr>
          </a:p>
          <a:p>
            <a:pPr algn="ctr" rtl="0">
              <a:buFont typeface="Arial" charset="0"/>
              <a:buNone/>
            </a:pPr>
            <a:r>
              <a:rPr lang="en-US" b="1" i="1" smtClean="0">
                <a:solidFill>
                  <a:srgbClr val="FF0000"/>
                </a:solidFill>
                <a:cs typeface="Arial" charset="0"/>
              </a:rPr>
              <a:t> Nightingale as a Role Model</a:t>
            </a:r>
            <a:endParaRPr lang="en-US" smtClean="0">
              <a:solidFill>
                <a:srgbClr val="FF0000"/>
              </a:solidFill>
              <a:cs typeface="Arial" charset="0"/>
            </a:endParaRPr>
          </a:p>
          <a:p>
            <a:pPr algn="l" rtl="0">
              <a:buFont typeface="Arial" charset="0"/>
              <a:buNone/>
            </a:pPr>
            <a:r>
              <a:rPr lang="en-US" smtClean="0">
                <a:cs typeface="Arial" charset="0"/>
              </a:rPr>
              <a:t>Environment theory</a:t>
            </a:r>
          </a:p>
          <a:p>
            <a:pPr algn="l" rtl="0">
              <a:buFont typeface="Arial" charset="0"/>
              <a:buNone/>
            </a:pPr>
            <a:r>
              <a:rPr lang="en-US" smtClean="0">
                <a:cs typeface="Arial" charset="0"/>
              </a:rPr>
              <a:t> Focuses on nursing and the patient environment relationship.</a:t>
            </a:r>
          </a:p>
          <a:p>
            <a:pPr>
              <a:buFont typeface="Arial" charset="0"/>
              <a:buNone/>
            </a:pPr>
            <a:r>
              <a:rPr lang="ar-IQ" sz="2400" b="1" smtClean="0"/>
              <a:t>ركزت على بيئة المريض وبيئة التمريض </a:t>
            </a:r>
          </a:p>
          <a:p>
            <a:pPr algn="l" rtl="0">
              <a:buFont typeface="Arial" charset="0"/>
              <a:buNone/>
            </a:pPr>
            <a:r>
              <a:rPr lang="en-US" b="1" u="sng" smtClean="0">
                <a:cs typeface="Arial" charset="0"/>
              </a:rPr>
              <a:t>nursing "</a:t>
            </a:r>
            <a:r>
              <a:rPr lang="en-US" smtClean="0">
                <a:cs typeface="Arial" charset="0"/>
              </a:rPr>
              <a:t>is an act of utilizing </a:t>
            </a:r>
            <a:r>
              <a:rPr lang="ar-IQ" smtClean="0"/>
              <a:t>استعمال </a:t>
            </a:r>
            <a:r>
              <a:rPr lang="en-US" smtClean="0">
                <a:cs typeface="Arial" charset="0"/>
              </a:rPr>
              <a:t> the environment of the patient to assist him in his recovery</a:t>
            </a:r>
            <a:endParaRPr lang="ar-IQ" b="1"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عنصر نائب للمحتوى 2"/>
          <p:cNvSpPr>
            <a:spLocks noGrp="1"/>
          </p:cNvSpPr>
          <p:nvPr>
            <p:ph idx="1"/>
          </p:nvPr>
        </p:nvSpPr>
        <p:spPr>
          <a:xfrm>
            <a:off x="457200" y="571500"/>
            <a:ext cx="8229600" cy="5786438"/>
          </a:xfrm>
        </p:spPr>
        <p:txBody>
          <a:bodyPr/>
          <a:lstStyle/>
          <a:p>
            <a:pPr algn="l" rtl="0">
              <a:buFont typeface="Arial" charset="0"/>
              <a:buNone/>
            </a:pPr>
            <a:endParaRPr lang="ar-SA" smtClean="0"/>
          </a:p>
        </p:txBody>
      </p:sp>
      <p:graphicFrame>
        <p:nvGraphicFramePr>
          <p:cNvPr id="4" name="رسم تخطيطي 3"/>
          <p:cNvGraphicFramePr/>
          <p:nvPr/>
        </p:nvGraphicFramePr>
        <p:xfrm>
          <a:off x="428596" y="357166"/>
          <a:ext cx="8286808" cy="56436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25"/>
            <a:ext cx="8229600" cy="5697538"/>
          </a:xfrm>
        </p:spPr>
        <p:txBody>
          <a:bodyPr rtlCol="1">
            <a:normAutofit fontScale="85000" lnSpcReduction="10000"/>
          </a:bodyPr>
          <a:lstStyle/>
          <a:p>
            <a:pPr algn="l" rtl="0" fontAlgn="auto">
              <a:spcAft>
                <a:spcPts val="0"/>
              </a:spcAft>
              <a:buFont typeface="Arial" pitchFamily="34" charset="0"/>
              <a:buNone/>
              <a:defRPr/>
            </a:pPr>
            <a:r>
              <a:rPr lang="en-US" b="1" i="1" u="sng" dirty="0" smtClean="0">
                <a:solidFill>
                  <a:srgbClr val="7030A0"/>
                </a:solidFill>
              </a:rPr>
              <a:t>Environmental factors affecting health </a:t>
            </a:r>
            <a:endParaRPr lang="en-US" b="1" i="1" dirty="0" smtClean="0">
              <a:solidFill>
                <a:srgbClr val="7030A0"/>
              </a:solidFill>
            </a:endParaRPr>
          </a:p>
          <a:p>
            <a:pPr marL="514350" indent="-514350" algn="l" rtl="0" fontAlgn="auto">
              <a:spcAft>
                <a:spcPts val="0"/>
              </a:spcAft>
              <a:buFont typeface="+mj-lt"/>
              <a:buAutoNum type="arabicPeriod"/>
              <a:defRPr/>
            </a:pPr>
            <a:r>
              <a:rPr lang="en-US" b="1" dirty="0" smtClean="0">
                <a:solidFill>
                  <a:srgbClr val="00B0F0"/>
                </a:solidFill>
              </a:rPr>
              <a:t>Pure fresh air- </a:t>
            </a:r>
            <a:r>
              <a:rPr lang="en-US" dirty="0" smtClean="0"/>
              <a:t>"to keep the air he breathes as pure as the external air without chilling him."</a:t>
            </a:r>
          </a:p>
          <a:p>
            <a:pPr marL="514350" indent="-514350" algn="l" rtl="0" fontAlgn="auto">
              <a:spcAft>
                <a:spcPts val="0"/>
              </a:spcAft>
              <a:buFont typeface="+mj-lt"/>
              <a:buAutoNum type="arabicPeriod"/>
              <a:defRPr/>
            </a:pPr>
            <a:r>
              <a:rPr lang="en-US" b="1" dirty="0" smtClean="0">
                <a:solidFill>
                  <a:srgbClr val="00B0F0"/>
                </a:solidFill>
              </a:rPr>
              <a:t>Pure water- </a:t>
            </a:r>
            <a:r>
              <a:rPr lang="en-US" dirty="0" smtClean="0"/>
              <a:t>"well water of a very impure kind is used for domestic purposes. And when epidemic disease shows itself, persons using such water are almost sure to suffer."</a:t>
            </a:r>
          </a:p>
          <a:p>
            <a:pPr marL="514350" indent="-514350" algn="l" rtl="0" fontAlgn="auto">
              <a:spcAft>
                <a:spcPts val="0"/>
              </a:spcAft>
              <a:buFont typeface="+mj-lt"/>
              <a:buAutoNum type="arabicPeriod"/>
              <a:defRPr/>
            </a:pPr>
            <a:r>
              <a:rPr lang="en-US" b="1" dirty="0" smtClean="0">
                <a:solidFill>
                  <a:srgbClr val="00B0F0"/>
                </a:solidFill>
              </a:rPr>
              <a:t>Effective drainage- </a:t>
            </a:r>
            <a:r>
              <a:rPr lang="en-US" dirty="0" smtClean="0"/>
              <a:t>"all the while the sewer maybe nothing but a laboratory from which epidemic disease and ill health is being installed into the house."</a:t>
            </a:r>
          </a:p>
          <a:p>
            <a:pPr marL="514350" indent="-514350" algn="l" rtl="0" fontAlgn="auto">
              <a:spcAft>
                <a:spcPts val="0"/>
              </a:spcAft>
              <a:buFont typeface="+mj-lt"/>
              <a:buAutoNum type="arabicPeriod"/>
              <a:defRPr/>
            </a:pPr>
            <a:r>
              <a:rPr lang="en-US" b="1" dirty="0" smtClean="0">
                <a:solidFill>
                  <a:srgbClr val="00B0F0"/>
                </a:solidFill>
              </a:rPr>
              <a:t>Cleanliness</a:t>
            </a:r>
            <a:r>
              <a:rPr lang="en-US" dirty="0" smtClean="0"/>
              <a:t>- "the greater part of nursing consists in preserving cleanliness."</a:t>
            </a:r>
          </a:p>
          <a:p>
            <a:pPr marL="514350" indent="-514350" algn="l" rtl="0" fontAlgn="auto">
              <a:spcAft>
                <a:spcPts val="0"/>
              </a:spcAft>
              <a:buFont typeface="+mj-lt"/>
              <a:buAutoNum type="arabicPeriod"/>
              <a:defRPr/>
            </a:pPr>
            <a:r>
              <a:rPr lang="en-US" dirty="0" smtClean="0"/>
              <a:t>Light(especially direct sunlight)- "the usefulness of light in treating disease is very important."</a:t>
            </a:r>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عنصر نائب للمحتوى 2"/>
          <p:cNvSpPr>
            <a:spLocks noGrp="1"/>
          </p:cNvSpPr>
          <p:nvPr>
            <p:ph idx="1"/>
          </p:nvPr>
        </p:nvSpPr>
        <p:spPr>
          <a:xfrm>
            <a:off x="457200" y="428625"/>
            <a:ext cx="8229600" cy="5697538"/>
          </a:xfrm>
        </p:spPr>
        <p:txBody>
          <a:bodyPr/>
          <a:lstStyle/>
          <a:p>
            <a:pPr algn="l" rtl="0">
              <a:buFont typeface="Arial" charset="0"/>
              <a:buNone/>
            </a:pPr>
            <a:r>
              <a:rPr lang="en-US" b="1" u="sng" smtClean="0">
                <a:cs typeface="Arial" charset="0"/>
              </a:rPr>
              <a:t>Environmental nursing</a:t>
            </a:r>
            <a:r>
              <a:rPr lang="en-US" u="sng" smtClean="0">
                <a:cs typeface="Arial" charset="0"/>
              </a:rPr>
              <a:t> developed through </a:t>
            </a:r>
            <a:endParaRPr lang="en-US" sz="2400" smtClean="0">
              <a:cs typeface="Arial" charset="0"/>
            </a:endParaRPr>
          </a:p>
          <a:p>
            <a:pPr lvl="1" algn="l" rtl="0">
              <a:buFont typeface="Arial" charset="0"/>
              <a:buNone/>
            </a:pPr>
            <a:r>
              <a:rPr lang="en-US" b="1" smtClean="0">
                <a:solidFill>
                  <a:srgbClr val="FF0000"/>
                </a:solidFill>
                <a:cs typeface="Arial" charset="0"/>
              </a:rPr>
              <a:t>Nursing Practice ( based on </a:t>
            </a:r>
            <a:r>
              <a:rPr lang="en-US" smtClean="0">
                <a:solidFill>
                  <a:srgbClr val="FF0000"/>
                </a:solidFill>
                <a:cs typeface="Arial" charset="0"/>
              </a:rPr>
              <a:t>Scientific Principles &amp; Practical Experience</a:t>
            </a:r>
            <a:r>
              <a:rPr lang="en-US" b="1" smtClean="0">
                <a:cs typeface="Arial" charset="0"/>
              </a:rPr>
              <a:t>) </a:t>
            </a:r>
            <a:endParaRPr lang="en-US" sz="2000" smtClean="0">
              <a:cs typeface="Arial" charset="0"/>
            </a:endParaRPr>
          </a:p>
          <a:p>
            <a:pPr lvl="1" algn="l" rtl="0">
              <a:buFont typeface="Arial" charset="0"/>
              <a:buNone/>
            </a:pPr>
            <a:r>
              <a:rPr lang="en-US" b="1" smtClean="0">
                <a:solidFill>
                  <a:srgbClr val="0070C0"/>
                </a:solidFill>
                <a:cs typeface="Arial" charset="0"/>
              </a:rPr>
              <a:t>Nursing Education  based on theory </a:t>
            </a:r>
            <a:r>
              <a:rPr lang="en-US" smtClean="0">
                <a:cs typeface="Arial" charset="0"/>
              </a:rPr>
              <a:t> </a:t>
            </a:r>
            <a:endParaRPr lang="en-US" sz="2000" smtClean="0">
              <a:cs typeface="Arial" charset="0"/>
            </a:endParaRPr>
          </a:p>
          <a:p>
            <a:pPr algn="l" rtl="0">
              <a:buFont typeface="Arial" charset="0"/>
              <a:buNone/>
            </a:pPr>
            <a:r>
              <a:rPr lang="en-US" smtClean="0">
                <a:cs typeface="Arial" charset="0"/>
              </a:rPr>
              <a:t> </a:t>
            </a:r>
            <a:endParaRPr lang="en-US" sz="2400" smtClean="0">
              <a:cs typeface="Arial" charset="0"/>
            </a:endParaRPr>
          </a:p>
          <a:p>
            <a:pPr algn="l" rtl="0">
              <a:buFont typeface="Arial" charset="0"/>
              <a:buNone/>
            </a:pPr>
            <a:r>
              <a:rPr lang="en-US" b="1" i="1" smtClean="0">
                <a:solidFill>
                  <a:srgbClr val="FF0000"/>
                </a:solidFill>
                <a:cs typeface="Arial" charset="0"/>
              </a:rPr>
              <a:t>Good Nursing </a:t>
            </a:r>
            <a:r>
              <a:rPr lang="en-US" b="1" i="1" smtClean="0">
                <a:cs typeface="Arial" charset="0"/>
              </a:rPr>
              <a:t>only </a:t>
            </a:r>
            <a:r>
              <a:rPr lang="en-US" b="1" i="1" smtClean="0">
                <a:solidFill>
                  <a:srgbClr val="92D050"/>
                </a:solidFill>
                <a:cs typeface="Arial" charset="0"/>
              </a:rPr>
              <a:t>come</a:t>
            </a:r>
            <a:r>
              <a:rPr lang="en-US" b="1" i="1" smtClean="0">
                <a:cs typeface="Arial" charset="0"/>
              </a:rPr>
              <a:t> from </a:t>
            </a:r>
            <a:r>
              <a:rPr lang="en-US" b="1" i="1" smtClean="0">
                <a:solidFill>
                  <a:srgbClr val="0070C0"/>
                </a:solidFill>
                <a:cs typeface="Arial" charset="0"/>
              </a:rPr>
              <a:t>Good Education</a:t>
            </a:r>
            <a:endParaRPr lang="en-US" sz="1600" smtClean="0">
              <a:solidFill>
                <a:srgbClr val="0070C0"/>
              </a:solidFill>
              <a:cs typeface="Arial" charset="0"/>
            </a:endParaRPr>
          </a:p>
          <a:p>
            <a:pPr algn="l" rtl="0">
              <a:buFont typeface="Arial" charset="0"/>
              <a:buNone/>
            </a:pPr>
            <a:endParaRPr lang="ar-IQ"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عنصر نائب للمحتوى 2"/>
          <p:cNvSpPr>
            <a:spLocks noGrp="1"/>
          </p:cNvSpPr>
          <p:nvPr>
            <p:ph idx="1"/>
          </p:nvPr>
        </p:nvSpPr>
        <p:spPr>
          <a:xfrm>
            <a:off x="457200" y="285750"/>
            <a:ext cx="8229600" cy="5840413"/>
          </a:xfrm>
        </p:spPr>
        <p:txBody>
          <a:bodyPr/>
          <a:lstStyle/>
          <a:p>
            <a:pPr algn="ctr" rtl="0">
              <a:buFont typeface="Arial" charset="0"/>
              <a:buNone/>
            </a:pPr>
            <a:r>
              <a:rPr lang="en-US" smtClean="0">
                <a:solidFill>
                  <a:srgbClr val="FF0000"/>
                </a:solidFill>
                <a:cs typeface="Arial" charset="0"/>
              </a:rPr>
              <a:t>Nursing Environment</a:t>
            </a:r>
          </a:p>
          <a:p>
            <a:pPr algn="l" rtl="0">
              <a:buFont typeface="Arial" charset="0"/>
              <a:buNone/>
            </a:pPr>
            <a:endParaRPr lang="en-US" smtClean="0">
              <a:cs typeface="Arial" charset="0"/>
            </a:endParaRPr>
          </a:p>
        </p:txBody>
      </p:sp>
      <p:graphicFrame>
        <p:nvGraphicFramePr>
          <p:cNvPr id="4" name="رسم تخطيطي 3"/>
          <p:cNvGraphicFramePr/>
          <p:nvPr/>
        </p:nvGraphicFramePr>
        <p:xfrm>
          <a:off x="785786" y="1142984"/>
          <a:ext cx="7215238"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عنصر نائب للمحتوى 2"/>
          <p:cNvSpPr>
            <a:spLocks noGrp="1"/>
          </p:cNvSpPr>
          <p:nvPr>
            <p:ph idx="1"/>
          </p:nvPr>
        </p:nvSpPr>
        <p:spPr>
          <a:xfrm>
            <a:off x="457200" y="428625"/>
            <a:ext cx="8229600" cy="5697538"/>
          </a:xfrm>
        </p:spPr>
        <p:txBody>
          <a:bodyPr/>
          <a:lstStyle/>
          <a:p>
            <a:pPr algn="ctr" rtl="0">
              <a:buFont typeface="Arial" charset="0"/>
              <a:buNone/>
            </a:pPr>
            <a:r>
              <a:rPr lang="en-US" smtClean="0">
                <a:solidFill>
                  <a:srgbClr val="FF0000"/>
                </a:solidFill>
                <a:cs typeface="Arial" charset="0"/>
              </a:rPr>
              <a:t>Patients Environment</a:t>
            </a:r>
          </a:p>
          <a:p>
            <a:pPr algn="l" rtl="0">
              <a:buFont typeface="Arial" charset="0"/>
              <a:buNone/>
            </a:pPr>
            <a:endParaRPr lang="ar-IQ" smtClean="0"/>
          </a:p>
        </p:txBody>
      </p:sp>
      <p:graphicFrame>
        <p:nvGraphicFramePr>
          <p:cNvPr id="4" name="رسم تخطيطي 3"/>
          <p:cNvGraphicFramePr/>
          <p:nvPr/>
        </p:nvGraphicFramePr>
        <p:xfrm>
          <a:off x="785786" y="1071546"/>
          <a:ext cx="7286676" cy="5214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63"/>
            <a:ext cx="8229600" cy="5626100"/>
          </a:xfrm>
        </p:spPr>
        <p:txBody>
          <a:bodyPr rtlCol="1">
            <a:normAutofit/>
          </a:bodyPr>
          <a:lstStyle/>
          <a:p>
            <a:pPr algn="l" rtl="0" fontAlgn="auto">
              <a:spcAft>
                <a:spcPts val="0"/>
              </a:spcAft>
              <a:buFont typeface="Arial" pitchFamily="34" charset="0"/>
              <a:buChar char="•"/>
              <a:defRPr/>
            </a:pPr>
            <a:r>
              <a:rPr lang="en-US" b="1" dirty="0" smtClean="0">
                <a:solidFill>
                  <a:srgbClr val="FF0000"/>
                </a:solidFill>
              </a:rPr>
              <a:t>Conceptual model</a:t>
            </a:r>
            <a:r>
              <a:rPr lang="en-US" b="1" dirty="0" smtClean="0"/>
              <a:t>: </a:t>
            </a:r>
            <a:r>
              <a:rPr lang="en-US" dirty="0" smtClean="0"/>
              <a:t>made up of concepts and propositions</a:t>
            </a:r>
          </a:p>
          <a:p>
            <a:pPr algn="l" rtl="0" fontAlgn="auto">
              <a:spcAft>
                <a:spcPts val="0"/>
              </a:spcAft>
              <a:buFont typeface="Arial" pitchFamily="34" charset="0"/>
              <a:buNone/>
              <a:defRPr/>
            </a:pPr>
            <a:endParaRPr lang="en-US" dirty="0" smtClean="0"/>
          </a:p>
          <a:p>
            <a:pPr algn="l" rtl="0" fontAlgn="auto">
              <a:spcAft>
                <a:spcPts val="0"/>
              </a:spcAft>
              <a:buFont typeface="Arial" pitchFamily="34" charset="0"/>
              <a:buChar char="•"/>
              <a:defRPr/>
            </a:pPr>
            <a:r>
              <a:rPr lang="en-US" b="1" dirty="0" smtClean="0">
                <a:solidFill>
                  <a:srgbClr val="FF0000"/>
                </a:solidFill>
              </a:rPr>
              <a:t>Variables </a:t>
            </a:r>
            <a:r>
              <a:rPr lang="en-US" b="1" dirty="0" smtClean="0"/>
              <a:t>: Variables are the operational forms of constructs. They define the way a construct is to be measured in a specific situation.</a:t>
            </a:r>
          </a:p>
          <a:p>
            <a:pPr algn="l" rtl="0" fontAlgn="auto">
              <a:spcAft>
                <a:spcPts val="0"/>
              </a:spcAft>
              <a:buFont typeface="Arial" pitchFamily="34" charset="0"/>
              <a:buChar char="•"/>
              <a:defRPr/>
            </a:pPr>
            <a:endParaRPr lang="en-US" b="1" dirty="0" smtClean="0"/>
          </a:p>
          <a:p>
            <a:pPr algn="l" rtl="0" fontAlgn="auto">
              <a:spcAft>
                <a:spcPts val="0"/>
              </a:spcAft>
              <a:buFont typeface="Arial" pitchFamily="34" charset="0"/>
              <a:buChar char="•"/>
              <a:defRPr/>
            </a:pPr>
            <a:r>
              <a:rPr lang="en-US" b="1" dirty="0" smtClean="0">
                <a:solidFill>
                  <a:srgbClr val="FF0000"/>
                </a:solidFill>
              </a:rPr>
              <a:t>Nursing theory </a:t>
            </a:r>
            <a:r>
              <a:rPr lang="en-US" dirty="0" smtClean="0"/>
              <a:t>is the term given to the body of knowledge that is used to define or explain various aspects of the profession of </a:t>
            </a:r>
            <a:r>
              <a:rPr lang="en-US" u="sng" dirty="0" smtClean="0">
                <a:hlinkClick r:id="rId2" tooltip="Nursing"/>
              </a:rPr>
              <a:t>nursing</a:t>
            </a:r>
            <a:endParaRPr lang="ar-IQ" u="sng" dirty="0" smtClean="0"/>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عنصر نائب للمحتوى 2"/>
          <p:cNvSpPr>
            <a:spLocks noGrp="1"/>
          </p:cNvSpPr>
          <p:nvPr>
            <p:ph idx="1"/>
          </p:nvPr>
        </p:nvSpPr>
        <p:spPr>
          <a:xfrm>
            <a:off x="457200" y="428625"/>
            <a:ext cx="8229600" cy="5697538"/>
          </a:xfrm>
        </p:spPr>
        <p:txBody>
          <a:bodyPr/>
          <a:lstStyle/>
          <a:p>
            <a:pPr algn="l" rtl="0">
              <a:buFont typeface="Arial" charset="0"/>
              <a:buNone/>
            </a:pPr>
            <a:r>
              <a:rPr lang="en-US" smtClean="0">
                <a:solidFill>
                  <a:srgbClr val="FF0000"/>
                </a:solidFill>
                <a:cs typeface="Arial" charset="0"/>
              </a:rPr>
              <a:t> </a:t>
            </a:r>
            <a:r>
              <a:rPr lang="en-US" sz="3600" smtClean="0">
                <a:solidFill>
                  <a:srgbClr val="FF0000"/>
                </a:solidFill>
                <a:cs typeface="Arial" charset="0"/>
              </a:rPr>
              <a:t>Types of nursing theories  </a:t>
            </a:r>
          </a:p>
          <a:p>
            <a:pPr lvl="1" algn="l" rtl="0">
              <a:buFont typeface="Arial" charset="0"/>
              <a:buNone/>
            </a:pPr>
            <a:r>
              <a:rPr lang="en-US" sz="3600" smtClean="0">
                <a:cs typeface="Arial" charset="0"/>
              </a:rPr>
              <a:t>1- Grand nursing theories</a:t>
            </a:r>
          </a:p>
          <a:p>
            <a:pPr lvl="1" algn="l" rtl="0">
              <a:buFont typeface="Arial" charset="0"/>
              <a:buNone/>
            </a:pPr>
            <a:r>
              <a:rPr lang="en-US" sz="3600" smtClean="0">
                <a:cs typeface="Arial" charset="0"/>
              </a:rPr>
              <a:t>2- Mid-range nursing theories</a:t>
            </a:r>
          </a:p>
          <a:p>
            <a:pPr lvl="1" algn="l" rtl="0">
              <a:buFont typeface="Arial" charset="0"/>
              <a:buNone/>
            </a:pPr>
            <a:r>
              <a:rPr lang="en-US" sz="3600" smtClean="0">
                <a:cs typeface="Arial" charset="0"/>
              </a:rPr>
              <a:t>3 -Nursing practice theories</a:t>
            </a:r>
          </a:p>
          <a:p>
            <a:pPr lvl="1" algn="l" rtl="0">
              <a:buFont typeface="Arial" charset="0"/>
              <a:buNone/>
            </a:pPr>
            <a:endParaRPr lang="en-US" smtClean="0">
              <a:cs typeface="Arial" charset="0"/>
            </a:endParaRPr>
          </a:p>
          <a:p>
            <a:pPr algn="l" rtl="0">
              <a:buFont typeface="Arial" charset="0"/>
              <a:buNone/>
            </a:pPr>
            <a:r>
              <a:rPr lang="en-US" i="1" smtClean="0">
                <a:solidFill>
                  <a:srgbClr val="FF0000"/>
                </a:solidFill>
                <a:cs typeface="Arial" charset="0"/>
              </a:rPr>
              <a:t>Grand nursing theories</a:t>
            </a:r>
            <a:r>
              <a:rPr lang="en-US" smtClean="0">
                <a:solidFill>
                  <a:srgbClr val="FF0000"/>
                </a:solidFill>
                <a:cs typeface="Arial" charset="0"/>
              </a:rPr>
              <a:t> </a:t>
            </a:r>
            <a:r>
              <a:rPr lang="en-US" smtClean="0">
                <a:cs typeface="Arial" charset="0"/>
              </a:rPr>
              <a:t>have the broadest scope and present general concepts and propositions. Theories at this level may both reflect and provide insights useful for practice but are not designed for </a:t>
            </a:r>
            <a:r>
              <a:rPr lang="en-US" u="sng" smtClean="0">
                <a:cs typeface="Arial" charset="0"/>
                <a:hlinkClick r:id="rId2" tooltip="Empirical"/>
              </a:rPr>
              <a:t>empirical</a:t>
            </a:r>
            <a:r>
              <a:rPr lang="en-US" smtClean="0">
                <a:cs typeface="Arial" charset="0"/>
              </a:rPr>
              <a:t> testing</a:t>
            </a:r>
            <a:endParaRPr lang="ar-IQ"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25"/>
            <a:ext cx="8229600" cy="5697538"/>
          </a:xfrm>
        </p:spPr>
        <p:txBody>
          <a:bodyPr rtlCol="1">
            <a:normAutofit/>
          </a:bodyPr>
          <a:lstStyle/>
          <a:p>
            <a:pPr algn="l" rtl="0" fontAlgn="auto">
              <a:spcAft>
                <a:spcPts val="0"/>
              </a:spcAft>
              <a:buFont typeface="Arial" pitchFamily="34" charset="0"/>
              <a:buNone/>
              <a:defRPr/>
            </a:pPr>
            <a:r>
              <a:rPr lang="en-US" i="1" dirty="0" smtClean="0">
                <a:solidFill>
                  <a:srgbClr val="FF0000"/>
                </a:solidFill>
              </a:rPr>
              <a:t>Middle-range nursing theories</a:t>
            </a:r>
            <a:r>
              <a:rPr lang="en-US" dirty="0" smtClean="0">
                <a:solidFill>
                  <a:srgbClr val="FF0000"/>
                </a:solidFill>
              </a:rPr>
              <a:t> </a:t>
            </a:r>
            <a:r>
              <a:rPr lang="en-US" dirty="0" smtClean="0"/>
              <a:t>are narrower in scope than grand nursing theories and offer an effective bridge between grand nursing theories and nursing practice</a:t>
            </a:r>
          </a:p>
          <a:p>
            <a:pPr algn="l" rtl="0" fontAlgn="auto">
              <a:spcAft>
                <a:spcPts val="0"/>
              </a:spcAft>
              <a:buFont typeface="Arial" pitchFamily="34" charset="0"/>
              <a:buNone/>
              <a:defRPr/>
            </a:pPr>
            <a:endParaRPr lang="en-US" dirty="0" smtClean="0"/>
          </a:p>
          <a:p>
            <a:pPr algn="just" rtl="0" fontAlgn="auto">
              <a:spcAft>
                <a:spcPts val="0"/>
              </a:spcAft>
              <a:buFont typeface="Arial" pitchFamily="34" charset="0"/>
              <a:buNone/>
              <a:defRPr/>
            </a:pPr>
            <a:r>
              <a:rPr lang="en-US" i="1" dirty="0" smtClean="0">
                <a:solidFill>
                  <a:srgbClr val="FF0000"/>
                </a:solidFill>
              </a:rPr>
              <a:t>Nursing practice theories</a:t>
            </a:r>
            <a:r>
              <a:rPr lang="en-US" dirty="0" smtClean="0">
                <a:solidFill>
                  <a:srgbClr val="FF0000"/>
                </a:solidFill>
              </a:rPr>
              <a:t> </a:t>
            </a:r>
            <a:r>
              <a:rPr lang="en-US" dirty="0" smtClean="0"/>
              <a:t>have the most limited scope and level of abstraction and are developed for use within a specific range of nursing situations. Nursing practice theories </a:t>
            </a:r>
            <a:r>
              <a:rPr lang="en-US" dirty="0" smtClean="0">
                <a:solidFill>
                  <a:srgbClr val="0070C0"/>
                </a:solidFill>
              </a:rPr>
              <a:t>provide frameworks </a:t>
            </a:r>
            <a:r>
              <a:rPr lang="en-US" dirty="0" smtClean="0"/>
              <a:t>for nursing interventions, and </a:t>
            </a:r>
            <a:r>
              <a:rPr lang="en-US" dirty="0" smtClean="0">
                <a:solidFill>
                  <a:srgbClr val="0070C0"/>
                </a:solidFill>
              </a:rPr>
              <a:t>predict outcomes </a:t>
            </a:r>
            <a:r>
              <a:rPr lang="en-US" dirty="0" smtClean="0"/>
              <a:t>and the </a:t>
            </a:r>
            <a:r>
              <a:rPr lang="en-US" dirty="0" smtClean="0">
                <a:solidFill>
                  <a:srgbClr val="0070C0"/>
                </a:solidFill>
              </a:rPr>
              <a:t>impact </a:t>
            </a:r>
            <a:r>
              <a:rPr lang="en-US" dirty="0" smtClean="0"/>
              <a:t>of nursing practice.</a:t>
            </a:r>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88"/>
            <a:ext cx="8229600" cy="5768975"/>
          </a:xfrm>
        </p:spPr>
        <p:txBody>
          <a:bodyPr rtlCol="1">
            <a:normAutofit/>
          </a:bodyPr>
          <a:lstStyle/>
          <a:p>
            <a:pPr algn="l" rtl="0" fontAlgn="auto">
              <a:spcAft>
                <a:spcPts val="0"/>
              </a:spcAft>
              <a:buFont typeface="Arial" pitchFamily="34" charset="0"/>
              <a:buNone/>
              <a:defRPr/>
            </a:pPr>
            <a:r>
              <a:rPr lang="en-US" b="1" u="sng" dirty="0" smtClean="0">
                <a:solidFill>
                  <a:srgbClr val="FF0000"/>
                </a:solidFill>
              </a:rPr>
              <a:t>Objectives of theories  </a:t>
            </a:r>
            <a:endParaRPr lang="en-US" u="sng" dirty="0" smtClean="0">
              <a:solidFill>
                <a:srgbClr val="FF0000"/>
              </a:solidFill>
            </a:endParaRPr>
          </a:p>
          <a:p>
            <a:pPr marL="514350" indent="-514350" algn="l" rtl="0" fontAlgn="auto">
              <a:spcAft>
                <a:spcPts val="0"/>
              </a:spcAft>
              <a:buFont typeface="+mj-lt"/>
              <a:buAutoNum type="arabicPeriod"/>
              <a:defRPr/>
            </a:pPr>
            <a:r>
              <a:rPr lang="en-US" dirty="0" smtClean="0"/>
              <a:t>to assess the patient condition by the various methods explained by the nursing theory</a:t>
            </a:r>
          </a:p>
          <a:p>
            <a:pPr marL="514350" indent="-514350" algn="l" rtl="0" fontAlgn="auto">
              <a:spcAft>
                <a:spcPts val="0"/>
              </a:spcAft>
              <a:buFont typeface="+mj-lt"/>
              <a:buAutoNum type="arabicPeriod"/>
              <a:defRPr/>
            </a:pPr>
            <a:r>
              <a:rPr lang="en-US" dirty="0" smtClean="0"/>
              <a:t>to identify the needs of the patient </a:t>
            </a:r>
          </a:p>
          <a:p>
            <a:pPr marL="514350" indent="-514350" algn="l" rtl="0" fontAlgn="auto">
              <a:spcAft>
                <a:spcPts val="0"/>
              </a:spcAft>
              <a:buFont typeface="+mj-lt"/>
              <a:buAutoNum type="arabicPeriod"/>
              <a:defRPr/>
            </a:pPr>
            <a:r>
              <a:rPr lang="en-US" dirty="0" smtClean="0"/>
              <a:t>to demonstrate an effective communication and interaction with the patient. </a:t>
            </a:r>
          </a:p>
          <a:p>
            <a:pPr marL="514350" indent="-514350" algn="l" rtl="0" fontAlgn="auto">
              <a:spcAft>
                <a:spcPts val="0"/>
              </a:spcAft>
              <a:buFont typeface="+mj-lt"/>
              <a:buAutoNum type="arabicPeriod"/>
              <a:defRPr/>
            </a:pPr>
            <a:r>
              <a:rPr lang="en-US" dirty="0" smtClean="0"/>
              <a:t>to select a theory for the application according to the need of the patient </a:t>
            </a:r>
          </a:p>
          <a:p>
            <a:pPr marL="514350" indent="-514350" algn="l" rtl="0" fontAlgn="auto">
              <a:spcAft>
                <a:spcPts val="0"/>
              </a:spcAft>
              <a:buFont typeface="+mj-lt"/>
              <a:buAutoNum type="arabicPeriod"/>
              <a:defRPr/>
            </a:pPr>
            <a:r>
              <a:rPr lang="en-US" dirty="0" smtClean="0"/>
              <a:t>to apply the theory to solve the identified problems of the patient </a:t>
            </a:r>
          </a:p>
          <a:p>
            <a:pPr marL="514350" indent="-514350" algn="l" rtl="0" fontAlgn="auto">
              <a:spcAft>
                <a:spcPts val="0"/>
              </a:spcAft>
              <a:buFont typeface="+mj-lt"/>
              <a:buAutoNum type="arabicPeriod"/>
              <a:defRPr/>
            </a:pPr>
            <a:r>
              <a:rPr lang="en-US" dirty="0" smtClean="0"/>
              <a:t>to evaluate the extent to which the process was fruitful. </a:t>
            </a:r>
          </a:p>
          <a:p>
            <a:pPr algn="l" rtl="0" fontAlgn="auto">
              <a:spcAft>
                <a:spcPts val="0"/>
              </a:spcAft>
              <a:buFont typeface="Arial" pitchFamily="34" charset="0"/>
              <a:buNone/>
              <a:defRPr/>
            </a:pPr>
            <a:endParaRPr lang="en-US" b="1" dirty="0" smtClean="0">
              <a:solidFill>
                <a:srgbClr val="FF0000"/>
              </a:solidFill>
            </a:endParaRPr>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88"/>
            <a:ext cx="8229600" cy="5768975"/>
          </a:xfrm>
        </p:spPr>
        <p:txBody>
          <a:bodyPr rtlCol="1">
            <a:normAutofit/>
          </a:bodyPr>
          <a:lstStyle/>
          <a:p>
            <a:pPr algn="l" rtl="0" fontAlgn="auto">
              <a:spcAft>
                <a:spcPts val="0"/>
              </a:spcAft>
              <a:buFont typeface="Arial" pitchFamily="34" charset="0"/>
              <a:buNone/>
              <a:defRPr/>
            </a:pPr>
            <a:r>
              <a:rPr lang="en-US" b="1" dirty="0" smtClean="0">
                <a:solidFill>
                  <a:srgbClr val="FF0000"/>
                </a:solidFill>
              </a:rPr>
              <a:t>Characteristics of a Useful Theory.</a:t>
            </a:r>
          </a:p>
          <a:p>
            <a:pPr algn="l" rtl="0" fontAlgn="auto">
              <a:spcAft>
                <a:spcPts val="0"/>
              </a:spcAft>
              <a:buFont typeface="Arial" pitchFamily="34" charset="0"/>
              <a:buNone/>
              <a:defRPr/>
            </a:pPr>
            <a:endParaRPr lang="en-US" dirty="0" smtClean="0"/>
          </a:p>
          <a:p>
            <a:pPr algn="just" rtl="0" fontAlgn="auto">
              <a:spcAft>
                <a:spcPts val="0"/>
              </a:spcAft>
              <a:buFont typeface="Arial" pitchFamily="34" charset="0"/>
              <a:buNone/>
              <a:defRPr/>
            </a:pPr>
            <a:r>
              <a:rPr lang="en-US" dirty="0" smtClean="0">
                <a:solidFill>
                  <a:schemeClr val="accent1"/>
                </a:solidFill>
              </a:rPr>
              <a:t>A useful theory makes assumptions about a behavior, health problem, target population, or environment that are: </a:t>
            </a:r>
          </a:p>
          <a:p>
            <a:pPr marL="514350" indent="-514350" algn="l" rtl="0" fontAlgn="auto">
              <a:spcAft>
                <a:spcPts val="0"/>
              </a:spcAft>
              <a:buFont typeface="+mj-lt"/>
              <a:buAutoNum type="arabicPeriod"/>
              <a:defRPr/>
            </a:pPr>
            <a:r>
              <a:rPr lang="en-US" dirty="0" smtClean="0"/>
              <a:t>Logical</a:t>
            </a:r>
          </a:p>
          <a:p>
            <a:pPr marL="514350" indent="-514350" algn="l" rtl="0" fontAlgn="auto">
              <a:spcAft>
                <a:spcPts val="0"/>
              </a:spcAft>
              <a:buFont typeface="+mj-lt"/>
              <a:buAutoNum type="arabicPeriod"/>
              <a:defRPr/>
            </a:pPr>
            <a:r>
              <a:rPr lang="en-US" dirty="0" smtClean="0"/>
              <a:t>Consistent with everyday observations</a:t>
            </a:r>
          </a:p>
          <a:p>
            <a:pPr marL="514350" indent="-514350" algn="l" rtl="0" fontAlgn="auto">
              <a:spcAft>
                <a:spcPts val="0"/>
              </a:spcAft>
              <a:buFont typeface="+mj-lt"/>
              <a:buAutoNum type="arabicPeriod"/>
              <a:defRPr/>
            </a:pPr>
            <a:r>
              <a:rPr lang="en-US" dirty="0" smtClean="0"/>
              <a:t>Similar to those used in previous successful programs </a:t>
            </a:r>
          </a:p>
          <a:p>
            <a:pPr marL="514350" indent="-514350" algn="l" rtl="0" fontAlgn="auto">
              <a:spcAft>
                <a:spcPts val="0"/>
              </a:spcAft>
              <a:buFont typeface="+mj-lt"/>
              <a:buAutoNum type="arabicPeriod"/>
              <a:defRPr/>
            </a:pPr>
            <a:r>
              <a:rPr lang="en-US" dirty="0" smtClean="0"/>
              <a:t>Supported by past research in the same area or related ideas.</a:t>
            </a:r>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50"/>
            <a:ext cx="8229600" cy="5840413"/>
          </a:xfrm>
        </p:spPr>
        <p:txBody>
          <a:bodyPr>
            <a:normAutofit/>
          </a:bodyPr>
          <a:lstStyle/>
          <a:p>
            <a:pPr algn="l" rtl="0">
              <a:lnSpc>
                <a:spcPct val="90000"/>
              </a:lnSpc>
              <a:buFont typeface="Arial" charset="0"/>
              <a:buNone/>
            </a:pPr>
            <a:r>
              <a:rPr lang="en-US" b="1" dirty="0" smtClean="0">
                <a:solidFill>
                  <a:srgbClr val="FF0000"/>
                </a:solidFill>
                <a:cs typeface="Arial" charset="0"/>
              </a:rPr>
              <a:t>Importance of nursing theories</a:t>
            </a:r>
            <a:endParaRPr lang="en-US" dirty="0" smtClean="0">
              <a:solidFill>
                <a:srgbClr val="FF0000"/>
              </a:solidFill>
              <a:cs typeface="Arial" charset="0"/>
            </a:endParaRPr>
          </a:p>
          <a:p>
            <a:pPr algn="l" rtl="0">
              <a:lnSpc>
                <a:spcPct val="90000"/>
              </a:lnSpc>
              <a:buFont typeface="Calibri" pitchFamily="34" charset="0"/>
              <a:buAutoNum type="arabicPeriod"/>
            </a:pPr>
            <a:r>
              <a:rPr lang="en-US" dirty="0" smtClean="0">
                <a:cs typeface="Arial" charset="0"/>
              </a:rPr>
              <a:t>Nursing theory aims to describe, predict and explain the phenomenon of nursing</a:t>
            </a:r>
          </a:p>
          <a:p>
            <a:pPr algn="l" rtl="0">
              <a:lnSpc>
                <a:spcPct val="90000"/>
              </a:lnSpc>
              <a:buFont typeface="Calibri" pitchFamily="34" charset="0"/>
              <a:buAutoNum type="arabicPeriod"/>
            </a:pPr>
            <a:r>
              <a:rPr lang="en-US" dirty="0" smtClean="0">
                <a:cs typeface="Arial" charset="0"/>
              </a:rPr>
              <a:t>It should provide the foundations of nursing practice,</a:t>
            </a:r>
          </a:p>
          <a:p>
            <a:pPr algn="l" rtl="0">
              <a:lnSpc>
                <a:spcPct val="90000"/>
              </a:lnSpc>
              <a:buFont typeface="Arial" charset="0"/>
              <a:buNone/>
            </a:pPr>
            <a:r>
              <a:rPr lang="en-US" b="1" dirty="0" smtClean="0">
                <a:solidFill>
                  <a:srgbClr val="7030A0"/>
                </a:solidFill>
                <a:cs typeface="Arial" charset="0"/>
              </a:rPr>
              <a:t>Theory is important because it helps us to decide </a:t>
            </a:r>
            <a:r>
              <a:rPr lang="en-US" b="1" i="1" u="sng" dirty="0" smtClean="0">
                <a:solidFill>
                  <a:srgbClr val="FF0000"/>
                </a:solidFill>
                <a:cs typeface="Arial" charset="0"/>
              </a:rPr>
              <a:t>what we know </a:t>
            </a:r>
            <a:r>
              <a:rPr lang="en-US" b="1" dirty="0" smtClean="0">
                <a:solidFill>
                  <a:srgbClr val="7030A0"/>
                </a:solidFill>
                <a:cs typeface="Arial" charset="0"/>
              </a:rPr>
              <a:t>and </a:t>
            </a:r>
            <a:r>
              <a:rPr lang="en-US" b="1" i="1" u="sng" dirty="0" smtClean="0">
                <a:solidFill>
                  <a:srgbClr val="FF0000"/>
                </a:solidFill>
                <a:cs typeface="Arial" charset="0"/>
              </a:rPr>
              <a:t>what we need </a:t>
            </a:r>
            <a:r>
              <a:rPr lang="en-US" b="1" dirty="0" smtClean="0">
                <a:solidFill>
                  <a:srgbClr val="7030A0"/>
                </a:solidFill>
                <a:cs typeface="Arial" charset="0"/>
              </a:rPr>
              <a:t>to know</a:t>
            </a:r>
          </a:p>
          <a:p>
            <a:pPr algn="l" rtl="0">
              <a:lnSpc>
                <a:spcPct val="90000"/>
              </a:lnSpc>
              <a:buFont typeface="Arial" charset="0"/>
              <a:buNone/>
            </a:pPr>
            <a:r>
              <a:rPr lang="en-US" b="1" dirty="0" smtClean="0">
                <a:solidFill>
                  <a:srgbClr val="7030A0"/>
                </a:solidFill>
                <a:cs typeface="Arial" charset="0"/>
              </a:rPr>
              <a:t>3-</a:t>
            </a:r>
            <a:r>
              <a:rPr lang="en-US" dirty="0" smtClean="0">
                <a:cs typeface="Arial" charset="0"/>
              </a:rPr>
              <a:t>It helps to distinguish what should form the basis of practice by explicitly describing nursing. </a:t>
            </a:r>
            <a:r>
              <a:rPr lang="ar-IQ" dirty="0" smtClean="0">
                <a:cs typeface="Arial" charset="0"/>
              </a:rPr>
              <a:t>بشكل واضح</a:t>
            </a:r>
            <a:endParaRPr lang="en-US" dirty="0" smtClean="0">
              <a:cs typeface="Arial" charset="0"/>
            </a:endParaRPr>
          </a:p>
          <a:p>
            <a:pPr algn="l" rtl="0">
              <a:lnSpc>
                <a:spcPct val="90000"/>
              </a:lnSpc>
              <a:buFont typeface="Arial" charset="0"/>
              <a:buNone/>
            </a:pPr>
            <a:endParaRPr lang="ar-IQ"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63"/>
            <a:ext cx="8229600" cy="5626100"/>
          </a:xfrm>
        </p:spPr>
        <p:txBody>
          <a:bodyPr rtlCol="1">
            <a:normAutofit/>
          </a:bodyPr>
          <a:lstStyle/>
          <a:p>
            <a:pPr marL="514350" indent="-514350" algn="l" rtl="0" fontAlgn="auto">
              <a:spcAft>
                <a:spcPts val="0"/>
              </a:spcAft>
              <a:buFont typeface="Arial" pitchFamily="34" charset="0"/>
              <a:buNone/>
              <a:defRPr/>
            </a:pPr>
            <a:r>
              <a:rPr lang="en-US" dirty="0" smtClean="0"/>
              <a:t>4- As medicine tries</a:t>
            </a:r>
            <a:r>
              <a:rPr lang="ar-IQ" dirty="0" smtClean="0"/>
              <a:t> </a:t>
            </a:r>
            <a:r>
              <a:rPr lang="en-US" dirty="0" smtClean="0"/>
              <a:t> to make a move towards adopting a more multidisciplinary approach to health care</a:t>
            </a:r>
            <a:r>
              <a:rPr lang="en-US" smtClean="0"/>
              <a:t>, this </a:t>
            </a:r>
            <a:r>
              <a:rPr lang="en-US" dirty="0" smtClean="0"/>
              <a:t>can be seen as an attempt by the nursing profession to maintain its professional boundaries</a:t>
            </a:r>
          </a:p>
          <a:p>
            <a:pPr algn="l" rtl="0" fontAlgn="auto">
              <a:spcAft>
                <a:spcPts val="0"/>
              </a:spcAft>
              <a:buFont typeface="Arial" pitchFamily="34" charset="0"/>
              <a:buNone/>
              <a:defRPr/>
            </a:pPr>
            <a:endParaRPr lang="ar-IQ"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858</TotalTime>
  <Words>1268</Words>
  <Application>Microsoft Office PowerPoint</Application>
  <PresentationFormat>عرض على الشاشة (3:4)‏</PresentationFormat>
  <Paragraphs>165</Paragraphs>
  <Slides>28</Slides>
  <Notes>0</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تدفق</vt:lpstr>
      <vt:lpstr>Nursing theories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البابلي سنتر</dc:creator>
  <cp:lastModifiedBy>hp</cp:lastModifiedBy>
  <cp:revision>28</cp:revision>
  <dcterms:created xsi:type="dcterms:W3CDTF">2013-02-12T15:45:48Z</dcterms:created>
  <dcterms:modified xsi:type="dcterms:W3CDTF">2015-02-16T19:50:01Z</dcterms:modified>
</cp:coreProperties>
</file>