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9"/>
  </p:notesMasterIdLst>
  <p:sldIdLst>
    <p:sldId id="256" r:id="rId2"/>
    <p:sldId id="278" r:id="rId3"/>
    <p:sldId id="258" r:id="rId4"/>
    <p:sldId id="279" r:id="rId5"/>
    <p:sldId id="280" r:id="rId6"/>
    <p:sldId id="281" r:id="rId7"/>
    <p:sldId id="259" r:id="rId8"/>
    <p:sldId id="268" r:id="rId9"/>
    <p:sldId id="260" r:id="rId10"/>
    <p:sldId id="261" r:id="rId11"/>
    <p:sldId id="273" r:id="rId12"/>
    <p:sldId id="262" r:id="rId13"/>
    <p:sldId id="263" r:id="rId14"/>
    <p:sldId id="282" r:id="rId15"/>
    <p:sldId id="269" r:id="rId16"/>
    <p:sldId id="272" r:id="rId17"/>
    <p:sldId id="266" r:id="rId1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731" autoAdjust="0"/>
    <p:restoredTop sz="95382" autoAdjust="0"/>
  </p:normalViewPr>
  <p:slideViewPr>
    <p:cSldViewPr>
      <p:cViewPr>
        <p:scale>
          <a:sx n="81" d="100"/>
          <a:sy n="81" d="100"/>
        </p:scale>
        <p:origin x="-1032" y="-7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0622A56-581D-403E-B115-2C63B4ADA288}" type="datetimeFigureOut">
              <a:rPr lang="en-US" smtClean="0"/>
              <a:pPr/>
              <a:t>12/16/2014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69BE88A-0CB3-42B3-9DB9-331FBF074B97}" type="slidenum">
              <a:rPr lang="en-US" smtClean="0"/>
              <a:pPr/>
              <a:t>‹#›</a:t>
            </a:fld>
            <a:endParaRPr lang="en-US"/>
          </a:p>
        </p:txBody>
      </p:sp>
    </p:spTree>
    <p:extLst>
      <p:ext uri="{BB962C8B-B14F-4D97-AF65-F5344CB8AC3E}">
        <p14:creationId xmlns:p14="http://schemas.microsoft.com/office/powerpoint/2010/main" val="216614056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643759C1-AE76-4D72-A33B-898E4DCAE0EA}" type="datetimeFigureOut">
              <a:rPr lang="en-US" smtClean="0"/>
              <a:pPr/>
              <a:t>12/16/2014</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47FF79EE-E1EA-4EB4-ACC2-EB2DA4D92147}"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43759C1-AE76-4D72-A33B-898E4DCAE0EA}" type="datetimeFigureOut">
              <a:rPr lang="en-US" smtClean="0"/>
              <a:pPr/>
              <a:t>12/16/2014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7FF79EE-E1EA-4EB4-ACC2-EB2DA4D92147}"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43759C1-AE76-4D72-A33B-898E4DCAE0EA}" type="datetimeFigureOut">
              <a:rPr lang="en-US" smtClean="0"/>
              <a:pPr/>
              <a:t>12/16/2014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7FF79EE-E1EA-4EB4-ACC2-EB2DA4D92147}"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43759C1-AE76-4D72-A33B-898E4DCAE0EA}" type="datetimeFigureOut">
              <a:rPr lang="en-US" smtClean="0"/>
              <a:pPr/>
              <a:t>12/16/2014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7FF79EE-E1EA-4EB4-ACC2-EB2DA4D92147}"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643759C1-AE76-4D72-A33B-898E4DCAE0EA}" type="datetimeFigureOut">
              <a:rPr lang="en-US" smtClean="0"/>
              <a:pPr/>
              <a:t>12/16/2014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7FF79EE-E1EA-4EB4-ACC2-EB2DA4D92147}"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643759C1-AE76-4D72-A33B-898E4DCAE0EA}" type="datetimeFigureOut">
              <a:rPr lang="en-US" smtClean="0"/>
              <a:pPr/>
              <a:t>12/16/2014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7FF79EE-E1EA-4EB4-ACC2-EB2DA4D92147}"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643759C1-AE76-4D72-A33B-898E4DCAE0EA}" type="datetimeFigureOut">
              <a:rPr lang="en-US" smtClean="0"/>
              <a:pPr/>
              <a:t>12/16/2014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7FF79EE-E1EA-4EB4-ACC2-EB2DA4D92147}"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643759C1-AE76-4D72-A33B-898E4DCAE0EA}" type="datetimeFigureOut">
              <a:rPr lang="en-US" smtClean="0"/>
              <a:pPr/>
              <a:t>12/16/2014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7FF79EE-E1EA-4EB4-ACC2-EB2DA4D92147}"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43759C1-AE76-4D72-A33B-898E4DCAE0EA}" type="datetimeFigureOut">
              <a:rPr lang="en-US" smtClean="0"/>
              <a:pPr/>
              <a:t>12/16/2014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7FF79EE-E1EA-4EB4-ACC2-EB2DA4D92147}"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643759C1-AE76-4D72-A33B-898E4DCAE0EA}" type="datetimeFigureOut">
              <a:rPr lang="en-US" smtClean="0"/>
              <a:pPr/>
              <a:t>12/16/2014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7FF79EE-E1EA-4EB4-ACC2-EB2DA4D92147}"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643759C1-AE76-4D72-A33B-898E4DCAE0EA}" type="datetimeFigureOut">
              <a:rPr lang="en-US" smtClean="0"/>
              <a:pPr/>
              <a:t>12/16/2014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47FF79EE-E1EA-4EB4-ACC2-EB2DA4D92147}" type="slidenum">
              <a:rPr lang="en-US" smtClean="0"/>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643759C1-AE76-4D72-A33B-898E4DCAE0EA}" type="datetimeFigureOut">
              <a:rPr lang="en-US" smtClean="0"/>
              <a:pPr/>
              <a:t>12/16/2014</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47FF79EE-E1EA-4EB4-ACC2-EB2DA4D92147}" type="slidenum">
              <a:rPr lang="en-US" smtClean="0"/>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0" y="0"/>
            <a:ext cx="9144000" cy="6858000"/>
          </a:xfrm>
        </p:spPr>
        <p:txBody>
          <a:bodyPr>
            <a:normAutofit fontScale="92500" lnSpcReduction="10000"/>
          </a:bodyPr>
          <a:lstStyle/>
          <a:p>
            <a:pPr algn="ctr"/>
            <a:endParaRPr lang="en-US" sz="6600" dirty="0">
              <a:latin typeface="Forte" pitchFamily="66" charset="0"/>
            </a:endParaRPr>
          </a:p>
          <a:p>
            <a:pPr algn="ctr"/>
            <a:endParaRPr lang="en-US" sz="6600" dirty="0" smtClean="0">
              <a:latin typeface="Forte" pitchFamily="66" charset="0"/>
            </a:endParaRPr>
          </a:p>
          <a:p>
            <a:pPr algn="ctr"/>
            <a:r>
              <a:rPr lang="en-US" sz="6600" dirty="0" smtClean="0">
                <a:latin typeface="Forte" pitchFamily="66" charset="0"/>
              </a:rPr>
              <a:t> </a:t>
            </a:r>
            <a:r>
              <a:rPr lang="en-US" sz="6600" dirty="0" smtClean="0">
                <a:solidFill>
                  <a:schemeClr val="bg1"/>
                </a:solidFill>
                <a:latin typeface="Forte" pitchFamily="66" charset="0"/>
              </a:rPr>
              <a:t>Research design</a:t>
            </a:r>
          </a:p>
          <a:p>
            <a:pPr algn="l"/>
            <a:r>
              <a:rPr lang="en-US" sz="4800" dirty="0" smtClean="0">
                <a:solidFill>
                  <a:schemeClr val="bg1"/>
                </a:solidFill>
                <a:latin typeface="Forte" pitchFamily="66" charset="0"/>
              </a:rPr>
              <a:t>                            By</a:t>
            </a:r>
          </a:p>
          <a:p>
            <a:pPr algn="l"/>
            <a:r>
              <a:rPr lang="en-US" sz="4800" dirty="0" smtClean="0">
                <a:solidFill>
                  <a:schemeClr val="bg1"/>
                </a:solidFill>
                <a:latin typeface="Forte" pitchFamily="66" charset="0"/>
              </a:rPr>
              <a:t>                </a:t>
            </a:r>
            <a:r>
              <a:rPr lang="en-US" sz="4800" dirty="0" err="1" smtClean="0">
                <a:solidFill>
                  <a:schemeClr val="bg1"/>
                </a:solidFill>
                <a:latin typeface="Forte" pitchFamily="66" charset="0"/>
              </a:rPr>
              <a:t>Dr.Ali</a:t>
            </a:r>
            <a:r>
              <a:rPr lang="en-US" sz="4800" dirty="0" smtClean="0">
                <a:solidFill>
                  <a:schemeClr val="bg1"/>
                </a:solidFill>
                <a:latin typeface="Forte" pitchFamily="66" charset="0"/>
              </a:rPr>
              <a:t> </a:t>
            </a:r>
            <a:r>
              <a:rPr lang="en-US" sz="4800" dirty="0" err="1" smtClean="0">
                <a:solidFill>
                  <a:schemeClr val="bg1"/>
                </a:solidFill>
                <a:latin typeface="Forte" pitchFamily="66" charset="0"/>
              </a:rPr>
              <a:t>Almesrawi</a:t>
            </a:r>
            <a:r>
              <a:rPr lang="en-US" sz="4800" dirty="0" smtClean="0">
                <a:solidFill>
                  <a:schemeClr val="bg1"/>
                </a:solidFill>
                <a:latin typeface="Forte" pitchFamily="66" charset="0"/>
              </a:rPr>
              <a:t>          </a:t>
            </a:r>
          </a:p>
          <a:p>
            <a:pPr algn="l"/>
            <a:r>
              <a:rPr lang="en-US" sz="4800" dirty="0" smtClean="0">
                <a:solidFill>
                  <a:schemeClr val="bg1"/>
                </a:solidFill>
                <a:latin typeface="Forte" pitchFamily="66" charset="0"/>
              </a:rPr>
              <a:t>               asst. professor </a:t>
            </a:r>
            <a:r>
              <a:rPr lang="en-US" sz="4800" dirty="0" err="1" smtClean="0">
                <a:solidFill>
                  <a:schemeClr val="bg1"/>
                </a:solidFill>
                <a:latin typeface="Forte" pitchFamily="66" charset="0"/>
              </a:rPr>
              <a:t>Ph.D</a:t>
            </a:r>
            <a:r>
              <a:rPr lang="en-US" sz="4800" dirty="0" smtClean="0">
                <a:solidFill>
                  <a:schemeClr val="bg1"/>
                </a:solidFill>
                <a:latin typeface="Forte" pitchFamily="66" charset="0"/>
              </a:rPr>
              <a:t> </a:t>
            </a:r>
          </a:p>
          <a:p>
            <a:pPr algn="l"/>
            <a:r>
              <a:rPr lang="en-US" sz="4800" dirty="0" smtClean="0">
                <a:latin typeface="Forte" pitchFamily="66" charset="0"/>
              </a:rPr>
              <a:t>                  </a:t>
            </a:r>
          </a:p>
          <a:p>
            <a:r>
              <a:rPr lang="en-US" dirty="0" smtClean="0">
                <a:latin typeface="Forte" pitchFamily="66" charset="0"/>
              </a:rPr>
              <a:t>           </a:t>
            </a:r>
            <a:endParaRPr lang="en-US" dirty="0">
              <a:latin typeface="Forte" pitchFamily="66" charset="0"/>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86600" y="4648200"/>
            <a:ext cx="1963615" cy="141849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descr="C:\Users\hp\Desktop\disktop files\شعار.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6200" y="81134"/>
            <a:ext cx="1446884" cy="1138066"/>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p:pull dir="d"/>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59877" y="0"/>
            <a:ext cx="7772400" cy="1295400"/>
          </a:xfrm>
        </p:spPr>
        <p:txBody>
          <a:bodyPr>
            <a:normAutofit fontScale="90000"/>
          </a:bodyPr>
          <a:lstStyle/>
          <a:p>
            <a:r>
              <a:rPr lang="en-US" sz="5400" dirty="0" smtClean="0">
                <a:solidFill>
                  <a:srgbClr val="7030A0"/>
                </a:solidFill>
                <a:latin typeface="Forte" pitchFamily="66" charset="0"/>
              </a:rPr>
              <a:t> </a:t>
            </a:r>
            <a:r>
              <a:rPr lang="en-US" sz="5300" u="sng" dirty="0" smtClean="0">
                <a:solidFill>
                  <a:srgbClr val="7030A0"/>
                </a:solidFill>
                <a:latin typeface="Forte" pitchFamily="66" charset="0"/>
              </a:rPr>
              <a:t>Descriptive research design</a:t>
            </a:r>
            <a:r>
              <a:rPr lang="en-US" sz="5300" dirty="0" smtClean="0">
                <a:solidFill>
                  <a:srgbClr val="7030A0"/>
                </a:solidFill>
                <a:latin typeface="Forte" pitchFamily="66" charset="0"/>
              </a:rPr>
              <a:t/>
            </a:r>
            <a:br>
              <a:rPr lang="en-US" sz="5300" dirty="0" smtClean="0">
                <a:solidFill>
                  <a:srgbClr val="7030A0"/>
                </a:solidFill>
                <a:latin typeface="Forte" pitchFamily="66" charset="0"/>
              </a:rPr>
            </a:br>
            <a:endParaRPr lang="en-US" sz="5300" dirty="0">
              <a:solidFill>
                <a:srgbClr val="7030A0"/>
              </a:solidFill>
              <a:latin typeface="Forte" pitchFamily="66" charset="0"/>
            </a:endParaRPr>
          </a:p>
        </p:txBody>
      </p:sp>
      <p:sp>
        <p:nvSpPr>
          <p:cNvPr id="3" name="Content Placeholder 2"/>
          <p:cNvSpPr>
            <a:spLocks noGrp="1"/>
          </p:cNvSpPr>
          <p:nvPr>
            <p:ph idx="1"/>
          </p:nvPr>
        </p:nvSpPr>
        <p:spPr>
          <a:xfrm>
            <a:off x="0" y="990600"/>
            <a:ext cx="9144000" cy="5029200"/>
          </a:xfrm>
        </p:spPr>
        <p:txBody>
          <a:bodyPr/>
          <a:lstStyle/>
          <a:p>
            <a:pPr algn="just">
              <a:buNone/>
            </a:pPr>
            <a:r>
              <a:rPr lang="en-US" sz="2800" dirty="0" smtClean="0"/>
              <a:t>   Descriptive research design is a type of research method that is used when one wants to get information on the current status of a person or an object. It is used to describe what is in existence in respect to conditions or variables that are found in a given situation.</a:t>
            </a:r>
          </a:p>
          <a:p>
            <a:pPr algn="just">
              <a:buNone/>
            </a:pPr>
            <a:r>
              <a:rPr lang="en-US" sz="2800" dirty="0" smtClean="0"/>
              <a:t> </a:t>
            </a:r>
          </a:p>
          <a:p>
            <a:pPr algn="just">
              <a:buNone/>
            </a:pPr>
            <a:endParaRPr lang="en-US" dirty="0"/>
          </a:p>
        </p:txBody>
      </p:sp>
      <p:sp>
        <p:nvSpPr>
          <p:cNvPr id="4" name="Rectangle 3"/>
          <p:cNvSpPr/>
          <p:nvPr/>
        </p:nvSpPr>
        <p:spPr>
          <a:xfrm>
            <a:off x="0" y="3429000"/>
            <a:ext cx="9144000" cy="1815882"/>
          </a:xfrm>
          <a:prstGeom prst="rect">
            <a:avLst/>
          </a:prstGeom>
        </p:spPr>
        <p:txBody>
          <a:bodyPr wrap="square">
            <a:spAutoFit/>
          </a:bodyPr>
          <a:lstStyle/>
          <a:p>
            <a:pPr algn="just"/>
            <a:r>
              <a:rPr lang="en-US" sz="2800" dirty="0" smtClean="0"/>
              <a:t>Any </a:t>
            </a:r>
            <a:r>
              <a:rPr lang="en-US" sz="2800" dirty="0"/>
              <a:t>study that is not truly experimental</a:t>
            </a:r>
            <a:r>
              <a:rPr lang="en-US" sz="2800" dirty="0" smtClean="0"/>
              <a:t>.”</a:t>
            </a:r>
            <a:r>
              <a:rPr lang="en-US" sz="2800" dirty="0"/>
              <a:t> Descriptive studies can involve a one-time interaction with groups of people </a:t>
            </a:r>
            <a:r>
              <a:rPr lang="en-US" sz="2800" dirty="0" smtClean="0"/>
              <a:t> </a:t>
            </a:r>
            <a:r>
              <a:rPr lang="en-US" sz="2800" dirty="0"/>
              <a:t>or a study might follow individuals over </a:t>
            </a:r>
            <a:r>
              <a:rPr lang="en-US" sz="2800" dirty="0" smtClean="0"/>
              <a:t>time</a:t>
            </a:r>
          </a:p>
          <a:p>
            <a:pPr algn="just"/>
            <a:endParaRPr lang="en-US" sz="2800" dirty="0"/>
          </a:p>
        </p:txBody>
      </p:sp>
      <p:pic>
        <p:nvPicPr>
          <p:cNvPr id="102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00" y="76200"/>
            <a:ext cx="1096963" cy="8651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ransition>
    <p:wipe dir="d"/>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914400"/>
            <a:ext cx="8229600" cy="5410200"/>
          </a:xfrm>
        </p:spPr>
        <p:txBody>
          <a:bodyPr/>
          <a:lstStyle/>
          <a:p>
            <a:pPr marL="342900" lvl="0" indent="-342900" fontAlgn="base">
              <a:spcAft>
                <a:spcPct val="0"/>
              </a:spcAft>
              <a:buClrTx/>
              <a:buSzTx/>
              <a:buNone/>
            </a:pPr>
            <a:endParaRPr lang="en-US" altLang="ar-IQ" sz="3200" kern="0" dirty="0" smtClean="0">
              <a:solidFill>
                <a:srgbClr val="2F1311"/>
              </a:solidFill>
              <a:latin typeface="Arial"/>
            </a:endParaRPr>
          </a:p>
          <a:p>
            <a:pPr marL="342900" lvl="0" indent="-342900" fontAlgn="base">
              <a:spcAft>
                <a:spcPct val="0"/>
              </a:spcAft>
              <a:buClrTx/>
              <a:buSzTx/>
              <a:buNone/>
            </a:pPr>
            <a:r>
              <a:rPr lang="en-US" altLang="ar-IQ" sz="3200" b="1" kern="0" dirty="0" smtClean="0">
                <a:solidFill>
                  <a:srgbClr val="2F1311"/>
                </a:solidFill>
                <a:latin typeface="Arial"/>
              </a:rPr>
              <a:t>Purpose </a:t>
            </a:r>
            <a:endParaRPr lang="en-US" altLang="ar-IQ" sz="3200" b="1" kern="0" dirty="0">
              <a:solidFill>
                <a:srgbClr val="2F1311"/>
              </a:solidFill>
              <a:latin typeface="Arial"/>
            </a:endParaRPr>
          </a:p>
          <a:p>
            <a:pPr marL="342900" lvl="0" indent="-342900" fontAlgn="base">
              <a:spcAft>
                <a:spcPct val="0"/>
              </a:spcAft>
              <a:buClrTx/>
              <a:buSzTx/>
              <a:buNone/>
            </a:pPr>
            <a:r>
              <a:rPr lang="en-US" altLang="ar-IQ" sz="3200" kern="0" dirty="0">
                <a:solidFill>
                  <a:srgbClr val="2F1311"/>
                </a:solidFill>
                <a:latin typeface="Arial"/>
              </a:rPr>
              <a:t>- To observe, describe and document aspects of situation as it naturally occurs </a:t>
            </a:r>
          </a:p>
          <a:p>
            <a:pPr marL="342900" lvl="0" indent="-342900" fontAlgn="base">
              <a:spcAft>
                <a:spcPct val="0"/>
              </a:spcAft>
              <a:buClrTx/>
              <a:buSzTx/>
              <a:buNone/>
            </a:pPr>
            <a:r>
              <a:rPr lang="en-US" altLang="ar-IQ" sz="3200" kern="0" dirty="0">
                <a:solidFill>
                  <a:srgbClr val="2F1311"/>
                </a:solidFill>
                <a:latin typeface="Arial"/>
              </a:rPr>
              <a:t>- To serve as a starting point of for hypothesis generation or theory development.</a:t>
            </a:r>
          </a:p>
          <a:p>
            <a:endParaRPr lang="ar-IQ" dirty="0"/>
          </a:p>
        </p:txBody>
      </p:sp>
      <p:pic>
        <p:nvPicPr>
          <p:cNvPr id="1126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00" y="76200"/>
            <a:ext cx="1096963" cy="8651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8481167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295400" y="76200"/>
            <a:ext cx="7848600" cy="1295400"/>
          </a:xfrm>
        </p:spPr>
        <p:txBody>
          <a:bodyPr>
            <a:normAutofit fontScale="90000"/>
          </a:bodyPr>
          <a:lstStyle/>
          <a:p>
            <a:r>
              <a:rPr lang="en-US" sz="5400" dirty="0" smtClean="0">
                <a:solidFill>
                  <a:srgbClr val="7030A0"/>
                </a:solidFill>
                <a:latin typeface="Forte" pitchFamily="66" charset="0"/>
              </a:rPr>
              <a:t>  </a:t>
            </a:r>
            <a:r>
              <a:rPr lang="en-US" sz="5300" u="sng" dirty="0" smtClean="0">
                <a:solidFill>
                  <a:srgbClr val="7030A0"/>
                </a:solidFill>
                <a:latin typeface="Forte" pitchFamily="66" charset="0"/>
              </a:rPr>
              <a:t>Diagnostic research design</a:t>
            </a:r>
            <a:br>
              <a:rPr lang="en-US" sz="5300" u="sng" dirty="0" smtClean="0">
                <a:solidFill>
                  <a:srgbClr val="7030A0"/>
                </a:solidFill>
                <a:latin typeface="Forte" pitchFamily="66" charset="0"/>
              </a:rPr>
            </a:br>
            <a:endParaRPr lang="en-US" sz="5300" u="sng" dirty="0">
              <a:solidFill>
                <a:srgbClr val="7030A0"/>
              </a:solidFill>
              <a:latin typeface="Forte" pitchFamily="66" charset="0"/>
            </a:endParaRPr>
          </a:p>
        </p:txBody>
      </p:sp>
      <p:sp>
        <p:nvSpPr>
          <p:cNvPr id="5" name="Content Placeholder 4"/>
          <p:cNvSpPr>
            <a:spLocks noGrp="1"/>
          </p:cNvSpPr>
          <p:nvPr>
            <p:ph idx="1"/>
          </p:nvPr>
        </p:nvSpPr>
        <p:spPr>
          <a:xfrm>
            <a:off x="381000" y="685800"/>
            <a:ext cx="8763000" cy="6172200"/>
          </a:xfrm>
        </p:spPr>
        <p:txBody>
          <a:bodyPr>
            <a:normAutofit/>
          </a:bodyPr>
          <a:lstStyle/>
          <a:p>
            <a:pPr algn="just">
              <a:buNone/>
            </a:pPr>
            <a:r>
              <a:rPr lang="en-US" sz="2400" dirty="0" smtClean="0"/>
              <a:t>   Diagnostic research studies determine the frequency of occurrence of something or its association with something else. From the research design point of view, the design of such studies should be rigid and should focus on the following:</a:t>
            </a:r>
          </a:p>
          <a:p>
            <a:pPr algn="just">
              <a:buNone/>
            </a:pPr>
            <a:endParaRPr lang="en-US" sz="2400" dirty="0" smtClean="0"/>
          </a:p>
          <a:p>
            <a:pPr marL="457200" indent="-457200" algn="just">
              <a:buFont typeface="+mj-lt"/>
              <a:buAutoNum type="arabicParenR"/>
            </a:pPr>
            <a:r>
              <a:rPr lang="en-US" sz="2400" dirty="0" smtClean="0"/>
              <a:t>Objective of the study (what the study is about and why is it being made?)</a:t>
            </a:r>
          </a:p>
          <a:p>
            <a:pPr marL="457200" indent="-457200" algn="just">
              <a:buFont typeface="+mj-lt"/>
              <a:buAutoNum type="arabicParenR"/>
            </a:pPr>
            <a:r>
              <a:rPr lang="en-US" sz="2400" dirty="0" smtClean="0"/>
              <a:t> Methods of data collection (what techniques of data collection will be adopted?)</a:t>
            </a:r>
          </a:p>
          <a:p>
            <a:pPr marL="457200" indent="-457200" algn="just">
              <a:buFont typeface="+mj-lt"/>
              <a:buAutoNum type="arabicParenR"/>
            </a:pPr>
            <a:r>
              <a:rPr lang="en-US" sz="2400" dirty="0" smtClean="0"/>
              <a:t> Sample selection (how much material will be needed?)</a:t>
            </a:r>
          </a:p>
          <a:p>
            <a:pPr marL="457200" indent="-457200" algn="just">
              <a:buFont typeface="+mj-lt"/>
              <a:buAutoNum type="arabicParenR"/>
            </a:pPr>
            <a:r>
              <a:rPr lang="en-US" sz="2400" dirty="0" smtClean="0"/>
              <a:t> Data collection (where the required data can be found and with what time frequency should the data be related?)</a:t>
            </a:r>
          </a:p>
          <a:p>
            <a:pPr marL="457200" indent="-457200" algn="just">
              <a:buFont typeface="+mj-lt"/>
              <a:buAutoNum type="arabicParenR"/>
            </a:pPr>
            <a:r>
              <a:rPr lang="en-US" sz="2400" dirty="0" smtClean="0"/>
              <a:t> Data processing and analysis</a:t>
            </a:r>
          </a:p>
          <a:p>
            <a:pPr marL="457200" indent="-457200" algn="just">
              <a:buFont typeface="+mj-lt"/>
              <a:buAutoNum type="arabicParenR"/>
            </a:pPr>
            <a:r>
              <a:rPr lang="en-US" sz="2400" dirty="0" smtClean="0"/>
              <a:t> Reporting the findings</a:t>
            </a:r>
          </a:p>
          <a:p>
            <a:pPr algn="just">
              <a:buNone/>
            </a:pPr>
            <a:r>
              <a:rPr lang="en-US" sz="2400" dirty="0" smtClean="0"/>
              <a:t>     </a:t>
            </a:r>
          </a:p>
          <a:p>
            <a:endParaRPr lang="en-US" dirty="0"/>
          </a:p>
        </p:txBody>
      </p:sp>
      <p:pic>
        <p:nvPicPr>
          <p:cNvPr id="1229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096963" cy="8651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ransition>
    <p:wipe dir="d"/>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5400" y="0"/>
            <a:ext cx="7848600" cy="1066800"/>
          </a:xfrm>
        </p:spPr>
        <p:txBody>
          <a:bodyPr>
            <a:normAutofit/>
          </a:bodyPr>
          <a:lstStyle/>
          <a:p>
            <a:r>
              <a:rPr lang="en-US" sz="4400" u="sng" dirty="0" smtClean="0">
                <a:solidFill>
                  <a:srgbClr val="7030A0"/>
                </a:solidFill>
                <a:latin typeface="Forte" pitchFamily="66" charset="0"/>
              </a:rPr>
              <a:t>   Experimental research  design       </a:t>
            </a:r>
            <a:endParaRPr lang="en-US" sz="4400" u="sng" dirty="0">
              <a:solidFill>
                <a:srgbClr val="7030A0"/>
              </a:solidFill>
              <a:latin typeface="Forte" pitchFamily="66" charset="0"/>
            </a:endParaRPr>
          </a:p>
        </p:txBody>
      </p:sp>
      <p:sp>
        <p:nvSpPr>
          <p:cNvPr id="3" name="Content Placeholder 2"/>
          <p:cNvSpPr>
            <a:spLocks noGrp="1"/>
          </p:cNvSpPr>
          <p:nvPr>
            <p:ph idx="1"/>
          </p:nvPr>
        </p:nvSpPr>
        <p:spPr>
          <a:xfrm>
            <a:off x="304800" y="1066800"/>
            <a:ext cx="8610600" cy="5791200"/>
          </a:xfrm>
        </p:spPr>
        <p:txBody>
          <a:bodyPr>
            <a:normAutofit fontScale="92500"/>
          </a:bodyPr>
          <a:lstStyle/>
          <a:p>
            <a:pPr algn="just">
              <a:buNone/>
            </a:pPr>
            <a:r>
              <a:rPr lang="en-US" b="1" dirty="0" smtClean="0"/>
              <a:t> </a:t>
            </a:r>
            <a:r>
              <a:rPr lang="en-US" sz="3200" dirty="0">
                <a:solidFill>
                  <a:prstClr val="black"/>
                </a:solidFill>
              </a:rPr>
              <a:t> </a:t>
            </a:r>
            <a:r>
              <a:rPr lang="en-US" sz="3200" dirty="0" smtClean="0">
                <a:solidFill>
                  <a:prstClr val="black"/>
                </a:solidFill>
              </a:rPr>
              <a:t>Experimental </a:t>
            </a:r>
            <a:r>
              <a:rPr lang="en-US" sz="3200" dirty="0">
                <a:solidFill>
                  <a:prstClr val="black"/>
                </a:solidFill>
              </a:rPr>
              <a:t>studies</a:t>
            </a:r>
            <a:r>
              <a:rPr lang="en-US" sz="3200" dirty="0" smtClean="0"/>
              <a:t>, also known as </a:t>
            </a:r>
            <a:r>
              <a:rPr lang="en-US" sz="3200" dirty="0">
                <a:solidFill>
                  <a:prstClr val="black"/>
                </a:solidFill>
              </a:rPr>
              <a:t>Hypothesis-testing research </a:t>
            </a:r>
            <a:r>
              <a:rPr lang="en-US" sz="3200" dirty="0" smtClean="0">
                <a:solidFill>
                  <a:prstClr val="black"/>
                </a:solidFill>
              </a:rPr>
              <a:t>studies</a:t>
            </a:r>
            <a:r>
              <a:rPr lang="en-US" sz="3200" dirty="0"/>
              <a:t>:</a:t>
            </a:r>
            <a:r>
              <a:rPr lang="en-US" sz="3200" dirty="0" smtClean="0"/>
              <a:t> an experiment is a study in which a treatment, procedure, or program is intentionally introduced and a result or outcome is observed. The American Heritage Dictionary of the English Language defines an experiment as “A test under controlled conditions that is made to demonstrate a known truth, to examine the validity of a hypothesis, or to determine the efficacy of something previously untried.”</a:t>
            </a:r>
          </a:p>
          <a:p>
            <a:pPr algn="just">
              <a:buNone/>
            </a:pPr>
            <a:endParaRPr lang="en-US" dirty="0" smtClean="0"/>
          </a:p>
          <a:p>
            <a:pPr>
              <a:buNone/>
            </a:pPr>
            <a:r>
              <a:rPr lang="en-US" dirty="0" smtClean="0"/>
              <a:t> </a:t>
            </a:r>
          </a:p>
        </p:txBody>
      </p:sp>
      <p:pic>
        <p:nvPicPr>
          <p:cNvPr id="1331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169" y="0"/>
            <a:ext cx="1090613" cy="8588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ransition>
    <p:wipe dir="d"/>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990600"/>
            <a:ext cx="8229600" cy="5334000"/>
          </a:xfrm>
        </p:spPr>
        <p:txBody>
          <a:bodyPr>
            <a:normAutofit lnSpcReduction="10000"/>
          </a:bodyPr>
          <a:lstStyle/>
          <a:p>
            <a:pPr lvl="0">
              <a:buClr>
                <a:srgbClr val="0BD0D9"/>
              </a:buClr>
              <a:buNone/>
            </a:pPr>
            <a:r>
              <a:rPr lang="en-US" sz="2800" b="1" dirty="0">
                <a:solidFill>
                  <a:prstClr val="black"/>
                </a:solidFill>
              </a:rPr>
              <a:t>True experiments have four elements:</a:t>
            </a:r>
          </a:p>
          <a:p>
            <a:pPr marL="514350" lvl="0" indent="-514350">
              <a:buClr>
                <a:srgbClr val="0BD0D9"/>
              </a:buClr>
              <a:buFont typeface="+mj-lt"/>
              <a:buAutoNum type="arabicParenR"/>
            </a:pPr>
            <a:r>
              <a:rPr lang="en-US" sz="2800" dirty="0">
                <a:solidFill>
                  <a:prstClr val="black"/>
                </a:solidFill>
              </a:rPr>
              <a:t> manipulation</a:t>
            </a:r>
          </a:p>
          <a:p>
            <a:pPr marL="514350" lvl="0" indent="-514350">
              <a:buClr>
                <a:srgbClr val="0BD0D9"/>
              </a:buClr>
              <a:buFont typeface="+mj-lt"/>
              <a:buAutoNum type="arabicParenR"/>
            </a:pPr>
            <a:r>
              <a:rPr lang="en-US" sz="2800" dirty="0">
                <a:solidFill>
                  <a:prstClr val="black"/>
                </a:solidFill>
              </a:rPr>
              <a:t>control </a:t>
            </a:r>
          </a:p>
          <a:p>
            <a:pPr marL="514350" lvl="0" indent="-514350">
              <a:buClr>
                <a:srgbClr val="0BD0D9"/>
              </a:buClr>
              <a:buFont typeface="+mj-lt"/>
              <a:buAutoNum type="arabicParenR"/>
            </a:pPr>
            <a:r>
              <a:rPr lang="en-US" sz="2800" dirty="0">
                <a:solidFill>
                  <a:prstClr val="black"/>
                </a:solidFill>
              </a:rPr>
              <a:t>random assignment and </a:t>
            </a:r>
          </a:p>
          <a:p>
            <a:pPr marL="514350" lvl="0" indent="-514350">
              <a:buClr>
                <a:srgbClr val="0BD0D9"/>
              </a:buClr>
              <a:buFont typeface="+mj-lt"/>
              <a:buAutoNum type="arabicParenR"/>
            </a:pPr>
            <a:r>
              <a:rPr lang="en-US" sz="2800" dirty="0">
                <a:solidFill>
                  <a:prstClr val="black"/>
                </a:solidFill>
              </a:rPr>
              <a:t>random selection.</a:t>
            </a:r>
          </a:p>
          <a:p>
            <a:pPr lvl="0">
              <a:buClr>
                <a:srgbClr val="0BD0D9"/>
              </a:buClr>
              <a:buNone/>
            </a:pPr>
            <a:endParaRPr lang="en-US" sz="2200" dirty="0">
              <a:solidFill>
                <a:prstClr val="black"/>
              </a:solidFill>
            </a:endParaRPr>
          </a:p>
          <a:p>
            <a:pPr lvl="0" algn="just">
              <a:buClr>
                <a:srgbClr val="0BD0D9"/>
              </a:buClr>
              <a:buNone/>
            </a:pPr>
            <a:r>
              <a:rPr lang="en-US" sz="2200" dirty="0">
                <a:solidFill>
                  <a:prstClr val="black"/>
                </a:solidFill>
              </a:rPr>
              <a:t>    </a:t>
            </a:r>
            <a:r>
              <a:rPr lang="en-US" sz="2800" dirty="0">
                <a:solidFill>
                  <a:prstClr val="black"/>
                </a:solidFill>
              </a:rPr>
              <a:t>The most important of these elements are manipulation and control. Manipulation means that something is purposefully changed by the researcher in the environment. Control is used to prevent outside factors from influencing the study outcome               </a:t>
            </a:r>
          </a:p>
          <a:p>
            <a:endParaRPr lang="ar-IQ" sz="2800" dirty="0"/>
          </a:p>
        </p:txBody>
      </p:sp>
      <p:pic>
        <p:nvPicPr>
          <p:cNvPr id="1433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585" y="76200"/>
            <a:ext cx="1090613" cy="8588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3590924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762000"/>
            <a:ext cx="8229600" cy="5562600"/>
          </a:xfrm>
        </p:spPr>
        <p:txBody>
          <a:bodyPr/>
          <a:lstStyle/>
          <a:p>
            <a:pPr marL="342900" lvl="0" indent="-342900" fontAlgn="base">
              <a:lnSpc>
                <a:spcPct val="80000"/>
              </a:lnSpc>
              <a:spcAft>
                <a:spcPct val="0"/>
              </a:spcAft>
              <a:buClrTx/>
              <a:buSzTx/>
              <a:buNone/>
            </a:pPr>
            <a:endParaRPr lang="en-US" altLang="ar-IQ" sz="2400" u="sng" kern="0" dirty="0" smtClean="0">
              <a:solidFill>
                <a:srgbClr val="0000FF"/>
              </a:solidFill>
              <a:latin typeface="Arial"/>
            </a:endParaRPr>
          </a:p>
          <a:p>
            <a:pPr marL="342900" lvl="0" indent="-342900" fontAlgn="base">
              <a:lnSpc>
                <a:spcPct val="150000"/>
              </a:lnSpc>
              <a:spcAft>
                <a:spcPct val="0"/>
              </a:spcAft>
              <a:buClrTx/>
              <a:buSzTx/>
              <a:buNone/>
            </a:pPr>
            <a:r>
              <a:rPr lang="en-US" altLang="ar-IQ" sz="2400" b="1" kern="0" dirty="0" smtClean="0">
                <a:solidFill>
                  <a:srgbClr val="0000FF"/>
                </a:solidFill>
                <a:latin typeface="Arial"/>
              </a:rPr>
              <a:t>Characteristics </a:t>
            </a:r>
            <a:r>
              <a:rPr lang="en-US" altLang="ar-IQ" sz="2400" b="1" kern="0" dirty="0">
                <a:solidFill>
                  <a:srgbClr val="0000FF"/>
                </a:solidFill>
                <a:latin typeface="Arial"/>
              </a:rPr>
              <a:t>of true </a:t>
            </a:r>
            <a:r>
              <a:rPr lang="en-US" altLang="ar-IQ" sz="2400" b="1" kern="0" dirty="0" smtClean="0">
                <a:solidFill>
                  <a:srgbClr val="0000FF"/>
                </a:solidFill>
                <a:latin typeface="Arial"/>
              </a:rPr>
              <a:t>experiments:</a:t>
            </a:r>
            <a:r>
              <a:rPr lang="en-US" altLang="ar-IQ" sz="2400" b="1" kern="0" dirty="0" smtClean="0">
                <a:solidFill>
                  <a:srgbClr val="6600CC"/>
                </a:solidFill>
                <a:latin typeface="Arial"/>
              </a:rPr>
              <a:t> </a:t>
            </a:r>
            <a:endParaRPr lang="en-US" altLang="ar-IQ" sz="2400" b="1" kern="0" dirty="0">
              <a:solidFill>
                <a:srgbClr val="6600CC"/>
              </a:solidFill>
              <a:latin typeface="Arial"/>
            </a:endParaRPr>
          </a:p>
          <a:p>
            <a:pPr marL="342900" lvl="0" indent="-342900" fontAlgn="base">
              <a:lnSpc>
                <a:spcPct val="150000"/>
              </a:lnSpc>
              <a:spcAft>
                <a:spcPct val="0"/>
              </a:spcAft>
              <a:buClrTx/>
              <a:buSzTx/>
              <a:buBlip>
                <a:blip r:embed="rId2"/>
              </a:buBlip>
            </a:pPr>
            <a:r>
              <a:rPr lang="en-US" altLang="ar-IQ" sz="2400" kern="0" dirty="0">
                <a:solidFill>
                  <a:srgbClr val="CC00FF"/>
                </a:solidFill>
                <a:latin typeface="Arial"/>
              </a:rPr>
              <a:t>Manipulation	</a:t>
            </a:r>
            <a:r>
              <a:rPr lang="en-US" altLang="ar-IQ" sz="2400" kern="0" dirty="0" smtClean="0">
                <a:solidFill>
                  <a:srgbClr val="CC00FF"/>
                </a:solidFill>
                <a:latin typeface="Arial"/>
              </a:rPr>
              <a:t> </a:t>
            </a:r>
            <a:r>
              <a:rPr lang="en-US" altLang="ar-IQ" sz="2400" kern="0" dirty="0">
                <a:solidFill>
                  <a:srgbClr val="CC00FF"/>
                </a:solidFill>
                <a:latin typeface="Arial"/>
              </a:rPr>
              <a:t>– Involves doing something to at least  </a:t>
            </a:r>
          </a:p>
          <a:p>
            <a:pPr marL="342900" lvl="0" indent="-342900" fontAlgn="base">
              <a:lnSpc>
                <a:spcPct val="150000"/>
              </a:lnSpc>
              <a:spcAft>
                <a:spcPct val="0"/>
              </a:spcAft>
              <a:buClrTx/>
              <a:buSzTx/>
              <a:buNone/>
            </a:pPr>
            <a:r>
              <a:rPr lang="en-US" altLang="ar-IQ" sz="2400" kern="0" dirty="0">
                <a:solidFill>
                  <a:srgbClr val="CC00FF"/>
                </a:solidFill>
                <a:latin typeface="Arial"/>
              </a:rPr>
              <a:t>				    one group of subjects </a:t>
            </a:r>
          </a:p>
          <a:p>
            <a:pPr marL="342900" lvl="0" indent="-342900" fontAlgn="base">
              <a:lnSpc>
                <a:spcPct val="150000"/>
              </a:lnSpc>
              <a:spcAft>
                <a:spcPct val="0"/>
              </a:spcAft>
              <a:buClrTx/>
              <a:buSzTx/>
              <a:buBlip>
                <a:blip r:embed="rId2"/>
              </a:buBlip>
            </a:pPr>
            <a:r>
              <a:rPr lang="en-US" altLang="ar-IQ" sz="2400" kern="0" dirty="0">
                <a:solidFill>
                  <a:srgbClr val="CC00FF"/>
                </a:solidFill>
                <a:latin typeface="Arial"/>
              </a:rPr>
              <a:t>Control 		–  Refers to a group of subjects without </a:t>
            </a:r>
          </a:p>
          <a:p>
            <a:pPr marL="342900" lvl="0" indent="-342900" fontAlgn="base">
              <a:lnSpc>
                <a:spcPct val="150000"/>
              </a:lnSpc>
              <a:spcAft>
                <a:spcPct val="0"/>
              </a:spcAft>
              <a:buClrTx/>
              <a:buSzTx/>
              <a:buNone/>
            </a:pPr>
            <a:r>
              <a:rPr lang="en-US" altLang="ar-IQ" sz="2400" kern="0" dirty="0">
                <a:solidFill>
                  <a:srgbClr val="CC00FF"/>
                </a:solidFill>
                <a:latin typeface="Arial"/>
              </a:rPr>
              <a:t>				    any manipulation </a:t>
            </a:r>
          </a:p>
          <a:p>
            <a:pPr marL="342900" lvl="0" indent="-342900" fontAlgn="base">
              <a:lnSpc>
                <a:spcPct val="150000"/>
              </a:lnSpc>
              <a:spcAft>
                <a:spcPct val="0"/>
              </a:spcAft>
              <a:buClrTx/>
              <a:buSzTx/>
              <a:buBlip>
                <a:blip r:embed="rId2"/>
              </a:buBlip>
            </a:pPr>
            <a:r>
              <a:rPr lang="en-US" altLang="ar-IQ" sz="2400" kern="0" dirty="0">
                <a:solidFill>
                  <a:srgbClr val="CC00FF"/>
                </a:solidFill>
                <a:latin typeface="Arial"/>
              </a:rPr>
              <a:t>Randomization 	–   involves the Placement of subjects</a:t>
            </a:r>
          </a:p>
          <a:p>
            <a:pPr marL="342900" lvl="0" indent="-342900" fontAlgn="base">
              <a:lnSpc>
                <a:spcPct val="150000"/>
              </a:lnSpc>
              <a:spcAft>
                <a:spcPct val="0"/>
              </a:spcAft>
              <a:buClrTx/>
              <a:buSzTx/>
              <a:buNone/>
            </a:pPr>
            <a:r>
              <a:rPr lang="en-US" altLang="ar-IQ" sz="2400" kern="0" dirty="0">
                <a:solidFill>
                  <a:srgbClr val="CC00FF"/>
                </a:solidFill>
                <a:latin typeface="Arial"/>
              </a:rPr>
              <a:t>				     in groups on a random basis </a:t>
            </a:r>
          </a:p>
          <a:p>
            <a:pPr marL="342900" lvl="0" indent="-342900" fontAlgn="base">
              <a:lnSpc>
                <a:spcPct val="80000"/>
              </a:lnSpc>
              <a:spcAft>
                <a:spcPct val="0"/>
              </a:spcAft>
              <a:buClrTx/>
              <a:buSzTx/>
              <a:buNone/>
            </a:pPr>
            <a:endParaRPr lang="en-US" altLang="ar-IQ" sz="2400" u="sng" kern="0" dirty="0">
              <a:solidFill>
                <a:srgbClr val="CC00FF"/>
              </a:solidFill>
              <a:latin typeface="Arial"/>
            </a:endParaRPr>
          </a:p>
        </p:txBody>
      </p:sp>
      <p:pic>
        <p:nvPicPr>
          <p:cNvPr id="1536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200" y="76200"/>
            <a:ext cx="1090613" cy="8588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0989675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304800"/>
            <a:ext cx="8229600" cy="1143000"/>
          </a:xfrm>
        </p:spPr>
        <p:txBody>
          <a:bodyPr/>
          <a:lstStyle/>
          <a:p>
            <a:r>
              <a:rPr lang="en-US" altLang="ar-IQ" sz="3600" u="sng" kern="0" dirty="0">
                <a:solidFill>
                  <a:srgbClr val="0000CC"/>
                </a:solidFill>
                <a:latin typeface="Arial"/>
              </a:rPr>
              <a:t>Non Experimental Research </a:t>
            </a:r>
            <a:endParaRPr lang="ar-IQ" dirty="0"/>
          </a:p>
        </p:txBody>
      </p:sp>
      <p:sp>
        <p:nvSpPr>
          <p:cNvPr id="3" name="عنصر نائب للمحتوى 2"/>
          <p:cNvSpPr>
            <a:spLocks noGrp="1"/>
          </p:cNvSpPr>
          <p:nvPr>
            <p:ph idx="1"/>
          </p:nvPr>
        </p:nvSpPr>
        <p:spPr/>
        <p:txBody>
          <a:bodyPr/>
          <a:lstStyle/>
          <a:p>
            <a:pPr marL="342900" lvl="0" indent="-342900" fontAlgn="base">
              <a:lnSpc>
                <a:spcPct val="90000"/>
              </a:lnSpc>
              <a:spcAft>
                <a:spcPct val="0"/>
              </a:spcAft>
              <a:buClrTx/>
              <a:buSzTx/>
              <a:buNone/>
            </a:pPr>
            <a:r>
              <a:rPr lang="en-US" altLang="ar-IQ" sz="2800" kern="0" dirty="0">
                <a:solidFill>
                  <a:srgbClr val="3333FF"/>
                </a:solidFill>
                <a:latin typeface="Arial"/>
              </a:rPr>
              <a:t>Reasons for under taking non-experimental</a:t>
            </a:r>
          </a:p>
          <a:p>
            <a:pPr marL="342900" lvl="0" indent="-342900" fontAlgn="base">
              <a:lnSpc>
                <a:spcPct val="90000"/>
              </a:lnSpc>
              <a:spcAft>
                <a:spcPct val="0"/>
              </a:spcAft>
              <a:buClrTx/>
              <a:buSzTx/>
              <a:buNone/>
            </a:pPr>
            <a:r>
              <a:rPr lang="en-US" altLang="ar-IQ" sz="2800" kern="0" dirty="0">
                <a:solidFill>
                  <a:srgbClr val="3333FF"/>
                </a:solidFill>
                <a:latin typeface="Arial"/>
              </a:rPr>
              <a:t> research in nursing </a:t>
            </a:r>
          </a:p>
          <a:p>
            <a:pPr marL="742950" lvl="1" indent="-285750" algn="just" fontAlgn="base">
              <a:lnSpc>
                <a:spcPct val="90000"/>
              </a:lnSpc>
              <a:spcAft>
                <a:spcPct val="0"/>
              </a:spcAft>
              <a:buClrTx/>
              <a:buSzTx/>
              <a:buFontTx/>
              <a:buChar char="o"/>
            </a:pPr>
            <a:r>
              <a:rPr lang="en-US" altLang="ar-IQ" kern="0" dirty="0">
                <a:solidFill>
                  <a:srgbClr val="9900FF"/>
                </a:solidFill>
                <a:latin typeface="Arial"/>
              </a:rPr>
              <a:t>Human characteristics are inherently not subject to experimental manipulation (</a:t>
            </a:r>
            <a:r>
              <a:rPr lang="en-US" altLang="ar-IQ" kern="0" dirty="0" err="1">
                <a:solidFill>
                  <a:srgbClr val="9900FF"/>
                </a:solidFill>
                <a:latin typeface="Arial"/>
              </a:rPr>
              <a:t>eg</a:t>
            </a:r>
            <a:r>
              <a:rPr lang="en-US" altLang="ar-IQ" kern="0" dirty="0">
                <a:solidFill>
                  <a:srgbClr val="9900FF"/>
                </a:solidFill>
                <a:latin typeface="Arial"/>
              </a:rPr>
              <a:t>. blood type personality </a:t>
            </a:r>
            <a:r>
              <a:rPr lang="en-US" altLang="ar-IQ" kern="0" dirty="0" err="1">
                <a:solidFill>
                  <a:srgbClr val="9900FF"/>
                </a:solidFill>
                <a:latin typeface="Arial"/>
              </a:rPr>
              <a:t>etc</a:t>
            </a:r>
            <a:r>
              <a:rPr lang="en-US" altLang="ar-IQ" kern="0" dirty="0">
                <a:solidFill>
                  <a:srgbClr val="9900FF"/>
                </a:solidFill>
                <a:latin typeface="Arial"/>
              </a:rPr>
              <a:t>) and the effects of these characteristics on some phenomenon of interest cannot be studied experimentally.</a:t>
            </a:r>
          </a:p>
          <a:p>
            <a:pPr marL="742950" lvl="1" indent="-285750" algn="just" fontAlgn="base">
              <a:lnSpc>
                <a:spcPct val="90000"/>
              </a:lnSpc>
              <a:spcAft>
                <a:spcPct val="0"/>
              </a:spcAft>
              <a:buClrTx/>
              <a:buSzTx/>
              <a:buFontTx/>
              <a:buChar char="o"/>
            </a:pPr>
            <a:r>
              <a:rPr lang="en-US" altLang="ar-IQ" kern="0" dirty="0">
                <a:solidFill>
                  <a:srgbClr val="2F1311"/>
                </a:solidFill>
                <a:latin typeface="Arial"/>
              </a:rPr>
              <a:t>For ethical reasons.</a:t>
            </a:r>
          </a:p>
          <a:p>
            <a:pPr marL="742950" lvl="1" indent="-285750" algn="just" fontAlgn="base">
              <a:lnSpc>
                <a:spcPct val="90000"/>
              </a:lnSpc>
              <a:spcAft>
                <a:spcPct val="0"/>
              </a:spcAft>
              <a:buClrTx/>
              <a:buSzTx/>
              <a:buFontTx/>
              <a:buChar char="o"/>
            </a:pPr>
            <a:r>
              <a:rPr lang="en-US" altLang="ar-IQ" kern="0" dirty="0">
                <a:solidFill>
                  <a:srgbClr val="FF00FF"/>
                </a:solidFill>
                <a:latin typeface="Arial"/>
              </a:rPr>
              <a:t>Not practical to conduct a true experiment</a:t>
            </a:r>
          </a:p>
          <a:p>
            <a:pPr marL="742950" lvl="1" indent="-285750" algn="just" fontAlgn="base">
              <a:lnSpc>
                <a:spcPct val="90000"/>
              </a:lnSpc>
              <a:spcAft>
                <a:spcPct val="0"/>
              </a:spcAft>
              <a:buClrTx/>
              <a:buSzTx/>
              <a:buFontTx/>
              <a:buChar char="o"/>
            </a:pPr>
            <a:r>
              <a:rPr lang="en-US" altLang="ar-IQ" kern="0" dirty="0">
                <a:solidFill>
                  <a:srgbClr val="2F1311"/>
                </a:solidFill>
                <a:latin typeface="Arial"/>
              </a:rPr>
              <a:t>Experimental design is not appropriate to some research questions</a:t>
            </a:r>
            <a:r>
              <a:rPr lang="en-US" altLang="ar-IQ" sz="2800" kern="0" dirty="0">
                <a:solidFill>
                  <a:srgbClr val="2F1311"/>
                </a:solidFill>
                <a:latin typeface="Arial"/>
              </a:rPr>
              <a:t> </a:t>
            </a:r>
          </a:p>
          <a:p>
            <a:endParaRPr lang="ar-IQ" dirty="0"/>
          </a:p>
        </p:txBody>
      </p:sp>
      <p:pic>
        <p:nvPicPr>
          <p:cNvPr id="1638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28392"/>
            <a:ext cx="1090613" cy="8588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3779685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61069" y="2594533"/>
            <a:ext cx="1090613" cy="8588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3554" name="Picture 2" descr="C:\Users\Satakshi\Desktop\thank you.jpg"/>
          <p:cNvPicPr>
            <a:picLocks noChangeAspect="1" noChangeArrowheads="1"/>
          </p:cNvPicPr>
          <p:nvPr/>
        </p:nvPicPr>
        <p:blipFill>
          <a:blip r:embed="rId3"/>
          <a:srcRect/>
          <a:stretch>
            <a:fillRect/>
          </a:stretch>
        </p:blipFill>
        <p:spPr bwMode="auto">
          <a:xfrm>
            <a:off x="1981200" y="1828800"/>
            <a:ext cx="5029200" cy="3272589"/>
          </a:xfrm>
          <a:prstGeom prst="rect">
            <a:avLst/>
          </a:prstGeom>
          <a:noFill/>
        </p:spPr>
      </p:pic>
      <p:pic>
        <p:nvPicPr>
          <p:cNvPr id="1741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00" y="152400"/>
            <a:ext cx="1090613" cy="8588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ransition>
    <p:wipe dir="d"/>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altLang="ar-IQ" sz="3200" kern="0" dirty="0">
                <a:solidFill>
                  <a:schemeClr val="tx1"/>
                </a:solidFill>
                <a:latin typeface="Times New Roman" pitchFamily="18" charset="0"/>
                <a:cs typeface="Times New Roman"/>
              </a:rPr>
              <a:t>DEFINE – QUANTITATIVE RESEARCH</a:t>
            </a:r>
            <a:endParaRPr lang="ar-IQ" dirty="0">
              <a:solidFill>
                <a:schemeClr val="tx1"/>
              </a:solidFill>
            </a:endParaRPr>
          </a:p>
        </p:txBody>
      </p:sp>
      <p:sp>
        <p:nvSpPr>
          <p:cNvPr id="3" name="عنصر نائب للمحتوى 2"/>
          <p:cNvSpPr>
            <a:spLocks noGrp="1"/>
          </p:cNvSpPr>
          <p:nvPr>
            <p:ph idx="1"/>
          </p:nvPr>
        </p:nvSpPr>
        <p:spPr/>
        <p:txBody>
          <a:bodyPr/>
          <a:lstStyle/>
          <a:p>
            <a:pPr marL="342900" lvl="0" indent="-342900" fontAlgn="base">
              <a:spcAft>
                <a:spcPct val="0"/>
              </a:spcAft>
              <a:buClrTx/>
              <a:buSzPct val="85000"/>
              <a:buFont typeface="Wingdings" pitchFamily="2" charset="2"/>
              <a:buChar char="Ø"/>
            </a:pPr>
            <a:r>
              <a:rPr lang="en-US" altLang="ar-IQ" sz="2400" kern="0" dirty="0">
                <a:latin typeface="Arial"/>
                <a:cs typeface="Times New Roman"/>
              </a:rPr>
              <a:t>It is a formal, objective, systematic process in which numerical data is utilized to obtain information about the world</a:t>
            </a:r>
          </a:p>
          <a:p>
            <a:pPr marL="342900" lvl="0" indent="-342900" fontAlgn="base">
              <a:spcAft>
                <a:spcPct val="0"/>
              </a:spcAft>
              <a:buClrTx/>
              <a:buSzPct val="85000"/>
              <a:buFont typeface="Wingdings" pitchFamily="2" charset="2"/>
              <a:buChar char="Ø"/>
            </a:pPr>
            <a:endParaRPr lang="en-US" altLang="ar-IQ" sz="2400" kern="0" dirty="0">
              <a:latin typeface="Arial"/>
              <a:cs typeface="Times New Roman"/>
            </a:endParaRPr>
          </a:p>
          <a:p>
            <a:pPr marL="342900" lvl="0" indent="-342900" fontAlgn="base">
              <a:spcAft>
                <a:spcPct val="0"/>
              </a:spcAft>
              <a:buClrTx/>
              <a:buSzPct val="85000"/>
              <a:buFont typeface="Wingdings" pitchFamily="2" charset="2"/>
              <a:buChar char="Ø"/>
            </a:pPr>
            <a:r>
              <a:rPr lang="en-US" altLang="ar-IQ" sz="2400" kern="0" dirty="0">
                <a:latin typeface="Arial"/>
                <a:cs typeface="Times New Roman"/>
              </a:rPr>
              <a:t>It is a method used to describe variables, examine relationships among variables, and determine cause-and-effect interaction between variables</a:t>
            </a:r>
          </a:p>
          <a:p>
            <a:endParaRPr lang="ar-IQ"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585" y="17585"/>
            <a:ext cx="1096963" cy="8651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7282692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0215" y="11723"/>
            <a:ext cx="7696200" cy="1143000"/>
          </a:xfrm>
        </p:spPr>
        <p:txBody>
          <a:bodyPr>
            <a:normAutofit fontScale="90000"/>
          </a:bodyPr>
          <a:lstStyle/>
          <a:p>
            <a:r>
              <a:rPr lang="en-US" sz="5400" dirty="0" smtClean="0">
                <a:solidFill>
                  <a:srgbClr val="7030A0"/>
                </a:solidFill>
                <a:latin typeface="Forte" pitchFamily="66" charset="0"/>
              </a:rPr>
              <a:t> </a:t>
            </a:r>
            <a:r>
              <a:rPr lang="en-US" sz="5400" u="sng" dirty="0" smtClean="0">
                <a:solidFill>
                  <a:srgbClr val="7030A0"/>
                </a:solidFill>
                <a:latin typeface="Forte" pitchFamily="66" charset="0"/>
              </a:rPr>
              <a:t>Meaning of research design</a:t>
            </a:r>
            <a:endParaRPr lang="en-US" sz="5400" u="sng" dirty="0">
              <a:solidFill>
                <a:srgbClr val="7030A0"/>
              </a:solidFill>
              <a:latin typeface="Forte" pitchFamily="66" charset="0"/>
            </a:endParaRPr>
          </a:p>
        </p:txBody>
      </p:sp>
      <p:sp>
        <p:nvSpPr>
          <p:cNvPr id="3" name="Content Placeholder 2"/>
          <p:cNvSpPr>
            <a:spLocks noGrp="1"/>
          </p:cNvSpPr>
          <p:nvPr>
            <p:ph idx="1"/>
          </p:nvPr>
        </p:nvSpPr>
        <p:spPr>
          <a:xfrm>
            <a:off x="228600" y="1676400"/>
            <a:ext cx="8915400" cy="5181600"/>
          </a:xfrm>
        </p:spPr>
        <p:txBody>
          <a:bodyPr/>
          <a:lstStyle/>
          <a:p>
            <a:pPr algn="just">
              <a:buNone/>
            </a:pPr>
            <a:r>
              <a:rPr lang="en-US" dirty="0" smtClean="0"/>
              <a:t>   A research design is one that minimizes bias and maximizes the reliability of the data. It also yields maximum information, gives minimum experimental error, and provides different aspects of a single problem. A research design depends on the purpose and nature of the research problem. Thus, one single design cannot be used to solve all types of research problem, i.e., a particular design is suitable for a particular problem.</a:t>
            </a:r>
          </a:p>
          <a:p>
            <a:pPr algn="just">
              <a:buNone/>
            </a:pPr>
            <a:endParaRPr lang="en-US" dirty="0"/>
          </a:p>
        </p:txBody>
      </p:sp>
      <p:pic>
        <p:nvPicPr>
          <p:cNvPr id="4" name="Picture 2" descr="http://sr.photos1.fotosearch.com/bthumb/CSP/CSP090/k0904371.jpg"/>
          <p:cNvPicPr>
            <a:picLocks noChangeAspect="1" noChangeArrowheads="1"/>
          </p:cNvPicPr>
          <p:nvPr/>
        </p:nvPicPr>
        <p:blipFill>
          <a:blip r:embed="rId2"/>
          <a:srcRect/>
          <a:stretch>
            <a:fillRect/>
          </a:stretch>
        </p:blipFill>
        <p:spPr bwMode="auto">
          <a:xfrm>
            <a:off x="5562600" y="4495800"/>
            <a:ext cx="3581400" cy="2362200"/>
          </a:xfrm>
          <a:prstGeom prst="rect">
            <a:avLst/>
          </a:prstGeom>
          <a:noFill/>
        </p:spPr>
      </p:pic>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200" y="51838"/>
            <a:ext cx="1096963" cy="8651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ransition>
    <p:wipe dir="d"/>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1371600"/>
            <a:ext cx="8229600" cy="4953000"/>
          </a:xfrm>
        </p:spPr>
        <p:txBody>
          <a:bodyPr/>
          <a:lstStyle/>
          <a:p>
            <a:pPr marL="342900" lvl="0" indent="-342900" fontAlgn="base">
              <a:spcAft>
                <a:spcPct val="0"/>
              </a:spcAft>
              <a:buClrTx/>
              <a:buSzPct val="85000"/>
              <a:buNone/>
            </a:pPr>
            <a:r>
              <a:rPr lang="en-US" altLang="ar-IQ" sz="2400" u="sng" kern="0" dirty="0">
                <a:latin typeface="Arial"/>
                <a:cs typeface="Times New Roman"/>
              </a:rPr>
              <a:t>Involves decisions</a:t>
            </a:r>
            <a:r>
              <a:rPr lang="en-US" altLang="ar-IQ" sz="2400" kern="0" dirty="0">
                <a:latin typeface="Arial"/>
                <a:cs typeface="Times New Roman"/>
              </a:rPr>
              <a:t>:</a:t>
            </a:r>
          </a:p>
          <a:p>
            <a:pPr marL="342900" lvl="0" indent="-342900" fontAlgn="base">
              <a:spcAft>
                <a:spcPct val="0"/>
              </a:spcAft>
              <a:buClrTx/>
              <a:buSzPct val="85000"/>
              <a:buNone/>
            </a:pPr>
            <a:endParaRPr lang="en-US" altLang="ar-IQ" sz="2400" kern="0" dirty="0">
              <a:latin typeface="Arial"/>
              <a:cs typeface="Times New Roman"/>
            </a:endParaRPr>
          </a:p>
          <a:p>
            <a:pPr marL="342900" lvl="0" indent="-342900" fontAlgn="base">
              <a:spcAft>
                <a:spcPct val="0"/>
              </a:spcAft>
              <a:buClrTx/>
              <a:buSzPct val="85000"/>
              <a:buFont typeface="Wingdings" pitchFamily="2" charset="2"/>
              <a:buChar char="q"/>
            </a:pPr>
            <a:r>
              <a:rPr lang="en-US" altLang="ar-IQ" sz="2400" kern="0" dirty="0">
                <a:latin typeface="Arial"/>
                <a:cs typeface="Times New Roman"/>
              </a:rPr>
              <a:t>Will there be an intervention?</a:t>
            </a:r>
          </a:p>
          <a:p>
            <a:pPr marL="342900" lvl="0" indent="-342900" fontAlgn="base">
              <a:spcAft>
                <a:spcPct val="0"/>
              </a:spcAft>
              <a:buClrTx/>
              <a:buSzPct val="85000"/>
              <a:buFont typeface="Wingdings" pitchFamily="2" charset="2"/>
              <a:buChar char="q"/>
            </a:pPr>
            <a:r>
              <a:rPr lang="en-US" altLang="ar-IQ" sz="2400" kern="0" dirty="0">
                <a:latin typeface="Arial"/>
                <a:cs typeface="Times New Roman"/>
              </a:rPr>
              <a:t>What types of comparison will be made?</a:t>
            </a:r>
          </a:p>
          <a:p>
            <a:pPr marL="342900" lvl="0" indent="-342900" fontAlgn="base">
              <a:spcAft>
                <a:spcPct val="0"/>
              </a:spcAft>
              <a:buClrTx/>
              <a:buSzPct val="85000"/>
              <a:buFont typeface="Wingdings" pitchFamily="2" charset="2"/>
              <a:buChar char="q"/>
            </a:pPr>
            <a:r>
              <a:rPr lang="en-US" altLang="ar-IQ" sz="2400" kern="0" dirty="0">
                <a:latin typeface="Arial"/>
                <a:cs typeface="Times New Roman"/>
              </a:rPr>
              <a:t>What procedures will be used to control extraneous variables?</a:t>
            </a:r>
          </a:p>
          <a:p>
            <a:pPr marL="342900" lvl="0" indent="-342900" fontAlgn="base">
              <a:spcAft>
                <a:spcPct val="0"/>
              </a:spcAft>
              <a:buClrTx/>
              <a:buSzPct val="85000"/>
              <a:buFont typeface="Wingdings" pitchFamily="2" charset="2"/>
              <a:buChar char="q"/>
            </a:pPr>
            <a:r>
              <a:rPr lang="en-US" altLang="ar-IQ" sz="2400" kern="0" dirty="0">
                <a:latin typeface="Arial"/>
                <a:cs typeface="Times New Roman"/>
              </a:rPr>
              <a:t>When and how many times will data be collected from study participants?</a:t>
            </a:r>
          </a:p>
          <a:p>
            <a:pPr marL="342900" lvl="0" indent="-342900" fontAlgn="base">
              <a:spcAft>
                <a:spcPct val="0"/>
              </a:spcAft>
              <a:buClrTx/>
              <a:buSzPct val="85000"/>
              <a:buFont typeface="Wingdings" pitchFamily="2" charset="2"/>
              <a:buChar char="q"/>
            </a:pPr>
            <a:r>
              <a:rPr lang="en-US" altLang="ar-IQ" sz="2400" kern="0" dirty="0">
                <a:latin typeface="Arial"/>
                <a:cs typeface="Times New Roman"/>
              </a:rPr>
              <a:t>In what setting will the study occur?</a:t>
            </a:r>
          </a:p>
          <a:p>
            <a:endParaRPr lang="ar-IQ"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00" y="63561"/>
            <a:ext cx="1096963" cy="8651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0457466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1143000"/>
            <a:ext cx="8229600" cy="5562600"/>
          </a:xfrm>
        </p:spPr>
        <p:txBody>
          <a:bodyPr>
            <a:normAutofit/>
          </a:bodyPr>
          <a:lstStyle/>
          <a:p>
            <a:pPr marL="609600" lvl="0" indent="-609600" fontAlgn="base">
              <a:spcAft>
                <a:spcPct val="0"/>
              </a:spcAft>
              <a:buClrTx/>
              <a:buSzPct val="85000"/>
              <a:buNone/>
            </a:pPr>
            <a:r>
              <a:rPr lang="en-US" altLang="ar-IQ" sz="3600" b="1" u="sng" kern="0" dirty="0">
                <a:latin typeface="Times New Roman" pitchFamily="18" charset="0"/>
                <a:cs typeface="Times New Roman"/>
              </a:rPr>
              <a:t>Designs &amp; Major Features:</a:t>
            </a:r>
          </a:p>
          <a:p>
            <a:pPr marL="609600" lvl="0" indent="-609600" fontAlgn="base">
              <a:spcAft>
                <a:spcPct val="0"/>
              </a:spcAft>
              <a:buClrTx/>
              <a:buSzPct val="85000"/>
              <a:buNone/>
            </a:pPr>
            <a:r>
              <a:rPr lang="en-US" altLang="ar-IQ" sz="3200" kern="0" dirty="0" smtClean="0">
                <a:latin typeface="Times New Roman" pitchFamily="18" charset="0"/>
                <a:cs typeface="Times New Roman"/>
              </a:rPr>
              <a:t>=Control </a:t>
            </a:r>
            <a:r>
              <a:rPr lang="en-US" altLang="ar-IQ" sz="3200" kern="0" dirty="0">
                <a:latin typeface="Times New Roman" pitchFamily="18" charset="0"/>
                <a:cs typeface="Times New Roman"/>
              </a:rPr>
              <a:t>over the “independent variable”</a:t>
            </a:r>
          </a:p>
          <a:p>
            <a:pPr marL="609600" lvl="0" indent="-609600" fontAlgn="base">
              <a:spcAft>
                <a:spcPct val="0"/>
              </a:spcAft>
              <a:buClrTx/>
              <a:buSzPct val="85000"/>
              <a:buFontTx/>
              <a:buAutoNum type="alphaLcParenBoth"/>
            </a:pPr>
            <a:r>
              <a:rPr lang="en-US" altLang="ar-IQ" sz="3200" kern="0" dirty="0" smtClean="0">
                <a:latin typeface="Times New Roman" pitchFamily="18" charset="0"/>
                <a:cs typeface="Times New Roman"/>
              </a:rPr>
              <a:t>Experimental</a:t>
            </a:r>
            <a:endParaRPr lang="en-US" altLang="ar-IQ" sz="3200" kern="0" dirty="0">
              <a:latin typeface="Times New Roman" pitchFamily="18" charset="0"/>
              <a:cs typeface="Times New Roman"/>
            </a:endParaRPr>
          </a:p>
          <a:p>
            <a:pPr marL="609600" lvl="0" indent="-609600" fontAlgn="base">
              <a:spcAft>
                <a:spcPct val="0"/>
              </a:spcAft>
              <a:buClrTx/>
              <a:buSzPct val="85000"/>
              <a:buFontTx/>
              <a:buAutoNum type="alphaLcParenBoth"/>
            </a:pPr>
            <a:r>
              <a:rPr lang="en-US" altLang="ar-IQ" sz="3200" kern="0" dirty="0" smtClean="0">
                <a:latin typeface="Times New Roman" pitchFamily="18" charset="0"/>
                <a:cs typeface="Times New Roman"/>
              </a:rPr>
              <a:t>Quasi-experimental</a:t>
            </a:r>
            <a:endParaRPr lang="en-US" altLang="ar-IQ" sz="3200" kern="0" dirty="0">
              <a:latin typeface="Times New Roman" pitchFamily="18" charset="0"/>
              <a:cs typeface="Times New Roman"/>
            </a:endParaRPr>
          </a:p>
          <a:p>
            <a:pPr marL="609600" lvl="0" indent="-609600" fontAlgn="base">
              <a:spcAft>
                <a:spcPct val="0"/>
              </a:spcAft>
              <a:buClrTx/>
              <a:buSzPct val="85000"/>
              <a:buFontTx/>
              <a:buAutoNum type="alphaLcParenBoth"/>
            </a:pPr>
            <a:r>
              <a:rPr lang="en-US" altLang="ar-IQ" sz="3200" kern="0" dirty="0" smtClean="0">
                <a:latin typeface="Times New Roman" pitchFamily="18" charset="0"/>
                <a:cs typeface="Times New Roman"/>
              </a:rPr>
              <a:t>Non-experimental</a:t>
            </a:r>
            <a:endParaRPr lang="en-US" altLang="ar-IQ" sz="3200" kern="0" dirty="0">
              <a:latin typeface="Times New Roman" pitchFamily="18" charset="0"/>
              <a:cs typeface="Times New Roman"/>
            </a:endParaRPr>
          </a:p>
          <a:p>
            <a:pPr marL="609600" lvl="0" indent="-609600" fontAlgn="base">
              <a:spcAft>
                <a:spcPct val="0"/>
              </a:spcAft>
              <a:buClrTx/>
              <a:buSzPct val="85000"/>
              <a:buNone/>
            </a:pPr>
            <a:r>
              <a:rPr lang="en-US" altLang="ar-IQ" sz="3200" kern="0" dirty="0" smtClean="0">
                <a:latin typeface="Times New Roman" pitchFamily="18" charset="0"/>
                <a:cs typeface="Times New Roman"/>
              </a:rPr>
              <a:t>=Number </a:t>
            </a:r>
            <a:r>
              <a:rPr lang="en-US" altLang="ar-IQ" sz="3200" kern="0" dirty="0">
                <a:latin typeface="Times New Roman" pitchFamily="18" charset="0"/>
                <a:cs typeface="Times New Roman"/>
              </a:rPr>
              <a:t>of “data collection points”</a:t>
            </a:r>
          </a:p>
          <a:p>
            <a:pPr marL="609600" lvl="0" indent="-609600" fontAlgn="base">
              <a:spcAft>
                <a:spcPct val="0"/>
              </a:spcAft>
              <a:buClrTx/>
              <a:buSzPct val="85000"/>
              <a:buFontTx/>
              <a:buAutoNum type="alphaLcParenBoth"/>
            </a:pPr>
            <a:r>
              <a:rPr lang="en-US" altLang="ar-IQ" sz="3200" kern="0" dirty="0" smtClean="0">
                <a:latin typeface="Times New Roman" pitchFamily="18" charset="0"/>
                <a:cs typeface="Times New Roman"/>
              </a:rPr>
              <a:t>Cross-sectional</a:t>
            </a:r>
            <a:endParaRPr lang="en-US" altLang="ar-IQ" sz="3200" kern="0" dirty="0">
              <a:latin typeface="Times New Roman" pitchFamily="18" charset="0"/>
              <a:cs typeface="Times New Roman"/>
            </a:endParaRPr>
          </a:p>
          <a:p>
            <a:pPr marL="609600" lvl="0" indent="-609600" fontAlgn="base">
              <a:spcAft>
                <a:spcPct val="0"/>
              </a:spcAft>
              <a:buClrTx/>
              <a:buSzPct val="85000"/>
              <a:buFontTx/>
              <a:buAutoNum type="alphaLcParenBoth"/>
            </a:pPr>
            <a:r>
              <a:rPr lang="en-US" altLang="ar-IQ" sz="3200" kern="0" dirty="0" smtClean="0">
                <a:latin typeface="Times New Roman" pitchFamily="18" charset="0"/>
                <a:cs typeface="Times New Roman"/>
              </a:rPr>
              <a:t>Longitudinal</a:t>
            </a:r>
            <a:endParaRPr lang="en-US" altLang="ar-IQ" sz="3200" kern="0" dirty="0">
              <a:latin typeface="Times New Roman" pitchFamily="18" charset="0"/>
              <a:cs typeface="Times New Roman"/>
            </a:endParaRPr>
          </a:p>
          <a:p>
            <a:endParaRPr lang="ar-IQ"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00" y="76200"/>
            <a:ext cx="1096963" cy="8651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4005562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1143000"/>
            <a:ext cx="8229600" cy="5181600"/>
          </a:xfrm>
        </p:spPr>
        <p:txBody>
          <a:bodyPr>
            <a:normAutofit/>
          </a:bodyPr>
          <a:lstStyle/>
          <a:p>
            <a:pPr marL="609600" lvl="0" indent="-609600" fontAlgn="base">
              <a:spcAft>
                <a:spcPct val="0"/>
              </a:spcAft>
              <a:buClrTx/>
              <a:buSzPct val="85000"/>
              <a:buNone/>
            </a:pPr>
            <a:r>
              <a:rPr lang="en-US" altLang="ar-IQ" sz="3200" kern="0" dirty="0" smtClean="0">
                <a:latin typeface="Times New Roman" pitchFamily="18" charset="0"/>
                <a:cs typeface="Times New Roman"/>
              </a:rPr>
              <a:t>=Occurrence </a:t>
            </a:r>
            <a:r>
              <a:rPr lang="en-US" altLang="ar-IQ" sz="3200" kern="0" dirty="0">
                <a:latin typeface="Times New Roman" pitchFamily="18" charset="0"/>
                <a:cs typeface="Times New Roman"/>
              </a:rPr>
              <a:t>of “independent and dependent </a:t>
            </a:r>
            <a:r>
              <a:rPr lang="en-US" altLang="ar-IQ" sz="3200" kern="0" dirty="0" smtClean="0">
                <a:latin typeface="Times New Roman" pitchFamily="18" charset="0"/>
                <a:cs typeface="Times New Roman"/>
              </a:rPr>
              <a:t>variable”</a:t>
            </a:r>
            <a:endParaRPr lang="en-US" altLang="ar-IQ" sz="3200" kern="0" dirty="0">
              <a:latin typeface="Times New Roman" pitchFamily="18" charset="0"/>
              <a:cs typeface="Times New Roman"/>
            </a:endParaRPr>
          </a:p>
          <a:p>
            <a:pPr marL="609600" lvl="0" indent="-609600" fontAlgn="base">
              <a:spcAft>
                <a:spcPct val="0"/>
              </a:spcAft>
              <a:buClrTx/>
              <a:buSzPct val="85000"/>
              <a:buFontTx/>
              <a:buAutoNum type="alphaLcParenBoth"/>
            </a:pPr>
            <a:r>
              <a:rPr lang="en-US" altLang="ar-IQ" sz="3200" kern="0" dirty="0" smtClean="0">
                <a:latin typeface="Times New Roman" pitchFamily="18" charset="0"/>
                <a:cs typeface="Times New Roman"/>
              </a:rPr>
              <a:t>Retrospective</a:t>
            </a:r>
            <a:endParaRPr lang="en-US" altLang="ar-IQ" sz="3200" kern="0" dirty="0">
              <a:latin typeface="Times New Roman" pitchFamily="18" charset="0"/>
              <a:cs typeface="Times New Roman"/>
            </a:endParaRPr>
          </a:p>
          <a:p>
            <a:pPr marL="609600" lvl="0" indent="-609600" fontAlgn="base">
              <a:spcAft>
                <a:spcPct val="0"/>
              </a:spcAft>
              <a:buClrTx/>
              <a:buSzPct val="85000"/>
              <a:buFontTx/>
              <a:buAutoNum type="alphaLcParenBoth"/>
            </a:pPr>
            <a:r>
              <a:rPr lang="en-US" altLang="ar-IQ" sz="3200" kern="0" dirty="0" smtClean="0">
                <a:latin typeface="Times New Roman" pitchFamily="18" charset="0"/>
                <a:cs typeface="Times New Roman"/>
              </a:rPr>
              <a:t>Prospective</a:t>
            </a:r>
            <a:endParaRPr lang="en-US" altLang="ar-IQ" sz="3200" kern="0" dirty="0">
              <a:latin typeface="Times New Roman" pitchFamily="18" charset="0"/>
              <a:cs typeface="Times New Roman"/>
            </a:endParaRPr>
          </a:p>
          <a:p>
            <a:pPr marL="609600" lvl="0" indent="-609600" fontAlgn="base">
              <a:spcAft>
                <a:spcPct val="0"/>
              </a:spcAft>
              <a:buClrTx/>
              <a:buSzPct val="85000"/>
              <a:buFontTx/>
              <a:buAutoNum type="alphaLcParenBoth"/>
            </a:pPr>
            <a:r>
              <a:rPr lang="en-US" altLang="ar-IQ" sz="3200" kern="0" dirty="0" smtClean="0">
                <a:latin typeface="Times New Roman" pitchFamily="18" charset="0"/>
                <a:cs typeface="Times New Roman"/>
              </a:rPr>
              <a:t>Descriptive</a:t>
            </a:r>
          </a:p>
          <a:p>
            <a:pPr marL="0" lvl="0" indent="0" fontAlgn="base">
              <a:spcAft>
                <a:spcPct val="0"/>
              </a:spcAft>
              <a:buClrTx/>
              <a:buSzPct val="85000"/>
              <a:buNone/>
            </a:pPr>
            <a:endParaRPr lang="en-US" altLang="ar-IQ" sz="3200" kern="0" dirty="0">
              <a:latin typeface="Times New Roman" pitchFamily="18" charset="0"/>
              <a:cs typeface="Times New Roman"/>
            </a:endParaRPr>
          </a:p>
          <a:p>
            <a:pPr marL="609600" lvl="0" indent="-609600" fontAlgn="base">
              <a:spcAft>
                <a:spcPct val="0"/>
              </a:spcAft>
              <a:buClrTx/>
              <a:buSzPct val="85000"/>
              <a:buNone/>
            </a:pPr>
            <a:r>
              <a:rPr lang="en-US" altLang="ar-IQ" sz="3200" kern="0" dirty="0" smtClean="0">
                <a:latin typeface="Times New Roman" pitchFamily="18" charset="0"/>
                <a:cs typeface="Times New Roman"/>
              </a:rPr>
              <a:t>=Setting</a:t>
            </a:r>
            <a:endParaRPr lang="en-US" altLang="ar-IQ" sz="3200" kern="0" dirty="0">
              <a:latin typeface="Times New Roman" pitchFamily="18" charset="0"/>
              <a:cs typeface="Times New Roman"/>
            </a:endParaRPr>
          </a:p>
          <a:p>
            <a:pPr marL="609600" lvl="0" indent="-609600" fontAlgn="base">
              <a:spcAft>
                <a:spcPct val="0"/>
              </a:spcAft>
              <a:buClrTx/>
              <a:buSzPct val="85000"/>
              <a:buFontTx/>
              <a:buAutoNum type="alphaLcParenBoth"/>
            </a:pPr>
            <a:r>
              <a:rPr lang="en-US" altLang="ar-IQ" sz="3200" kern="0" dirty="0" smtClean="0">
                <a:latin typeface="Times New Roman" pitchFamily="18" charset="0"/>
                <a:cs typeface="Times New Roman"/>
              </a:rPr>
              <a:t>Naturalistic</a:t>
            </a:r>
            <a:endParaRPr lang="en-US" altLang="ar-IQ" sz="3200" kern="0" dirty="0">
              <a:latin typeface="Times New Roman" pitchFamily="18" charset="0"/>
              <a:cs typeface="Times New Roman"/>
            </a:endParaRPr>
          </a:p>
          <a:p>
            <a:pPr marL="609600" lvl="0" indent="-609600" fontAlgn="base">
              <a:spcAft>
                <a:spcPct val="0"/>
              </a:spcAft>
              <a:buClrTx/>
              <a:buSzPct val="85000"/>
              <a:buFontTx/>
              <a:buAutoNum type="alphaLcParenBoth"/>
            </a:pPr>
            <a:r>
              <a:rPr lang="en-US" altLang="ar-IQ" sz="3200" kern="0" dirty="0" smtClean="0">
                <a:latin typeface="Times New Roman" pitchFamily="18" charset="0"/>
                <a:cs typeface="Times New Roman"/>
              </a:rPr>
              <a:t>Laboratory</a:t>
            </a:r>
            <a:endParaRPr lang="en-US" altLang="ar-IQ" sz="3200" kern="0" dirty="0">
              <a:latin typeface="Times New Roman" pitchFamily="18" charset="0"/>
              <a:cs typeface="Times New Roman"/>
            </a:endParaRPr>
          </a:p>
          <a:p>
            <a:endParaRPr lang="ar-IQ" sz="3200" dirty="0"/>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00" y="76200"/>
            <a:ext cx="1096963" cy="8651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8631770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914400" y="0"/>
            <a:ext cx="8229600" cy="1066800"/>
          </a:xfrm>
        </p:spPr>
        <p:txBody>
          <a:bodyPr>
            <a:noAutofit/>
          </a:bodyPr>
          <a:lstStyle/>
          <a:p>
            <a:r>
              <a:rPr lang="en-US" sz="4800" dirty="0" smtClean="0">
                <a:solidFill>
                  <a:srgbClr val="7030A0"/>
                </a:solidFill>
                <a:latin typeface="Forte" pitchFamily="66" charset="0"/>
              </a:rPr>
              <a:t>    </a:t>
            </a:r>
            <a:r>
              <a:rPr lang="en-US" sz="4000" u="sng" dirty="0" smtClean="0">
                <a:solidFill>
                  <a:srgbClr val="7030A0"/>
                </a:solidFill>
                <a:latin typeface="Forte" pitchFamily="66" charset="0"/>
              </a:rPr>
              <a:t>Features of a good research design</a:t>
            </a:r>
            <a:endParaRPr lang="en-US" sz="4000" u="sng" dirty="0">
              <a:solidFill>
                <a:srgbClr val="7030A0"/>
              </a:solidFill>
              <a:latin typeface="Forte" pitchFamily="66" charset="0"/>
            </a:endParaRPr>
          </a:p>
        </p:txBody>
      </p:sp>
      <p:sp>
        <p:nvSpPr>
          <p:cNvPr id="5" name="Content Placeholder 4"/>
          <p:cNvSpPr>
            <a:spLocks noGrp="1"/>
          </p:cNvSpPr>
          <p:nvPr>
            <p:ph idx="1"/>
          </p:nvPr>
        </p:nvSpPr>
        <p:spPr>
          <a:xfrm>
            <a:off x="457200" y="1295400"/>
            <a:ext cx="8686800" cy="5181600"/>
          </a:xfrm>
        </p:spPr>
        <p:txBody>
          <a:bodyPr>
            <a:normAutofit/>
          </a:bodyPr>
          <a:lstStyle/>
          <a:p>
            <a:pPr algn="just">
              <a:buFont typeface="Wingdings" pitchFamily="2" charset="2"/>
              <a:buChar char="v"/>
            </a:pPr>
            <a:r>
              <a:rPr lang="en-US" dirty="0" smtClean="0"/>
              <a:t>The means of obtaining information</a:t>
            </a:r>
          </a:p>
          <a:p>
            <a:pPr algn="just">
              <a:buFont typeface="Wingdings" pitchFamily="2" charset="2"/>
              <a:buChar char="v"/>
            </a:pPr>
            <a:r>
              <a:rPr lang="en-US" dirty="0" smtClean="0"/>
              <a:t> The availability and skills of the researcher and his staff, if any;</a:t>
            </a:r>
          </a:p>
          <a:p>
            <a:pPr algn="just">
              <a:buFont typeface="Wingdings" pitchFamily="2" charset="2"/>
              <a:buChar char="v"/>
            </a:pPr>
            <a:r>
              <a:rPr lang="en-US" dirty="0" smtClean="0"/>
              <a:t>The objective of the problem to be studied;</a:t>
            </a:r>
          </a:p>
          <a:p>
            <a:pPr algn="just">
              <a:buFont typeface="Wingdings" pitchFamily="2" charset="2"/>
              <a:buChar char="v"/>
            </a:pPr>
            <a:r>
              <a:rPr lang="en-US" dirty="0" smtClean="0"/>
              <a:t>The nature of the problem; and</a:t>
            </a:r>
          </a:p>
          <a:p>
            <a:pPr algn="just">
              <a:buFont typeface="Wingdings" pitchFamily="2" charset="2"/>
              <a:buChar char="v"/>
            </a:pPr>
            <a:r>
              <a:rPr lang="en-US" dirty="0" smtClean="0"/>
              <a:t> The availability of time and money for the research work.</a:t>
            </a:r>
          </a:p>
          <a:p>
            <a:pPr algn="just">
              <a:buFont typeface="Wingdings" pitchFamily="2" charset="2"/>
              <a:buChar char="v"/>
            </a:pPr>
            <a:r>
              <a:rPr lang="en-US" dirty="0" smtClean="0"/>
              <a:t>It should be flexible enough to consider different aspects of the study in case of exploratory.</a:t>
            </a:r>
          </a:p>
          <a:p>
            <a:pPr algn="just">
              <a:buFont typeface="Wingdings" pitchFamily="2" charset="2"/>
              <a:buChar char="v"/>
            </a:pPr>
            <a:r>
              <a:rPr lang="en-US" dirty="0" smtClean="0"/>
              <a:t>The design should be accurate with minimum bias  in case of accurate description</a:t>
            </a:r>
            <a:endParaRPr lang="en-US" dirty="0"/>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308" y="76200"/>
            <a:ext cx="1096963" cy="8651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ransition>
    <p:wipe dir="d"/>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1066800"/>
            <a:ext cx="8229600" cy="5257800"/>
          </a:xfrm>
        </p:spPr>
        <p:txBody>
          <a:bodyPr>
            <a:normAutofit fontScale="92500" lnSpcReduction="20000"/>
          </a:bodyPr>
          <a:lstStyle/>
          <a:p>
            <a:pPr marL="342900" lvl="0" indent="-342900" fontAlgn="base">
              <a:lnSpc>
                <a:spcPct val="80000"/>
              </a:lnSpc>
              <a:spcAft>
                <a:spcPct val="0"/>
              </a:spcAft>
              <a:buClrTx/>
              <a:buSzTx/>
              <a:buNone/>
            </a:pPr>
            <a:r>
              <a:rPr lang="en-US" altLang="ar-IQ" sz="2000" b="1" u="sng" kern="0" dirty="0">
                <a:latin typeface="Arial"/>
              </a:rPr>
              <a:t>Characteristics of good design</a:t>
            </a:r>
            <a:endParaRPr lang="en-US" altLang="ar-IQ" sz="2000" b="1" kern="0" dirty="0">
              <a:latin typeface="Arial"/>
            </a:endParaRPr>
          </a:p>
          <a:p>
            <a:pPr marL="342900" lvl="0" indent="-342900" fontAlgn="base">
              <a:lnSpc>
                <a:spcPct val="80000"/>
              </a:lnSpc>
              <a:spcAft>
                <a:spcPct val="0"/>
              </a:spcAft>
              <a:buClrTx/>
              <a:buSzTx/>
              <a:buBlip>
                <a:blip r:embed="rId2"/>
              </a:buBlip>
            </a:pPr>
            <a:r>
              <a:rPr lang="en-US" altLang="ar-IQ" sz="2000" kern="0" dirty="0">
                <a:latin typeface="Arial"/>
              </a:rPr>
              <a:t>Appropriateness to the research question </a:t>
            </a:r>
          </a:p>
          <a:p>
            <a:pPr marL="342900" lvl="0" indent="-342900" fontAlgn="base">
              <a:lnSpc>
                <a:spcPct val="80000"/>
              </a:lnSpc>
              <a:spcAft>
                <a:spcPct val="0"/>
              </a:spcAft>
              <a:buClrTx/>
              <a:buSzTx/>
              <a:buBlip>
                <a:blip r:embed="rId2"/>
              </a:buBlip>
            </a:pPr>
            <a:r>
              <a:rPr lang="en-US" altLang="ar-IQ" sz="2000" kern="0" dirty="0">
                <a:latin typeface="Arial"/>
              </a:rPr>
              <a:t>Lack of bias </a:t>
            </a:r>
          </a:p>
          <a:p>
            <a:pPr marL="342900" lvl="0" indent="-342900" fontAlgn="base">
              <a:lnSpc>
                <a:spcPct val="80000"/>
              </a:lnSpc>
              <a:spcAft>
                <a:spcPct val="0"/>
              </a:spcAft>
              <a:buClrTx/>
              <a:buSzTx/>
              <a:buBlip>
                <a:blip r:embed="rId2"/>
              </a:buBlip>
            </a:pPr>
            <a:r>
              <a:rPr lang="en-US" altLang="ar-IQ" sz="2000" kern="0" dirty="0">
                <a:latin typeface="Arial"/>
              </a:rPr>
              <a:t>Precision </a:t>
            </a:r>
            <a:r>
              <a:rPr lang="ar-IQ" altLang="ar-IQ" sz="2000" kern="0" dirty="0" smtClean="0">
                <a:latin typeface="Arial"/>
              </a:rPr>
              <a:t>الدقة </a:t>
            </a:r>
            <a:endParaRPr lang="en-US" altLang="ar-IQ" sz="2000" kern="0" dirty="0">
              <a:latin typeface="Arial"/>
            </a:endParaRPr>
          </a:p>
          <a:p>
            <a:pPr marL="342900" lvl="0" indent="-342900" fontAlgn="base">
              <a:lnSpc>
                <a:spcPct val="80000"/>
              </a:lnSpc>
              <a:spcAft>
                <a:spcPct val="0"/>
              </a:spcAft>
              <a:buClrTx/>
              <a:buSzTx/>
              <a:buBlip>
                <a:blip r:embed="rId2"/>
              </a:buBlip>
            </a:pPr>
            <a:r>
              <a:rPr lang="en-US" altLang="ar-IQ" sz="2000" kern="0" dirty="0">
                <a:latin typeface="Arial"/>
              </a:rPr>
              <a:t>Power </a:t>
            </a:r>
          </a:p>
          <a:p>
            <a:pPr marL="342900" lvl="0" indent="-342900" fontAlgn="base">
              <a:lnSpc>
                <a:spcPct val="80000"/>
              </a:lnSpc>
              <a:spcAft>
                <a:spcPct val="0"/>
              </a:spcAft>
              <a:buClrTx/>
              <a:buSzTx/>
              <a:buNone/>
            </a:pPr>
            <a:endParaRPr lang="en-US" altLang="ar-IQ" sz="2000" u="sng" kern="0" dirty="0">
              <a:solidFill>
                <a:srgbClr val="009900"/>
              </a:solidFill>
              <a:latin typeface="Arial"/>
            </a:endParaRPr>
          </a:p>
          <a:p>
            <a:pPr marL="342900" lvl="0" indent="-342900" fontAlgn="base">
              <a:lnSpc>
                <a:spcPct val="80000"/>
              </a:lnSpc>
              <a:spcAft>
                <a:spcPct val="0"/>
              </a:spcAft>
              <a:buClrTx/>
              <a:buSzTx/>
              <a:buNone/>
            </a:pPr>
            <a:r>
              <a:rPr lang="en-US" altLang="ar-IQ" sz="2000" b="1" u="sng" kern="0" dirty="0">
                <a:latin typeface="Arial"/>
              </a:rPr>
              <a:t>Tips on designing research </a:t>
            </a:r>
            <a:endParaRPr lang="en-US" altLang="ar-IQ" sz="2000" b="1" kern="0" dirty="0">
              <a:latin typeface="Arial"/>
            </a:endParaRPr>
          </a:p>
          <a:p>
            <a:pPr marL="342900" lvl="0" indent="-342900" fontAlgn="base">
              <a:lnSpc>
                <a:spcPct val="150000"/>
              </a:lnSpc>
              <a:spcAft>
                <a:spcPct val="0"/>
              </a:spcAft>
              <a:buClrTx/>
              <a:buSzTx/>
              <a:buBlip>
                <a:blip r:embed="rId2"/>
              </a:buBlip>
            </a:pPr>
            <a:r>
              <a:rPr lang="en-US" altLang="ar-IQ" sz="2000" kern="0" dirty="0">
                <a:latin typeface="Arial"/>
              </a:rPr>
              <a:t>Make a written list of the pros and cons  </a:t>
            </a:r>
            <a:r>
              <a:rPr lang="ar-IQ" altLang="ar-IQ" sz="2000" kern="0" dirty="0" smtClean="0">
                <a:latin typeface="Arial"/>
              </a:rPr>
              <a:t>ايجابيات وسلبيات</a:t>
            </a:r>
            <a:r>
              <a:rPr lang="en-US" altLang="ar-IQ" sz="2000" kern="0" dirty="0" smtClean="0">
                <a:latin typeface="Arial"/>
              </a:rPr>
              <a:t> of </a:t>
            </a:r>
            <a:r>
              <a:rPr lang="en-US" altLang="ar-IQ" sz="2000" kern="0" dirty="0">
                <a:latin typeface="Arial"/>
              </a:rPr>
              <a:t>each </a:t>
            </a:r>
          </a:p>
          <a:p>
            <a:pPr marL="342900" lvl="0" indent="-342900" fontAlgn="base">
              <a:lnSpc>
                <a:spcPct val="150000"/>
              </a:lnSpc>
              <a:spcAft>
                <a:spcPct val="0"/>
              </a:spcAft>
              <a:buClrTx/>
              <a:buSzTx/>
              <a:buBlip>
                <a:blip r:embed="rId2"/>
              </a:buBlip>
            </a:pPr>
            <a:r>
              <a:rPr lang="en-US" altLang="ar-IQ" sz="2000" kern="0" dirty="0">
                <a:latin typeface="Arial"/>
              </a:rPr>
              <a:t>Balance a number of considerations, such as time, cost, ethical issues and the integrity </a:t>
            </a:r>
            <a:r>
              <a:rPr lang="ar-IQ" altLang="ar-IQ" sz="2000" kern="0" dirty="0" smtClean="0">
                <a:latin typeface="Arial"/>
              </a:rPr>
              <a:t>نزاهة / سلامة</a:t>
            </a:r>
            <a:r>
              <a:rPr lang="en-US" altLang="ar-IQ" sz="2000" kern="0" dirty="0" smtClean="0">
                <a:latin typeface="Arial"/>
              </a:rPr>
              <a:t>of </a:t>
            </a:r>
            <a:r>
              <a:rPr lang="en-US" altLang="ar-IQ" sz="2000" kern="0" dirty="0">
                <a:latin typeface="Arial"/>
              </a:rPr>
              <a:t>the study.</a:t>
            </a:r>
          </a:p>
          <a:p>
            <a:pPr marL="342900" lvl="0" indent="-342900" fontAlgn="base">
              <a:lnSpc>
                <a:spcPct val="150000"/>
              </a:lnSpc>
              <a:spcAft>
                <a:spcPct val="0"/>
              </a:spcAft>
              <a:buClrTx/>
              <a:buSzTx/>
              <a:buBlip>
                <a:blip r:embed="rId2"/>
              </a:buBlip>
            </a:pPr>
            <a:r>
              <a:rPr lang="en-US" altLang="ar-IQ" sz="2000" kern="0" dirty="0">
                <a:latin typeface="Arial"/>
              </a:rPr>
              <a:t>Anticipate alternative findings and consider whether design adjustments might affect the results.</a:t>
            </a:r>
          </a:p>
          <a:p>
            <a:pPr marL="342900" lvl="0" indent="-342900" fontAlgn="base">
              <a:lnSpc>
                <a:spcPct val="150000"/>
              </a:lnSpc>
              <a:spcAft>
                <a:spcPct val="0"/>
              </a:spcAft>
              <a:buClrTx/>
              <a:buSzTx/>
              <a:buBlip>
                <a:blip r:embed="rId2"/>
              </a:buBlip>
            </a:pPr>
            <a:r>
              <a:rPr lang="en-US" altLang="ar-IQ" sz="2000" kern="0" dirty="0">
                <a:latin typeface="Arial"/>
              </a:rPr>
              <a:t>Seek the advice of research experts in deciding the design </a:t>
            </a:r>
          </a:p>
          <a:p>
            <a:pPr marL="342900" lvl="0" indent="-342900" fontAlgn="base">
              <a:lnSpc>
                <a:spcPct val="150000"/>
              </a:lnSpc>
              <a:spcAft>
                <a:spcPct val="0"/>
              </a:spcAft>
              <a:buClrTx/>
              <a:buSzTx/>
              <a:buBlip>
                <a:blip r:embed="rId2"/>
              </a:buBlip>
            </a:pPr>
            <a:r>
              <a:rPr lang="en-US" altLang="ar-IQ" sz="2000" kern="0" dirty="0">
                <a:latin typeface="Arial"/>
              </a:rPr>
              <a:t>Write out a rationale for your choices one you have made your design decisions.</a:t>
            </a:r>
          </a:p>
          <a:p>
            <a:endParaRPr lang="ar-IQ" dirty="0"/>
          </a:p>
        </p:txBody>
      </p:sp>
      <p:pic>
        <p:nvPicPr>
          <p:cNvPr id="819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 y="76200"/>
            <a:ext cx="1096963" cy="8651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621457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152400"/>
            <a:ext cx="8458200" cy="1371600"/>
          </a:xfrm>
        </p:spPr>
        <p:txBody>
          <a:bodyPr>
            <a:normAutofit fontScale="90000"/>
          </a:bodyPr>
          <a:lstStyle/>
          <a:p>
            <a:r>
              <a:rPr lang="en-US" sz="5400" dirty="0" smtClean="0">
                <a:solidFill>
                  <a:srgbClr val="7030A0"/>
                </a:solidFill>
                <a:latin typeface="Forte" pitchFamily="66" charset="0"/>
              </a:rPr>
              <a:t>    </a:t>
            </a:r>
            <a:r>
              <a:rPr lang="en-US" sz="5400" u="sng" dirty="0" smtClean="0">
                <a:solidFill>
                  <a:srgbClr val="7030A0"/>
                </a:solidFill>
                <a:latin typeface="Forte" pitchFamily="66" charset="0"/>
              </a:rPr>
              <a:t>Exploratory research design</a:t>
            </a:r>
            <a:r>
              <a:rPr lang="en-US" sz="5400" dirty="0" smtClean="0">
                <a:solidFill>
                  <a:srgbClr val="7030A0"/>
                </a:solidFill>
                <a:latin typeface="Forte" pitchFamily="66" charset="0"/>
              </a:rPr>
              <a:t/>
            </a:r>
            <a:br>
              <a:rPr lang="en-US" sz="5400" dirty="0" smtClean="0">
                <a:solidFill>
                  <a:srgbClr val="7030A0"/>
                </a:solidFill>
                <a:latin typeface="Forte" pitchFamily="66" charset="0"/>
              </a:rPr>
            </a:br>
            <a:endParaRPr lang="en-US" sz="5400" dirty="0">
              <a:solidFill>
                <a:srgbClr val="7030A0"/>
              </a:solidFill>
              <a:latin typeface="Forte" pitchFamily="66" charset="0"/>
            </a:endParaRPr>
          </a:p>
        </p:txBody>
      </p:sp>
      <p:sp>
        <p:nvSpPr>
          <p:cNvPr id="3" name="Content Placeholder 2"/>
          <p:cNvSpPr>
            <a:spLocks noGrp="1"/>
          </p:cNvSpPr>
          <p:nvPr>
            <p:ph idx="1"/>
          </p:nvPr>
        </p:nvSpPr>
        <p:spPr>
          <a:xfrm>
            <a:off x="0" y="914400"/>
            <a:ext cx="9144000" cy="5943600"/>
          </a:xfrm>
        </p:spPr>
        <p:txBody>
          <a:bodyPr>
            <a:normAutofit lnSpcReduction="10000"/>
          </a:bodyPr>
          <a:lstStyle/>
          <a:p>
            <a:pPr algn="just">
              <a:buNone/>
            </a:pPr>
            <a:r>
              <a:rPr lang="en-US" dirty="0" smtClean="0"/>
              <a:t>   It is a type of research conducted for a problem, but the problem itself has not been clearly understood. In other words, exploratory research is a process of gathering facts and doing research that later allows for the team to create the best research design or data collection method available for specific subjects.</a:t>
            </a:r>
          </a:p>
          <a:p>
            <a:pPr algn="just">
              <a:buNone/>
            </a:pPr>
            <a:r>
              <a:rPr lang="en-US" dirty="0" smtClean="0"/>
              <a:t>                                 This process will draw definitive conclusions only with caution due to the nature of the process. In many cases, this process leads to the understanding that no problem actually exists.</a:t>
            </a:r>
          </a:p>
          <a:p>
            <a:pPr algn="just">
              <a:buNone/>
            </a:pPr>
            <a:endParaRPr lang="en-US" dirty="0" smtClean="0"/>
          </a:p>
          <a:p>
            <a:pPr>
              <a:buNone/>
            </a:pPr>
            <a:r>
              <a:rPr lang="en-US" dirty="0" smtClean="0"/>
              <a:t>   Exploratory research is guided by a set of hypotheses</a:t>
            </a:r>
          </a:p>
          <a:p>
            <a:pPr marL="514350" indent="-514350">
              <a:buFont typeface="+mj-lt"/>
              <a:buAutoNum type="arabicParenR"/>
            </a:pPr>
            <a:r>
              <a:rPr lang="en-US" dirty="0" smtClean="0"/>
              <a:t>Operational definition</a:t>
            </a:r>
          </a:p>
          <a:p>
            <a:pPr marL="514350" indent="-514350">
              <a:buFont typeface="+mj-lt"/>
              <a:buAutoNum type="arabicParenR"/>
            </a:pPr>
            <a:r>
              <a:rPr lang="en-US" dirty="0" smtClean="0"/>
              <a:t>Statistical testing</a:t>
            </a:r>
          </a:p>
          <a:p>
            <a:pPr>
              <a:buNone/>
            </a:pPr>
            <a:r>
              <a:rPr lang="en-US" dirty="0" smtClean="0"/>
              <a:t>                         </a:t>
            </a:r>
            <a:endParaRPr lang="en-US" dirty="0"/>
          </a:p>
        </p:txBody>
      </p:sp>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00" y="70033"/>
            <a:ext cx="1096963" cy="8651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ransition>
    <p:wipe dir="d"/>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309</TotalTime>
  <Words>763</Words>
  <Application>Microsoft Office PowerPoint</Application>
  <PresentationFormat>عرض على الشاشة (3:4)‏</PresentationFormat>
  <Paragraphs>109</Paragraphs>
  <Slides>17</Slides>
  <Notes>0</Notes>
  <HiddenSlides>0</HiddenSlides>
  <MMClips>0</MMClips>
  <ScaleCrop>false</ScaleCrop>
  <HeadingPairs>
    <vt:vector size="4" baseType="variant">
      <vt:variant>
        <vt:lpstr>نسق</vt:lpstr>
      </vt:variant>
      <vt:variant>
        <vt:i4>1</vt:i4>
      </vt:variant>
      <vt:variant>
        <vt:lpstr>عناوين الشرائح</vt:lpstr>
      </vt:variant>
      <vt:variant>
        <vt:i4>17</vt:i4>
      </vt:variant>
    </vt:vector>
  </HeadingPairs>
  <TitlesOfParts>
    <vt:vector size="18" baseType="lpstr">
      <vt:lpstr>Flow</vt:lpstr>
      <vt:lpstr>عرض تقديمي في PowerPoint</vt:lpstr>
      <vt:lpstr>DEFINE – QUANTITATIVE RESEARCH</vt:lpstr>
      <vt:lpstr> Meaning of research design</vt:lpstr>
      <vt:lpstr>عرض تقديمي في PowerPoint</vt:lpstr>
      <vt:lpstr>عرض تقديمي في PowerPoint</vt:lpstr>
      <vt:lpstr>عرض تقديمي في PowerPoint</vt:lpstr>
      <vt:lpstr>    Features of a good research design</vt:lpstr>
      <vt:lpstr>عرض تقديمي في PowerPoint</vt:lpstr>
      <vt:lpstr>    Exploratory research design </vt:lpstr>
      <vt:lpstr> Descriptive research design </vt:lpstr>
      <vt:lpstr>عرض تقديمي في PowerPoint</vt:lpstr>
      <vt:lpstr>  Diagnostic research design </vt:lpstr>
      <vt:lpstr>   Experimental research  design       </vt:lpstr>
      <vt:lpstr>عرض تقديمي في PowerPoint</vt:lpstr>
      <vt:lpstr>عرض تقديمي في PowerPoint</vt:lpstr>
      <vt:lpstr>Non Experimental Research </vt:lpstr>
      <vt:lpstr>عرض تقديمي في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Satakshi</dc:creator>
  <cp:lastModifiedBy>hp</cp:lastModifiedBy>
  <cp:revision>58</cp:revision>
  <dcterms:created xsi:type="dcterms:W3CDTF">2014-02-08T17:49:03Z</dcterms:created>
  <dcterms:modified xsi:type="dcterms:W3CDTF">2014-12-16T19:48:16Z</dcterms:modified>
</cp:coreProperties>
</file>