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7"/>
  </p:notesMasterIdLst>
  <p:sldIdLst>
    <p:sldId id="258" r:id="rId2"/>
    <p:sldId id="293" r:id="rId3"/>
    <p:sldId id="259" r:id="rId4"/>
    <p:sldId id="288" r:id="rId5"/>
    <p:sldId id="279" r:id="rId6"/>
    <p:sldId id="290" r:id="rId7"/>
    <p:sldId id="291" r:id="rId8"/>
    <p:sldId id="269" r:id="rId9"/>
    <p:sldId id="263" r:id="rId10"/>
    <p:sldId id="264" r:id="rId11"/>
    <p:sldId id="270" r:id="rId12"/>
    <p:sldId id="277" r:id="rId13"/>
    <p:sldId id="262" r:id="rId14"/>
    <p:sldId id="296" r:id="rId15"/>
    <p:sldId id="278" r:id="rId16"/>
    <p:sldId id="267" r:id="rId17"/>
    <p:sldId id="268" r:id="rId18"/>
    <p:sldId id="266" r:id="rId19"/>
    <p:sldId id="272" r:id="rId20"/>
    <p:sldId id="274" r:id="rId21"/>
    <p:sldId id="280" r:id="rId22"/>
    <p:sldId id="281" r:id="rId23"/>
    <p:sldId id="282" r:id="rId24"/>
    <p:sldId id="285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F8D0A-40D2-49D8-8050-4F72D6AD3428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E8FEE-2D4A-4535-801A-715766EAF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E8FEE-2D4A-4535-801A-715766EAF31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A643A-867A-44FC-AD05-F68B7EFCA2F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7DE90-E975-408D-B6DD-B7BDDE71B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MEGALOBLASTIC ANAEMIA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results from a deficiency of :</a:t>
            </a:r>
          </a:p>
          <a:p>
            <a:pPr>
              <a:buNone/>
            </a:pP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1-vitamin B</a:t>
            </a:r>
            <a:r>
              <a:rPr lang="en-US" sz="4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 folic acid, or from disturbances in folic acid metabolism. </a:t>
            </a:r>
          </a:p>
          <a:p>
            <a:pPr>
              <a:buNone/>
            </a:pPr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3-or both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4114800" cy="46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599" y="4572000"/>
            <a:ext cx="818225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800600" y="1524000"/>
            <a:ext cx="3810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B12-Metabolism</a:t>
            </a:r>
            <a:endParaRPr lang="ar-IQ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Dietery</a:t>
            </a:r>
            <a:r>
              <a:rPr lang="en-US" dirty="0" smtClean="0"/>
              <a:t> </a:t>
            </a:r>
            <a:r>
              <a:rPr lang="en-US" dirty="0" err="1" smtClean="0"/>
              <a:t>Sources&amp;Storage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762000"/>
            <a:ext cx="4040188" cy="639762"/>
          </a:xfrm>
        </p:spPr>
        <p:txBody>
          <a:bodyPr/>
          <a:lstStyle/>
          <a:p>
            <a:r>
              <a:rPr lang="en-US" dirty="0" smtClean="0"/>
              <a:t>FOLIC ACID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7800"/>
            <a:ext cx="4040188" cy="467836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Folates</a:t>
            </a:r>
            <a:r>
              <a:rPr lang="en-US" dirty="0" smtClean="0"/>
              <a:t> are produced by plants and bacteria; hence dietary leafy vegetables (spinach, broccoli, lettuce), fruits (bananas, melons) and animal protein (liver, kidney) are a rich source excess cooking for longer than 15 minutes destroys </a:t>
            </a:r>
            <a:r>
              <a:rPr lang="en-US" dirty="0" err="1" smtClean="0"/>
              <a:t>folates</a:t>
            </a:r>
            <a:r>
              <a:rPr lang="en-US" dirty="0" smtClean="0"/>
              <a:t>.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Total body stores of </a:t>
            </a:r>
            <a:r>
              <a:rPr lang="en-US" dirty="0" err="1" smtClean="0">
                <a:solidFill>
                  <a:srgbClr val="0070C0"/>
                </a:solidFill>
              </a:rPr>
              <a:t>folate</a:t>
            </a:r>
            <a:r>
              <a:rPr lang="en-US" dirty="0" smtClean="0">
                <a:solidFill>
                  <a:srgbClr val="0070C0"/>
                </a:solidFill>
              </a:rPr>
              <a:t> are small and deficiency can occur in a matter of weeks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762000"/>
            <a:ext cx="4041775" cy="639762"/>
          </a:xfrm>
        </p:spPr>
        <p:txBody>
          <a:bodyPr/>
          <a:lstStyle/>
          <a:p>
            <a:r>
              <a:rPr lang="en-US" dirty="0" smtClean="0"/>
              <a:t>Vitamin B</a:t>
            </a:r>
            <a:r>
              <a:rPr lang="en-US" baseline="-25000" dirty="0" smtClean="0"/>
              <a:t>12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average daily diet contains 5-30 </a:t>
            </a:r>
            <a:r>
              <a:rPr lang="en-US" dirty="0" err="1" smtClean="0"/>
              <a:t>μg</a:t>
            </a:r>
            <a:r>
              <a:rPr lang="en-US" dirty="0" smtClean="0"/>
              <a:t> of vitamin B</a:t>
            </a:r>
            <a:r>
              <a:rPr lang="en-US" baseline="-25000" dirty="0" smtClean="0"/>
              <a:t>12</a:t>
            </a:r>
            <a:r>
              <a:rPr lang="en-US" dirty="0" smtClean="0"/>
              <a:t>, mainly in meat, fish, eggs and milk-well in excess of the 1 </a:t>
            </a:r>
            <a:r>
              <a:rPr lang="en-US" dirty="0" err="1" smtClean="0"/>
              <a:t>μg</a:t>
            </a:r>
            <a:r>
              <a:rPr lang="en-US" dirty="0" smtClean="0"/>
              <a:t> daily requirement</a:t>
            </a:r>
          </a:p>
          <a:p>
            <a:r>
              <a:rPr lang="en-US" dirty="0" smtClean="0"/>
              <a:t>The liver stores enough vitamin B</a:t>
            </a:r>
            <a:r>
              <a:rPr lang="en-US" baseline="-25000" dirty="0" smtClean="0"/>
              <a:t>12</a:t>
            </a:r>
            <a:r>
              <a:rPr lang="en-US" dirty="0" smtClean="0"/>
              <a:t> for 3 years and this, together with the </a:t>
            </a:r>
            <a:r>
              <a:rPr lang="en-US" dirty="0" err="1" smtClean="0"/>
              <a:t>enterohepatic</a:t>
            </a:r>
            <a:r>
              <a:rPr lang="en-US" dirty="0" smtClean="0"/>
              <a:t> circulation, means that </a:t>
            </a:r>
            <a:r>
              <a:rPr lang="en-US" dirty="0" smtClean="0">
                <a:solidFill>
                  <a:srgbClr val="0070C0"/>
                </a:solidFill>
              </a:rPr>
              <a:t>vitamin B</a:t>
            </a:r>
            <a:r>
              <a:rPr lang="en-US" baseline="-25000" dirty="0" smtClean="0">
                <a:solidFill>
                  <a:srgbClr val="0070C0"/>
                </a:solidFill>
              </a:rPr>
              <a:t>12</a:t>
            </a:r>
            <a:r>
              <a:rPr lang="en-US" dirty="0" smtClean="0">
                <a:solidFill>
                  <a:srgbClr val="0070C0"/>
                </a:solidFill>
              </a:rPr>
              <a:t> deficiency takes years to become manifest even if all dietary intake is stopped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FOLIC ACID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16002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It is </a:t>
            </a:r>
            <a:r>
              <a:rPr lang="en-US" sz="2400" dirty="0"/>
              <a:t>synthesized by many different plants and bacteria. </a:t>
            </a:r>
            <a:r>
              <a:rPr lang="en-US" sz="2400" dirty="0" smtClean="0"/>
              <a:t>Fruits and vegetables constitute the primary dietary source of the vitamin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 marL="0" lvl="1"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minimum daily requirement is normally about 50 </a:t>
            </a:r>
            <a:r>
              <a:rPr lang="en-US" sz="2400" dirty="0" err="1" smtClean="0"/>
              <a:t>microgm</a:t>
            </a:r>
            <a:r>
              <a:rPr lang="en-US" sz="2400" dirty="0" smtClean="0"/>
              <a:t>, but this may be increased several fold during periods of enhanced metabolic demand such as pregnancy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3333FF"/>
                </a:solidFill>
              </a:rPr>
              <a:t>CAUSES OF FOLATE DEFICIENCY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Diet</a:t>
            </a:r>
            <a:r>
              <a:rPr lang="en-US" dirty="0" smtClean="0"/>
              <a:t> Poor intake of vegetables </a:t>
            </a:r>
          </a:p>
          <a:p>
            <a:r>
              <a:rPr lang="en-US" b="1" dirty="0" err="1" smtClean="0"/>
              <a:t>Malabsorption</a:t>
            </a:r>
            <a:r>
              <a:rPr lang="en-US" dirty="0" smtClean="0"/>
              <a:t> e.g. </a:t>
            </a:r>
            <a:r>
              <a:rPr lang="en-US" dirty="0" err="1" smtClean="0"/>
              <a:t>Coeliac</a:t>
            </a:r>
            <a:r>
              <a:rPr lang="en-US" dirty="0" smtClean="0"/>
              <a:t> disease </a:t>
            </a:r>
          </a:p>
          <a:p>
            <a:r>
              <a:rPr lang="en-US" b="1" dirty="0" smtClean="0"/>
              <a:t>Increased demand</a:t>
            </a:r>
            <a:r>
              <a:rPr lang="en-US" dirty="0" smtClean="0"/>
              <a:t> Pregnancy Cell proliferation , e.g. </a:t>
            </a:r>
            <a:r>
              <a:rPr lang="en-US" dirty="0" err="1" smtClean="0"/>
              <a:t>haemolysis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Drugs</a:t>
            </a:r>
            <a:r>
              <a:rPr lang="en-US" dirty="0" smtClean="0"/>
              <a:t> Certain anticonvulsants (e.g. </a:t>
            </a:r>
            <a:r>
              <a:rPr lang="en-US" dirty="0" err="1" smtClean="0"/>
              <a:t>phenytoin</a:t>
            </a:r>
            <a:r>
              <a:rPr lang="en-US" dirty="0" smtClean="0"/>
              <a:t>) Contraceptive pill Certain </a:t>
            </a:r>
            <a:r>
              <a:rPr lang="en-US" dirty="0" err="1" smtClean="0"/>
              <a:t>cytotoxic</a:t>
            </a:r>
            <a:r>
              <a:rPr lang="en-US" dirty="0" smtClean="0"/>
              <a:t> drugs (e.g. </a:t>
            </a:r>
            <a:r>
              <a:rPr lang="en-US" dirty="0" err="1" smtClean="0"/>
              <a:t>methotrexate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0"/>
            <a:ext cx="8737600" cy="8382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pl-PL" sz="2400" dirty="0">
                <a:solidFill>
                  <a:srgbClr val="C00000"/>
                </a:solidFill>
              </a:rPr>
              <a:t>MEGALOBLASTIC ANEMIAS-</a:t>
            </a:r>
            <a:r>
              <a:rPr lang="pl-PL" sz="2400" b="1" dirty="0">
                <a:solidFill>
                  <a:srgbClr val="C00000"/>
                </a:solidFill>
              </a:rPr>
              <a:t> Causes  of Folic acid deficiency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70933" y="685800"/>
            <a:ext cx="8669867" cy="46482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b="1" dirty="0">
                <a:solidFill>
                  <a:srgbClr val="0070C0"/>
                </a:solidFill>
              </a:rPr>
              <a:t>1. Inadequate intake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- diet lacking fresh, slightly cook food; chronic alcoholism, total parenteral nutrition,</a:t>
            </a:r>
            <a:endParaRPr lang="pl-PL" sz="2000" b="1" dirty="0">
              <a:solidFill>
                <a:srgbClr val="0070C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b="1" u="sng" dirty="0">
                <a:solidFill>
                  <a:srgbClr val="0070C0"/>
                </a:solidFill>
              </a:rPr>
              <a:t>2. Malabsorption </a:t>
            </a:r>
            <a:endParaRPr lang="pl-PL" sz="2000" b="1" dirty="0">
              <a:solidFill>
                <a:srgbClr val="0070C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- small bowel disease (sprue, celiac disease,)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- alcoholism</a:t>
            </a:r>
            <a:endParaRPr lang="pl-PL" sz="2000" b="1" dirty="0">
              <a:solidFill>
                <a:srgbClr val="0070C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b="1" dirty="0">
                <a:solidFill>
                  <a:srgbClr val="0070C0"/>
                </a:solidFill>
              </a:rPr>
              <a:t>3. Increased requirements: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</a:t>
            </a:r>
            <a:r>
              <a:rPr lang="pl-PL" sz="2000" u="sng" dirty="0">
                <a:solidFill>
                  <a:srgbClr val="0070C0"/>
                </a:solidFill>
              </a:rPr>
              <a:t>- pregnancy and lactation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- infancy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- chronic hemolysis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- malignancy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- hemodialysis</a:t>
            </a:r>
            <a:endParaRPr lang="pl-PL" sz="2000" b="1" dirty="0">
              <a:solidFill>
                <a:srgbClr val="0070C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b="1" dirty="0">
                <a:solidFill>
                  <a:srgbClr val="0070C0"/>
                </a:solidFill>
              </a:rPr>
              <a:t>4. Defective utilisation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Drugs:folate antagonists(methotrexate, trimethoprim, triamteren), purine analogs (azathioprine), primidine analogs (zidovudine), RNA reductase inhibitor (hydroxyurea), miscellaneous (phenytoin, N</a:t>
            </a:r>
            <a:r>
              <a:rPr lang="pl-PL" sz="2000" baseline="-25000" dirty="0">
                <a:solidFill>
                  <a:srgbClr val="0070C0"/>
                </a:solidFill>
              </a:rPr>
              <a:t>2</a:t>
            </a:r>
            <a:r>
              <a:rPr lang="pl-PL" sz="2000" dirty="0">
                <a:solidFill>
                  <a:srgbClr val="0070C0"/>
                </a:solidFill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l-PL" sz="2000" dirty="0">
                <a:solidFill>
                  <a:srgbClr val="0070C0"/>
                </a:solidFill>
              </a:rPr>
              <a:t>	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39B4C-80F3-4D2D-84EA-CA2F497DFC22}" type="slidenum">
              <a:rPr lang="pl-PL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Causes of vitamin B</a:t>
            </a:r>
            <a:r>
              <a:rPr lang="en-US" sz="36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deficiency </a:t>
            </a:r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1-Dietary deficiency(</a:t>
            </a:r>
            <a:r>
              <a:rPr lang="en-US" sz="2000" dirty="0" smtClean="0"/>
              <a:t>This only occurs in strict vegetarians</a:t>
            </a:r>
            <a:endParaRPr lang="ar-IQ" sz="2000" dirty="0" smtClean="0"/>
          </a:p>
          <a:p>
            <a:pPr>
              <a:buNone/>
            </a:pPr>
            <a:r>
              <a:rPr lang="en-US" smtClean="0"/>
              <a:t>2-Gastric </a:t>
            </a:r>
            <a:r>
              <a:rPr lang="en-US" dirty="0" smtClean="0"/>
              <a:t>factors(</a:t>
            </a:r>
            <a:r>
              <a:rPr lang="en-US" sz="2400" dirty="0" err="1" smtClean="0"/>
              <a:t>Hypochlorhydria</a:t>
            </a:r>
            <a:r>
              <a:rPr lang="en-US" sz="2400" dirty="0" smtClean="0"/>
              <a:t>,</a:t>
            </a:r>
            <a:r>
              <a:rPr lang="en-US" dirty="0" smtClean="0"/>
              <a:t> </a:t>
            </a:r>
            <a:r>
              <a:rPr lang="en-US" sz="2400" dirty="0" smtClean="0"/>
              <a:t>gastric surgery ,</a:t>
            </a:r>
          </a:p>
          <a:p>
            <a:pPr>
              <a:buNone/>
            </a:pPr>
            <a:r>
              <a:rPr lang="en-US" dirty="0" smtClean="0"/>
              <a:t>3-Pernicious </a:t>
            </a:r>
            <a:r>
              <a:rPr lang="en-US" b="1" dirty="0" err="1" smtClean="0"/>
              <a:t>anaemia</a:t>
            </a:r>
            <a:r>
              <a:rPr lang="en-US" b="1" dirty="0" smtClean="0"/>
              <a:t> </a:t>
            </a:r>
            <a:r>
              <a:rPr lang="en-US" sz="2000" dirty="0" smtClean="0"/>
              <a:t>(autoimmune disorder in which the gastric mucosa is atrophic with loss of parietal cells causing intrinsic factor </a:t>
            </a:r>
            <a:r>
              <a:rPr lang="en-US" sz="2000" dirty="0" err="1" smtClean="0"/>
              <a:t>deficiency,average</a:t>
            </a:r>
            <a:r>
              <a:rPr lang="en-US" sz="2000" dirty="0" smtClean="0"/>
              <a:t> age of onset of 60 years,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en-US" dirty="0" smtClean="0"/>
              <a:t>4-Small bowel factors </a:t>
            </a:r>
            <a:r>
              <a:rPr lang="en-US" sz="2000" dirty="0" smtClean="0"/>
              <a:t>(fish tapeworm , bacterial overgrowth , </a:t>
            </a:r>
            <a:r>
              <a:rPr lang="pl-PL" sz="2000" dirty="0" smtClean="0"/>
              <a:t>Terminal ileum disease (sprue, celiac disease, ilea resection, Crohn disease, </a:t>
            </a:r>
            <a:endParaRPr lang="en-US" sz="2000" dirty="0" smtClean="0"/>
          </a:p>
          <a:p>
            <a:pPr>
              <a:spcBef>
                <a:spcPts val="0"/>
              </a:spcBef>
              <a:buNone/>
              <a:defRPr/>
            </a:pPr>
            <a:endParaRPr lang="pl-PL" sz="2000" dirty="0" smtClean="0"/>
          </a:p>
          <a:p>
            <a:pPr>
              <a:spcBef>
                <a:spcPts val="0"/>
              </a:spcBef>
              <a:buNone/>
              <a:defRPr/>
            </a:pPr>
            <a:r>
              <a:rPr lang="pl-PL" sz="2000" dirty="0" smtClean="0"/>
              <a:t>           </a:t>
            </a: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CLINICAL FEATURES OF MEGALOBLASTIC ANAEMIA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400" b="1" dirty="0" smtClean="0">
                <a:solidFill>
                  <a:srgbClr val="FF0000"/>
                </a:solidFill>
              </a:rPr>
              <a:t>Symptoms</a:t>
            </a:r>
            <a:r>
              <a:rPr lang="en-US" sz="3400" dirty="0" smtClean="0"/>
              <a:t> </a:t>
            </a:r>
          </a:p>
          <a:p>
            <a:r>
              <a:rPr lang="en-US" dirty="0" smtClean="0"/>
              <a:t>Malaise (90%) </a:t>
            </a:r>
          </a:p>
          <a:p>
            <a:r>
              <a:rPr lang="en-US" dirty="0" smtClean="0"/>
              <a:t>Breathlessness (50%) </a:t>
            </a:r>
          </a:p>
          <a:p>
            <a:r>
              <a:rPr lang="en-US" dirty="0" err="1" smtClean="0"/>
              <a:t>Paraesthesiae</a:t>
            </a:r>
            <a:r>
              <a:rPr lang="en-US" dirty="0" smtClean="0"/>
              <a:t> (80%) </a:t>
            </a:r>
          </a:p>
          <a:p>
            <a:r>
              <a:rPr lang="en-US" dirty="0" smtClean="0"/>
              <a:t>Sore mouth (20%) </a:t>
            </a:r>
          </a:p>
          <a:p>
            <a:r>
              <a:rPr lang="en-US" dirty="0" smtClean="0"/>
              <a:t>Weight loss </a:t>
            </a:r>
          </a:p>
          <a:p>
            <a:r>
              <a:rPr lang="en-US" dirty="0" smtClean="0"/>
              <a:t>Altered skin pigmentation </a:t>
            </a:r>
          </a:p>
          <a:p>
            <a:r>
              <a:rPr lang="en-US" dirty="0" smtClean="0"/>
              <a:t>Grey hair </a:t>
            </a:r>
          </a:p>
          <a:p>
            <a:r>
              <a:rPr lang="en-US" dirty="0" smtClean="0"/>
              <a:t>Impotence </a:t>
            </a:r>
          </a:p>
          <a:p>
            <a:r>
              <a:rPr lang="en-US" dirty="0" smtClean="0"/>
              <a:t>Poor memory </a:t>
            </a:r>
          </a:p>
          <a:p>
            <a:r>
              <a:rPr lang="en-US" dirty="0" smtClean="0"/>
              <a:t>Depression </a:t>
            </a:r>
          </a:p>
          <a:p>
            <a:r>
              <a:rPr lang="en-US" dirty="0" smtClean="0"/>
              <a:t>Personality change </a:t>
            </a:r>
          </a:p>
          <a:p>
            <a:r>
              <a:rPr lang="en-US" dirty="0" smtClean="0"/>
              <a:t>Hallucinations </a:t>
            </a:r>
          </a:p>
          <a:p>
            <a:r>
              <a:rPr lang="en-US" dirty="0" smtClean="0"/>
              <a:t>Visual disturbance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400" b="1" dirty="0" smtClean="0">
                <a:solidFill>
                  <a:srgbClr val="FF0000"/>
                </a:solidFill>
              </a:rPr>
              <a:t>Signs</a:t>
            </a:r>
            <a:r>
              <a:rPr lang="en-US" sz="3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/>
              <a:t>Smooth tongue </a:t>
            </a:r>
          </a:p>
          <a:p>
            <a:r>
              <a:rPr lang="en-US" dirty="0" smtClean="0"/>
              <a:t>Angular </a:t>
            </a:r>
            <a:r>
              <a:rPr lang="en-US" dirty="0" err="1" smtClean="0"/>
              <a:t>cheilosis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Vitiligo</a:t>
            </a:r>
            <a:r>
              <a:rPr lang="en-US" dirty="0" smtClean="0"/>
              <a:t> </a:t>
            </a:r>
          </a:p>
          <a:p>
            <a:r>
              <a:rPr lang="en-US" dirty="0" smtClean="0"/>
              <a:t>Skin pigmentation </a:t>
            </a:r>
          </a:p>
          <a:p>
            <a:r>
              <a:rPr lang="en-US" dirty="0" smtClean="0"/>
              <a:t>Heart failure </a:t>
            </a:r>
          </a:p>
          <a:p>
            <a:r>
              <a:rPr lang="en-US" dirty="0" smtClean="0"/>
              <a:t>Pyrexia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DIAGNOSTIC FEATURES OF MEGALOBLASTIC ANAEMIA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Investigation Result</a:t>
            </a:r>
          </a:p>
          <a:p>
            <a:r>
              <a:rPr lang="en-US" sz="2000" dirty="0" smtClean="0"/>
              <a:t> </a:t>
            </a:r>
            <a:r>
              <a:rPr lang="en-US" sz="2000" b="1" dirty="0" err="1" smtClean="0"/>
              <a:t>Haemoglobin</a:t>
            </a:r>
            <a:r>
              <a:rPr lang="en-US" sz="2000" dirty="0" smtClean="0"/>
              <a:t> Often reduced, may be very low </a:t>
            </a:r>
          </a:p>
          <a:p>
            <a:r>
              <a:rPr lang="en-US" sz="2000" b="1" dirty="0" smtClean="0"/>
              <a:t>MCV</a:t>
            </a:r>
            <a:r>
              <a:rPr lang="en-US" sz="2000" dirty="0" smtClean="0"/>
              <a:t> Usually raised, commonly &gt; 120 fl </a:t>
            </a:r>
          </a:p>
          <a:p>
            <a:r>
              <a:rPr lang="en-US" sz="2000" b="1" dirty="0" smtClean="0"/>
              <a:t>Erythrocyte count</a:t>
            </a:r>
            <a:r>
              <a:rPr lang="en-US" sz="2000" dirty="0" smtClean="0"/>
              <a:t> Low for degree of </a:t>
            </a:r>
            <a:r>
              <a:rPr lang="en-US" sz="2000" dirty="0" err="1" smtClean="0"/>
              <a:t>anaemia</a:t>
            </a:r>
            <a:r>
              <a:rPr lang="en-US" sz="2000" dirty="0" smtClean="0"/>
              <a:t> </a:t>
            </a:r>
          </a:p>
          <a:p>
            <a:r>
              <a:rPr lang="en-US" sz="2000" b="1" dirty="0" smtClean="0"/>
              <a:t>Blood film</a:t>
            </a:r>
            <a:r>
              <a:rPr lang="en-US" sz="2000" dirty="0" smtClean="0"/>
              <a:t> Oval </a:t>
            </a:r>
            <a:r>
              <a:rPr lang="en-US" sz="2000" dirty="0" err="1" smtClean="0"/>
              <a:t>macrocytosis</a:t>
            </a:r>
            <a:r>
              <a:rPr lang="en-US" sz="2000" dirty="0" smtClean="0"/>
              <a:t>, </a:t>
            </a:r>
            <a:r>
              <a:rPr lang="en-US" sz="2000" dirty="0" err="1" smtClean="0"/>
              <a:t>poikilocytosis</a:t>
            </a:r>
            <a:r>
              <a:rPr lang="en-US" sz="2000" dirty="0" smtClean="0"/>
              <a:t>, red cell fragmentation, </a:t>
            </a:r>
            <a:r>
              <a:rPr lang="en-US" sz="2000" dirty="0" err="1" smtClean="0"/>
              <a:t>neutrophil</a:t>
            </a:r>
            <a:r>
              <a:rPr lang="en-US" sz="2000" dirty="0" smtClean="0"/>
              <a:t> </a:t>
            </a:r>
            <a:r>
              <a:rPr lang="en-US" sz="2000" dirty="0" err="1" smtClean="0"/>
              <a:t>hypersegmentation</a:t>
            </a:r>
            <a:r>
              <a:rPr lang="en-US" sz="2000" dirty="0" smtClean="0"/>
              <a:t> </a:t>
            </a:r>
          </a:p>
          <a:p>
            <a:r>
              <a:rPr lang="en-US" sz="2000" b="1" dirty="0" err="1" smtClean="0"/>
              <a:t>Reticulocyte</a:t>
            </a:r>
            <a:r>
              <a:rPr lang="en-US" sz="2000" b="1" dirty="0" smtClean="0"/>
              <a:t> count</a:t>
            </a:r>
            <a:r>
              <a:rPr lang="en-US" sz="2000" dirty="0" smtClean="0"/>
              <a:t> Low for degree of </a:t>
            </a:r>
            <a:r>
              <a:rPr lang="en-US" sz="2000" dirty="0" err="1" smtClean="0"/>
              <a:t>anaemia</a:t>
            </a:r>
            <a:r>
              <a:rPr lang="en-US" sz="2000" dirty="0" smtClean="0"/>
              <a:t> </a:t>
            </a:r>
          </a:p>
          <a:p>
            <a:r>
              <a:rPr lang="en-US" sz="2000" b="1" dirty="0" err="1" smtClean="0"/>
              <a:t>Leucocyte</a:t>
            </a:r>
            <a:r>
              <a:rPr lang="en-US" sz="2000" b="1" dirty="0" smtClean="0"/>
              <a:t> count</a:t>
            </a:r>
            <a:r>
              <a:rPr lang="en-US" sz="2000" dirty="0" smtClean="0"/>
              <a:t> Low or normal </a:t>
            </a:r>
            <a:r>
              <a:rPr lang="en-US" sz="2000" b="1" dirty="0" smtClean="0"/>
              <a:t>Platelet count</a:t>
            </a:r>
            <a:r>
              <a:rPr lang="en-US" sz="2000" dirty="0" smtClean="0"/>
              <a:t> Low or normal </a:t>
            </a:r>
          </a:p>
          <a:p>
            <a:r>
              <a:rPr lang="en-US" sz="2000" b="1" dirty="0" smtClean="0"/>
              <a:t>Bone marrow</a:t>
            </a:r>
            <a:r>
              <a:rPr lang="en-US" sz="2000" dirty="0" smtClean="0"/>
              <a:t> Increased </a:t>
            </a:r>
            <a:r>
              <a:rPr lang="en-US" sz="2000" dirty="0" err="1" smtClean="0"/>
              <a:t>cellularity</a:t>
            </a:r>
            <a:r>
              <a:rPr lang="en-US" sz="2000" dirty="0" smtClean="0"/>
              <a:t>, </a:t>
            </a:r>
            <a:r>
              <a:rPr lang="en-US" sz="2000" dirty="0" err="1" smtClean="0"/>
              <a:t>megaloblastic</a:t>
            </a:r>
            <a:r>
              <a:rPr lang="en-US" sz="2000" dirty="0" smtClean="0"/>
              <a:t> changes in </a:t>
            </a:r>
            <a:r>
              <a:rPr lang="en-US" sz="2000" dirty="0" err="1" smtClean="0"/>
              <a:t>erythroid</a:t>
            </a:r>
            <a:r>
              <a:rPr lang="en-US" sz="2000" dirty="0" smtClean="0"/>
              <a:t> series, giant </a:t>
            </a:r>
            <a:r>
              <a:rPr lang="en-US" sz="2000" dirty="0" err="1" smtClean="0"/>
              <a:t>metamyelocytes</a:t>
            </a:r>
            <a:r>
              <a:rPr lang="en-US" sz="2000" dirty="0" smtClean="0"/>
              <a:t>, dysplastic </a:t>
            </a:r>
            <a:r>
              <a:rPr lang="en-US" sz="2000" dirty="0" err="1" smtClean="0"/>
              <a:t>megakaryocytes</a:t>
            </a:r>
            <a:r>
              <a:rPr lang="en-US" sz="2000" dirty="0" smtClean="0"/>
              <a:t>, increased iron in stores, pathological non-ring </a:t>
            </a:r>
            <a:r>
              <a:rPr lang="en-US" sz="2000" dirty="0" err="1" smtClean="0"/>
              <a:t>sideroblasts</a:t>
            </a:r>
            <a:r>
              <a:rPr lang="en-US" sz="2000" dirty="0" smtClean="0"/>
              <a:t> </a:t>
            </a:r>
          </a:p>
          <a:p>
            <a:r>
              <a:rPr lang="en-US" sz="2000" b="1" dirty="0" smtClean="0"/>
              <a:t>Serum </a:t>
            </a:r>
            <a:r>
              <a:rPr lang="en-US" sz="2000" b="1" dirty="0" err="1" smtClean="0"/>
              <a:t>ferritin</a:t>
            </a:r>
            <a:r>
              <a:rPr lang="en-US" sz="2000" dirty="0" smtClean="0"/>
              <a:t> Elevated </a:t>
            </a:r>
            <a:r>
              <a:rPr lang="en-US" sz="2000" b="1" dirty="0" smtClean="0"/>
              <a:t>Plasma LDH</a:t>
            </a:r>
            <a:r>
              <a:rPr lang="en-US" sz="2000" dirty="0" smtClean="0"/>
              <a:t> Elevated, often markedly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NEUROLOGICAL FINDINGS IN B</a:t>
            </a:r>
            <a:r>
              <a:rPr lang="en-US" sz="3200" baseline="-25000" dirty="0" smtClean="0"/>
              <a:t>12</a:t>
            </a:r>
            <a:r>
              <a:rPr lang="en-US" sz="3200" dirty="0" smtClean="0"/>
              <a:t> DEFICIENCY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4100" dirty="0" smtClean="0">
                <a:solidFill>
                  <a:srgbClr val="0070C0"/>
                </a:solidFill>
              </a:rPr>
              <a:t>Vitamin B</a:t>
            </a:r>
            <a:r>
              <a:rPr lang="en-US" sz="4100" baseline="-25000" dirty="0" smtClean="0">
                <a:solidFill>
                  <a:srgbClr val="0070C0"/>
                </a:solidFill>
              </a:rPr>
              <a:t>12</a:t>
            </a:r>
            <a:r>
              <a:rPr lang="en-US" sz="4100" dirty="0" smtClean="0">
                <a:solidFill>
                  <a:srgbClr val="0070C0"/>
                </a:solidFill>
              </a:rPr>
              <a:t> deficiency but not </a:t>
            </a:r>
            <a:r>
              <a:rPr lang="en-US" sz="4100" dirty="0" err="1" smtClean="0">
                <a:solidFill>
                  <a:srgbClr val="0070C0"/>
                </a:solidFill>
              </a:rPr>
              <a:t>folate</a:t>
            </a:r>
            <a:r>
              <a:rPr lang="en-US" sz="4100" dirty="0" smtClean="0">
                <a:solidFill>
                  <a:srgbClr val="0070C0"/>
                </a:solidFill>
              </a:rPr>
              <a:t> deficiency is associated with neurological disease in up to 40% of cases</a:t>
            </a:r>
            <a:endParaRPr lang="en-US" sz="4100" b="1" dirty="0" smtClean="0">
              <a:solidFill>
                <a:srgbClr val="0070C0"/>
              </a:solidFill>
            </a:endParaRPr>
          </a:p>
          <a:p>
            <a:r>
              <a:rPr lang="en-US" b="1" dirty="0" smtClean="0"/>
              <a:t>Peripheral nerves</a:t>
            </a:r>
            <a:r>
              <a:rPr lang="en-US" dirty="0" smtClean="0"/>
              <a:t> Glove and stocking </a:t>
            </a:r>
            <a:r>
              <a:rPr lang="en-US" dirty="0" err="1" smtClean="0"/>
              <a:t>paraesthesiae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Spinal cord</a:t>
            </a:r>
            <a:r>
              <a:rPr lang="en-US" dirty="0" smtClean="0"/>
              <a:t> </a:t>
            </a:r>
          </a:p>
          <a:p>
            <a:pPr marL="514350" indent="-514350">
              <a:buNone/>
            </a:pPr>
            <a:r>
              <a:rPr lang="en-US" dirty="0" smtClean="0"/>
              <a:t>        1-Subacute combined degeneration </a:t>
            </a:r>
          </a:p>
          <a:p>
            <a:pPr marL="514350" indent="-514350">
              <a:buNone/>
            </a:pPr>
            <a:r>
              <a:rPr lang="en-US" dirty="0" smtClean="0"/>
              <a:t>        2- Posterior columns-diminished vibration and </a:t>
            </a:r>
            <a:r>
              <a:rPr lang="en-US" dirty="0" err="1" smtClean="0"/>
              <a:t>proprioception</a:t>
            </a:r>
            <a:r>
              <a:rPr lang="en-US" dirty="0" smtClean="0"/>
              <a:t> </a:t>
            </a:r>
          </a:p>
          <a:p>
            <a:pPr marL="514350" indent="-514350">
              <a:buNone/>
            </a:pPr>
            <a:r>
              <a:rPr lang="en-US" dirty="0" smtClean="0"/>
              <a:t>        3- </a:t>
            </a:r>
            <a:r>
              <a:rPr lang="en-US" dirty="0" err="1" smtClean="0"/>
              <a:t>Corticospinal</a:t>
            </a:r>
            <a:r>
              <a:rPr lang="en-US" dirty="0" smtClean="0"/>
              <a:t> tracts-upper motor neuron signs </a:t>
            </a:r>
          </a:p>
          <a:p>
            <a:r>
              <a:rPr lang="en-US" b="1" dirty="0" smtClean="0"/>
              <a:t>Cerebrum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1- Dementia </a:t>
            </a:r>
          </a:p>
          <a:p>
            <a:pPr>
              <a:buNone/>
            </a:pPr>
            <a:r>
              <a:rPr lang="en-US" dirty="0" smtClean="0"/>
              <a:t>     2-Optic atrophy </a:t>
            </a:r>
          </a:p>
          <a:p>
            <a:r>
              <a:rPr lang="en-US" b="1" dirty="0" smtClean="0"/>
              <a:t>Autonomic neuropathy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MANAGEMENT OF MEGALOBLASTIC ANAEMIA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Where a patient with a severe </a:t>
            </a:r>
            <a:r>
              <a:rPr lang="en-US" dirty="0" err="1" smtClean="0"/>
              <a:t>megaloblastic</a:t>
            </a:r>
            <a:r>
              <a:rPr lang="en-US" dirty="0" smtClean="0"/>
              <a:t> </a:t>
            </a:r>
            <a:r>
              <a:rPr lang="en-US" dirty="0" err="1" smtClean="0"/>
              <a:t>anaemia</a:t>
            </a:r>
            <a:r>
              <a:rPr lang="en-US" dirty="0" smtClean="0"/>
              <a:t> is very ill and treatment must be started before vitamin B</a:t>
            </a:r>
            <a:r>
              <a:rPr lang="en-US" baseline="-25000" dirty="0" smtClean="0"/>
              <a:t>12</a:t>
            </a:r>
            <a:r>
              <a:rPr lang="en-US" dirty="0" smtClean="0"/>
              <a:t> and red cell </a:t>
            </a:r>
            <a:r>
              <a:rPr lang="en-US" dirty="0" err="1" smtClean="0"/>
              <a:t>folate</a:t>
            </a:r>
            <a:r>
              <a:rPr lang="en-US" dirty="0" smtClean="0"/>
              <a:t> results are available, </a:t>
            </a:r>
          </a:p>
          <a:p>
            <a:pPr>
              <a:buNone/>
            </a:pPr>
            <a:r>
              <a:rPr lang="en-US" i="1" u="sng" dirty="0" smtClean="0">
                <a:solidFill>
                  <a:srgbClr val="0070C0"/>
                </a:solidFill>
              </a:rPr>
              <a:t>Always treat with both folic acid and vitamin B</a:t>
            </a:r>
            <a:r>
              <a:rPr lang="en-US" i="1" u="sng" baseline="-25000" dirty="0" smtClean="0">
                <a:solidFill>
                  <a:srgbClr val="0070C0"/>
                </a:solidFill>
              </a:rPr>
              <a:t>12</a:t>
            </a:r>
            <a:r>
              <a:rPr lang="en-US" i="1" u="sng" dirty="0" smtClean="0">
                <a:solidFill>
                  <a:srgbClr val="0070C0"/>
                </a:solidFill>
              </a:rPr>
              <a:t>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use of folic acid alone in the presence of vitamin B</a:t>
            </a:r>
            <a:r>
              <a:rPr lang="en-US" baseline="-25000" dirty="0" smtClean="0">
                <a:solidFill>
                  <a:srgbClr val="FF0000"/>
                </a:solidFill>
              </a:rPr>
              <a:t>12</a:t>
            </a:r>
            <a:r>
              <a:rPr lang="en-US" dirty="0" smtClean="0">
                <a:solidFill>
                  <a:srgbClr val="FF0000"/>
                </a:solidFill>
              </a:rPr>
              <a:t> deficiency may result in worsening of neurological defects.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7620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algn="l" eaLnBrk="1" fontAlgn="auto" hangingPunct="1">
              <a:spcAft>
                <a:spcPts val="0"/>
              </a:spcAft>
              <a:defRPr/>
            </a:pPr>
            <a:r>
              <a:rPr lang="pl-PL" sz="3200" b="1" dirty="0">
                <a:solidFill>
                  <a:srgbClr val="0070C0"/>
                </a:solidFill>
              </a:rPr>
              <a:t>VITAMIN B</a:t>
            </a:r>
            <a:r>
              <a:rPr lang="pl-PL" sz="3200" b="1" baseline="-25000" dirty="0">
                <a:solidFill>
                  <a:srgbClr val="0070C0"/>
                </a:solidFill>
              </a:rPr>
              <a:t>12</a:t>
            </a:r>
            <a:r>
              <a:rPr lang="pl-PL" sz="3200" b="1" dirty="0">
                <a:solidFill>
                  <a:srgbClr val="0070C0"/>
                </a:solidFill>
              </a:rPr>
              <a:t> AND FOLIC ACID-PHYSIOLOGIC CONSIDERATIONS </a:t>
            </a:r>
            <a:r>
              <a:rPr lang="pl-PL" sz="5400" b="1" dirty="0">
                <a:solidFill>
                  <a:srgbClr val="0070C0"/>
                </a:solidFill>
              </a:rPr>
              <a:t/>
            </a:r>
            <a:br>
              <a:rPr lang="pl-PL" sz="5400" b="1" dirty="0">
                <a:solidFill>
                  <a:srgbClr val="0070C0"/>
                </a:solidFill>
              </a:rPr>
            </a:b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255000" cy="4114800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pl-PL" sz="2400" b="1" dirty="0" smtClean="0">
                <a:solidFill>
                  <a:srgbClr val="00B0F0"/>
                </a:solidFill>
              </a:rPr>
              <a:t>			            V</a:t>
            </a:r>
            <a:r>
              <a:rPr lang="pl-PL" sz="2400" b="1" u="sng" dirty="0" smtClean="0">
                <a:solidFill>
                  <a:srgbClr val="00B0F0"/>
                </a:solidFill>
              </a:rPr>
              <a:t>itamin B</a:t>
            </a:r>
            <a:r>
              <a:rPr lang="pl-PL" sz="2400" b="1" u="sng" baseline="-25000" dirty="0" smtClean="0">
                <a:solidFill>
                  <a:srgbClr val="00B0F0"/>
                </a:solidFill>
              </a:rPr>
              <a:t>12</a:t>
            </a:r>
            <a:r>
              <a:rPr lang="pl-PL" sz="2400" b="1" baseline="-25000" dirty="0" smtClean="0">
                <a:solidFill>
                  <a:srgbClr val="00B0F0"/>
                </a:solidFill>
              </a:rPr>
              <a:t>	                          </a:t>
            </a:r>
            <a:r>
              <a:rPr lang="pl-PL" sz="2400" b="1" dirty="0" smtClean="0">
                <a:solidFill>
                  <a:srgbClr val="00B0F0"/>
                </a:solidFill>
              </a:rPr>
              <a:t>F</a:t>
            </a:r>
            <a:r>
              <a:rPr lang="pl-PL" sz="2400" b="1" u="sng" dirty="0" smtClean="0">
                <a:solidFill>
                  <a:srgbClr val="00B0F0"/>
                </a:solidFill>
              </a:rPr>
              <a:t>olic acid</a:t>
            </a:r>
            <a:r>
              <a:rPr lang="pl-PL" sz="2400" b="1" dirty="0" smtClean="0">
                <a:solidFill>
                  <a:srgbClr val="00B0F0"/>
                </a:solidFill>
              </a:rPr>
              <a:t>	</a:t>
            </a:r>
          </a:p>
          <a:p>
            <a:pPr eaLnBrk="1" hangingPunct="1">
              <a:buFontTx/>
              <a:buNone/>
            </a:pPr>
            <a:r>
              <a:rPr lang="pl-PL" sz="2400" b="1" u="sng" dirty="0" smtClean="0">
                <a:solidFill>
                  <a:srgbClr val="00B0F0"/>
                </a:solidFill>
              </a:rPr>
              <a:t>Sources</a:t>
            </a:r>
            <a:r>
              <a:rPr lang="pl-PL" sz="2400" b="1" dirty="0" smtClean="0">
                <a:solidFill>
                  <a:srgbClr val="00B0F0"/>
                </a:solidFill>
              </a:rPr>
              <a:t>                      meat, fish	           green vegetables, yeast 	</a:t>
            </a:r>
          </a:p>
          <a:p>
            <a:pPr eaLnBrk="1" hangingPunct="1">
              <a:buFontTx/>
              <a:buNone/>
            </a:pPr>
            <a:r>
              <a:rPr lang="pl-PL" sz="2400" b="1" u="sng" dirty="0" smtClean="0">
                <a:solidFill>
                  <a:srgbClr val="00B0F0"/>
                </a:solidFill>
              </a:rPr>
              <a:t>Daily requirement</a:t>
            </a:r>
            <a:r>
              <a:rPr lang="pl-PL" sz="2400" b="1" dirty="0" smtClean="0">
                <a:solidFill>
                  <a:srgbClr val="00B0F0"/>
                </a:solidFill>
              </a:rPr>
              <a:t>         2-5 ug	                        50-100 ug	</a:t>
            </a:r>
          </a:p>
          <a:p>
            <a:pPr eaLnBrk="1" hangingPunct="1">
              <a:buFontTx/>
              <a:buNone/>
            </a:pPr>
            <a:r>
              <a:rPr lang="pl-PL" sz="2400" b="1" dirty="0" smtClean="0">
                <a:solidFill>
                  <a:srgbClr val="00B0F0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pl-PL" sz="2400" b="1" u="sng" dirty="0" smtClean="0">
                <a:solidFill>
                  <a:srgbClr val="00B0F0"/>
                </a:solidFill>
              </a:rPr>
              <a:t>Body stores</a:t>
            </a:r>
            <a:r>
              <a:rPr lang="pl-PL" sz="2400" b="1" dirty="0" smtClean="0">
                <a:solidFill>
                  <a:srgbClr val="00B0F0"/>
                </a:solidFill>
              </a:rPr>
              <a:t>	            3-5 mg (liver)                       10-12mg (liver)	</a:t>
            </a:r>
          </a:p>
          <a:p>
            <a:pPr eaLnBrk="1" hangingPunct="1">
              <a:buFontTx/>
              <a:buNone/>
            </a:pPr>
            <a:r>
              <a:rPr lang="pl-PL" sz="2400" b="1" u="sng" dirty="0" smtClean="0">
                <a:solidFill>
                  <a:srgbClr val="00B0F0"/>
                </a:solidFill>
              </a:rPr>
              <a:t>Places of absorption</a:t>
            </a:r>
            <a:r>
              <a:rPr lang="pl-PL" sz="2400" b="1" dirty="0" smtClean="0">
                <a:solidFill>
                  <a:srgbClr val="00B0F0"/>
                </a:solidFill>
              </a:rPr>
              <a:t>	   ileum 	            duodenum and</a:t>
            </a:r>
          </a:p>
          <a:p>
            <a:pPr eaLnBrk="1" hangingPunct="1">
              <a:buFontTx/>
              <a:buNone/>
            </a:pPr>
            <a:r>
              <a:rPr lang="pl-PL" sz="2400" b="1" dirty="0" smtClean="0">
                <a:solidFill>
                  <a:srgbClr val="00B0F0"/>
                </a:solidFill>
              </a:rPr>
              <a:t>				</a:t>
            </a:r>
            <a:r>
              <a:rPr lang="en-US" sz="2400" b="1" dirty="0" smtClean="0">
                <a:solidFill>
                  <a:srgbClr val="00B0F0"/>
                </a:solidFill>
              </a:rPr>
              <a:t>                             </a:t>
            </a:r>
            <a:r>
              <a:rPr lang="pl-PL" sz="2400" b="1" dirty="0" smtClean="0">
                <a:solidFill>
                  <a:srgbClr val="00B0F0"/>
                </a:solidFill>
              </a:rPr>
              <a:t>prox</a:t>
            </a:r>
            <a:r>
              <a:rPr lang="en-US" sz="2400" b="1" dirty="0" err="1" smtClean="0">
                <a:solidFill>
                  <a:srgbClr val="00B0F0"/>
                </a:solidFill>
              </a:rPr>
              <a:t>i</a:t>
            </a:r>
            <a:r>
              <a:rPr lang="pl-PL" sz="2400" b="1" dirty="0" smtClean="0">
                <a:solidFill>
                  <a:srgbClr val="00B0F0"/>
                </a:solidFill>
              </a:rPr>
              <a:t>mal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pl-PL" sz="2400" b="1" dirty="0" smtClean="0">
                <a:solidFill>
                  <a:srgbClr val="00B0F0"/>
                </a:solidFill>
              </a:rPr>
              <a:t>segment of </a:t>
            </a:r>
            <a:r>
              <a:rPr lang="en-US" sz="2400" b="1" dirty="0" smtClean="0">
                <a:solidFill>
                  <a:srgbClr val="00B0F0"/>
                </a:solidFill>
              </a:rPr>
              <a:t>            </a:t>
            </a:r>
            <a:r>
              <a:rPr lang="pl-PL" sz="2400" b="1" dirty="0" smtClean="0">
                <a:solidFill>
                  <a:srgbClr val="00B0F0"/>
                </a:solidFill>
              </a:rPr>
              <a:t>	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rgbClr val="00B0F0"/>
                </a:solidFill>
              </a:rPr>
              <a:t>                                                                           </a:t>
            </a:r>
            <a:r>
              <a:rPr lang="pl-PL" sz="2400" b="1" dirty="0" smtClean="0">
                <a:solidFill>
                  <a:srgbClr val="00B0F0"/>
                </a:solidFill>
              </a:rPr>
              <a:t>small intestine </a:t>
            </a:r>
          </a:p>
          <a:p>
            <a:pPr eaLnBrk="1" hangingPunct="1"/>
            <a:endParaRPr lang="pl-PL" sz="2400" b="1" dirty="0" smtClean="0"/>
          </a:p>
          <a:p>
            <a:pPr eaLnBrk="1" hangingPunct="1">
              <a:buFontTx/>
              <a:buNone/>
            </a:pPr>
            <a:endParaRPr lang="pl-PL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868919-2C9D-480A-AF75-A6E27F51F238}" type="slidenum">
              <a:rPr lang="pl-PL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MANAGEMENT OF MEGALOBLASTIC ANAEMIA(contd.)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Vitamin B</a:t>
            </a:r>
            <a:r>
              <a:rPr lang="en-US" baseline="-25000" dirty="0" smtClean="0"/>
              <a:t>12</a:t>
            </a:r>
            <a:r>
              <a:rPr lang="en-US" dirty="0" smtClean="0"/>
              <a:t> deficiency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Vitamin B</a:t>
            </a:r>
            <a:r>
              <a:rPr lang="en-US" baseline="-25000" dirty="0" smtClean="0"/>
              <a:t>12</a:t>
            </a:r>
            <a:r>
              <a:rPr lang="en-US" dirty="0" smtClean="0"/>
              <a:t> deficiency is treated with </a:t>
            </a:r>
            <a:r>
              <a:rPr lang="en-US" dirty="0" err="1" smtClean="0">
                <a:solidFill>
                  <a:srgbClr val="FF0000"/>
                </a:solidFill>
              </a:rPr>
              <a:t>hydroxycobalamin</a:t>
            </a:r>
            <a:r>
              <a:rPr lang="en-US" dirty="0" smtClean="0">
                <a:solidFill>
                  <a:srgbClr val="FF0000"/>
                </a:solidFill>
              </a:rPr>
              <a:t> 1000 </a:t>
            </a:r>
            <a:r>
              <a:rPr lang="en-US" dirty="0" err="1" smtClean="0">
                <a:solidFill>
                  <a:srgbClr val="FF0000"/>
                </a:solidFill>
              </a:rPr>
              <a:t>μg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i.m</a:t>
            </a:r>
            <a:r>
              <a:rPr lang="en-US" dirty="0" smtClean="0">
                <a:solidFill>
                  <a:srgbClr val="FF0000"/>
                </a:solidFill>
              </a:rPr>
              <a:t>. in five doses 2 or 3 days </a:t>
            </a:r>
            <a:r>
              <a:rPr lang="en-US" dirty="0" smtClean="0"/>
              <a:t>apart followed by maintenance therapy of 1000 </a:t>
            </a:r>
            <a:r>
              <a:rPr lang="en-US" dirty="0" err="1" smtClean="0"/>
              <a:t>μg</a:t>
            </a:r>
            <a:r>
              <a:rPr lang="en-US" dirty="0" smtClean="0"/>
              <a:t> every 3 months for life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Folate</a:t>
            </a:r>
            <a:r>
              <a:rPr lang="en-US" dirty="0" smtClean="0"/>
              <a:t> deficiency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Oral folic acid 5 mg daily for 3 weeks will treat acute deficiency and 5 mg once weekly is adequate maintenance therapy. Prophylactic folic acid in pregnancy will prevent </a:t>
            </a:r>
            <a:r>
              <a:rPr lang="en-US" dirty="0" err="1" smtClean="0"/>
              <a:t>megaloblastosis</a:t>
            </a:r>
            <a:r>
              <a:rPr lang="en-US" dirty="0" smtClean="0"/>
              <a:t> in women at risk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ANAEMIA OF CHRONIC DISEASE </a:t>
            </a:r>
            <a:endParaRPr lang="ar-IQ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 is characterized by :</a:t>
            </a:r>
          </a:p>
          <a:p>
            <a:r>
              <a:rPr lang="en-US" sz="2400" dirty="0" smtClean="0"/>
              <a:t>It occurs in the setting of chronic infections, chronic inflammation or </a:t>
            </a:r>
            <a:r>
              <a:rPr lang="en-US" sz="2400" dirty="0" err="1" smtClean="0"/>
              <a:t>neoplasia</a:t>
            </a:r>
            <a:endParaRPr lang="en-US" sz="2400" dirty="0" smtClean="0"/>
          </a:p>
          <a:p>
            <a:r>
              <a:rPr lang="en-US" sz="2400" dirty="0" smtClean="0"/>
              <a:t>Normal MCV (</a:t>
            </a:r>
            <a:r>
              <a:rPr lang="en-US" sz="2400" dirty="0" err="1" smtClean="0"/>
              <a:t>normocytic</a:t>
            </a:r>
            <a:r>
              <a:rPr lang="en-US" sz="2400" dirty="0" smtClean="0"/>
              <a:t>, </a:t>
            </a:r>
            <a:r>
              <a:rPr lang="en-US" sz="2400" dirty="0" err="1" smtClean="0"/>
              <a:t>normochromic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The serum iron is low but iron stores are normal or increased, as indicated by the </a:t>
            </a:r>
            <a:r>
              <a:rPr lang="en-US" sz="2400" dirty="0" err="1" smtClean="0"/>
              <a:t>ferritin</a:t>
            </a:r>
            <a:r>
              <a:rPr lang="en-US" sz="2400" dirty="0" smtClean="0"/>
              <a:t> or stainable marrow iron. </a:t>
            </a:r>
          </a:p>
          <a:p>
            <a:endParaRPr lang="ar-IQ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09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INVESTIGATIONS TO DIFFERENTIATE ANAEMIA OF CHRONIC DISEASE FROM IRON DEFICIENCY ANAEMIA</a:t>
            </a:r>
            <a:endParaRPr lang="ar-IQ" sz="24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0" y="2590800"/>
          <a:ext cx="9144000" cy="2026920"/>
        </p:xfrm>
        <a:graphic>
          <a:graphicData uri="http://schemas.openxmlformats.org/drawingml/2006/table">
            <a:tbl>
              <a:tblPr/>
              <a:tblGrid>
                <a:gridCol w="3276600"/>
                <a:gridCol w="1143000"/>
                <a:gridCol w="838200"/>
                <a:gridCol w="8382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endParaRPr lang="ar-IQ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ar-IQ" dirty="0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ar-IQ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IQ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IQ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endParaRPr lang="ar-IQ"/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/>
                        <a:t>Ferritin</a:t>
                      </a:r>
                      <a:endParaRPr lang="en-US" dirty="0"/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Iron</a:t>
                      </a:r>
                      <a:endParaRPr lang="en-US"/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TIBC</a:t>
                      </a:r>
                      <a:endParaRPr lang="en-US"/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Transferrin saturation</a:t>
                      </a:r>
                      <a:endParaRPr lang="en-US"/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Soluble </a:t>
                      </a:r>
                      <a:r>
                        <a:rPr lang="en-US" b="1" dirty="0" err="1"/>
                        <a:t>transferrin</a:t>
                      </a:r>
                      <a:r>
                        <a:rPr lang="en-US" b="1" dirty="0"/>
                        <a:t> receptor</a:t>
                      </a:r>
                      <a:endParaRPr lang="en-US" dirty="0"/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Iron deficiency anaemia</a:t>
                      </a:r>
                      <a:endParaRPr lang="en-US"/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r-IQ"/>
                        <a:t>↓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r-IQ"/>
                        <a:t>↓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r-IQ"/>
                        <a:t>↑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r-IQ"/>
                        <a:t>↓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r-IQ"/>
                        <a:t>↑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Anaemia of chronic disease</a:t>
                      </a:r>
                      <a:endParaRPr lang="en-US"/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↑/Normal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r-IQ"/>
                        <a:t>↓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r-IQ"/>
                        <a:t>↓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ar-IQ"/>
                        <a:t>↓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↓/Normal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ANAEMIA IN OLD AGE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Mean </a:t>
            </a:r>
            <a:r>
              <a:rPr lang="en-US" b="1" dirty="0" err="1" smtClean="0"/>
              <a:t>haemoglobin</a:t>
            </a:r>
            <a:r>
              <a:rPr lang="en-US" b="1" dirty="0" smtClean="0"/>
              <a:t>:</a:t>
            </a:r>
            <a:r>
              <a:rPr lang="en-US" dirty="0" smtClean="0"/>
              <a:t> falls with age in both sexes, but remains well within the normal range. </a:t>
            </a:r>
          </a:p>
          <a:p>
            <a:r>
              <a:rPr lang="en-US" dirty="0" smtClean="0"/>
              <a:t>When a low </a:t>
            </a:r>
            <a:r>
              <a:rPr lang="en-US" dirty="0" err="1" smtClean="0"/>
              <a:t>haemoglobin</a:t>
            </a:r>
            <a:r>
              <a:rPr lang="en-US" dirty="0" smtClean="0"/>
              <a:t> does occur, it is generally due to disease. 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70C0"/>
                </a:solidFill>
              </a:rPr>
              <a:t>Anemia can never be considered 'normal' in old age.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endParaRPr lang="en-US" dirty="0" smtClean="0"/>
          </a:p>
          <a:p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ANAEMIA IN OLD AGE(contd.)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Symptoms:</a:t>
            </a:r>
            <a:r>
              <a:rPr lang="en-US" dirty="0" smtClean="0"/>
              <a:t> may be subtle and insidious. Cardiovascular features such as </a:t>
            </a:r>
            <a:r>
              <a:rPr lang="en-US" dirty="0" err="1" smtClean="0"/>
              <a:t>dyspnoea</a:t>
            </a:r>
            <a:r>
              <a:rPr lang="en-US" dirty="0" smtClean="0"/>
              <a:t> and </a:t>
            </a:r>
            <a:r>
              <a:rPr lang="en-US" dirty="0" err="1" smtClean="0"/>
              <a:t>oedema</a:t>
            </a:r>
            <a:r>
              <a:rPr lang="en-US" dirty="0" smtClean="0"/>
              <a:t>, and cerebral features such as dizziness and apathy, tend to predominate. </a:t>
            </a:r>
          </a:p>
          <a:p>
            <a:r>
              <a:rPr lang="en-US" b="1" dirty="0" err="1" smtClean="0"/>
              <a:t>Ferritin</a:t>
            </a:r>
            <a:r>
              <a:rPr lang="en-US" b="1" dirty="0" smtClean="0"/>
              <a:t>:</a:t>
            </a:r>
            <a:r>
              <a:rPr lang="en-US" dirty="0" smtClean="0"/>
              <a:t> if less than 45 </a:t>
            </a:r>
            <a:r>
              <a:rPr lang="en-US" dirty="0" err="1" smtClean="0"/>
              <a:t>μg</a:t>
            </a:r>
            <a:r>
              <a:rPr lang="en-US" dirty="0" smtClean="0"/>
              <a:t>/l in older people is highly predictive of iron deficiency </a:t>
            </a:r>
          </a:p>
          <a:p>
            <a:r>
              <a:rPr lang="en-US" b="1" dirty="0" smtClean="0"/>
              <a:t>Serum iron and </a:t>
            </a:r>
            <a:r>
              <a:rPr lang="en-US" b="1" dirty="0" err="1" smtClean="0"/>
              <a:t>transferrin</a:t>
            </a:r>
            <a:r>
              <a:rPr lang="en-US" b="1" dirty="0" smtClean="0"/>
              <a:t>:</a:t>
            </a:r>
            <a:r>
              <a:rPr lang="en-US" dirty="0" smtClean="0"/>
              <a:t> fall with age because of the prevalence of other disorders, and are not reliable indicators of deficiency.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ANAEMIA IN OLD AGE(contd.)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Most common cause of iron deficiency:</a:t>
            </a:r>
            <a:r>
              <a:rPr lang="en-US" dirty="0" smtClean="0"/>
              <a:t> gastrointestinal blood loss. </a:t>
            </a:r>
          </a:p>
          <a:p>
            <a:r>
              <a:rPr lang="en-US" b="1" dirty="0" smtClean="0"/>
              <a:t>Most common cause of vitamin B</a:t>
            </a:r>
            <a:r>
              <a:rPr lang="en-US" b="1" baseline="-25000" dirty="0" smtClean="0"/>
              <a:t>12</a:t>
            </a:r>
            <a:r>
              <a:rPr lang="en-US" dirty="0" smtClean="0"/>
              <a:t> </a:t>
            </a:r>
            <a:r>
              <a:rPr lang="en-US" b="1" dirty="0" smtClean="0"/>
              <a:t>deficiency:</a:t>
            </a:r>
            <a:r>
              <a:rPr lang="en-US" dirty="0" smtClean="0"/>
              <a:t> pernicious </a:t>
            </a:r>
            <a:r>
              <a:rPr lang="en-US" dirty="0" err="1" smtClean="0"/>
              <a:t>anaemia</a:t>
            </a:r>
            <a:r>
              <a:rPr lang="en-US" dirty="0" smtClean="0"/>
              <a:t>, as the prevalence of chronic atrophic gastritis rises in old age. </a:t>
            </a:r>
          </a:p>
          <a:p>
            <a:r>
              <a:rPr lang="en-US" b="1" dirty="0" smtClean="0"/>
              <a:t>Neuropsychiatric symptoms associated with vitamin B</a:t>
            </a:r>
            <a:r>
              <a:rPr lang="en-US" b="1" baseline="-25000" dirty="0" smtClean="0"/>
              <a:t>12</a:t>
            </a:r>
            <a:r>
              <a:rPr lang="en-US" dirty="0" smtClean="0"/>
              <a:t> </a:t>
            </a:r>
            <a:r>
              <a:rPr lang="en-US" b="1" dirty="0" smtClean="0"/>
              <a:t>deficiency:</a:t>
            </a:r>
            <a:r>
              <a:rPr lang="en-US" dirty="0" smtClean="0"/>
              <a:t> well established but a causal relationship has not been clearly shown. Dementia associated with vitamin B</a:t>
            </a:r>
            <a:r>
              <a:rPr lang="en-US" baseline="-25000" dirty="0" smtClean="0"/>
              <a:t>12</a:t>
            </a:r>
            <a:r>
              <a:rPr lang="en-US" dirty="0" smtClean="0"/>
              <a:t> deficiency in the absence of </a:t>
            </a:r>
            <a:r>
              <a:rPr lang="en-US" dirty="0" err="1" smtClean="0"/>
              <a:t>haematological</a:t>
            </a:r>
            <a:r>
              <a:rPr lang="en-US" dirty="0" smtClean="0"/>
              <a:t> abnormalities is rare. </a:t>
            </a:r>
          </a:p>
          <a:p>
            <a:r>
              <a:rPr lang="en-US" b="1" dirty="0" err="1" smtClean="0"/>
              <a:t>Anaemia</a:t>
            </a:r>
            <a:r>
              <a:rPr lang="en-US" b="1" dirty="0" smtClean="0"/>
              <a:t> of chronic disease:</a:t>
            </a:r>
            <a:r>
              <a:rPr lang="en-US" dirty="0" smtClean="0"/>
              <a:t> frequent in old age because of the rising prevalence of diseases that reduce </a:t>
            </a:r>
            <a:r>
              <a:rPr lang="en-US" dirty="0" err="1" smtClean="0"/>
              <a:t>erythropoiesis</a:t>
            </a:r>
            <a:r>
              <a:rPr lang="en-US" dirty="0" smtClean="0"/>
              <a:t>. </a:t>
            </a:r>
          </a:p>
          <a:p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Folate is an important substrate of, and vitamin B</a:t>
            </a:r>
            <a:r>
              <a:rPr lang="en-US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co-factor for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DNA synthesis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which is the constituent of the nucleus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end result of their deficiency  is cells with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arrested nuclear maturation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normal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cytoplasmic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development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proliferating cells will exhibit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megaloblastosis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hence changes are evident in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buccal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mucosa, tongue, small intestine, cervix, vagina &amp;most evident in the bone marrow.</a:t>
            </a:r>
          </a:p>
          <a:p>
            <a:pPr>
              <a:buFont typeface="Wingdings" pitchFamily="2" charset="2"/>
              <a:buChar char="q"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Cells become arrested in development and die within the marrow; this </a:t>
            </a:r>
            <a:r>
              <a:rPr lang="en-US" sz="2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ineffective </a:t>
            </a:r>
            <a:r>
              <a:rPr lang="en-US" sz="26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erythropoiesis</a:t>
            </a:r>
            <a:r>
              <a:rPr lang="en-US" sz="2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results in an expanded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hypercellular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marrow.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Peripheral Blood Film Shows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mature red cells are large and oval, and sometimes contain nuclear remnants.</a:t>
            </a:r>
          </a:p>
          <a:p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mature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neutrophils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show </a:t>
            </a:r>
            <a:r>
              <a:rPr lang="en-US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hypersegmentation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of their nuclei, with cells having six or more nuclear lob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severe, 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pancytopenia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be present in the peripheral blood.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8707480" cy="595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ight Arrow 5"/>
          <p:cNvSpPr/>
          <p:nvPr/>
        </p:nvSpPr>
        <p:spPr>
          <a:xfrm flipV="1">
            <a:off x="6477000" y="1112518"/>
            <a:ext cx="4572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7" name="Right Arrow 6"/>
          <p:cNvSpPr/>
          <p:nvPr/>
        </p:nvSpPr>
        <p:spPr>
          <a:xfrm flipV="1">
            <a:off x="3505200" y="3429000"/>
            <a:ext cx="4572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L-IRAQ\My Documents\My Pictures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8596115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dirty="0" err="1" smtClean="0"/>
              <a:t>Folate</a:t>
            </a:r>
            <a:r>
              <a:rPr lang="en-US" dirty="0" smtClean="0"/>
              <a:t>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r>
              <a:rPr lang="en-US" dirty="0" smtClean="0"/>
              <a:t>. </a:t>
            </a:r>
            <a:r>
              <a:rPr lang="en-US" dirty="0" err="1" smtClean="0"/>
              <a:t>Folate</a:t>
            </a:r>
            <a:r>
              <a:rPr lang="en-US" dirty="0" smtClean="0"/>
              <a:t> is essential for the de novo synthesis of </a:t>
            </a:r>
            <a:r>
              <a:rPr lang="en-US" dirty="0" err="1" smtClean="0"/>
              <a:t>purines</a:t>
            </a:r>
            <a:r>
              <a:rPr lang="en-US" dirty="0" smtClean="0"/>
              <a:t>, </a:t>
            </a:r>
            <a:r>
              <a:rPr lang="en-US" dirty="0" err="1" smtClean="0"/>
              <a:t>deoxythymidylate</a:t>
            </a:r>
            <a:r>
              <a:rPr lang="en-US" dirty="0" smtClean="0"/>
              <a:t> </a:t>
            </a:r>
            <a:r>
              <a:rPr lang="en-US" dirty="0" err="1" smtClean="0"/>
              <a:t>monophosphate</a:t>
            </a:r>
            <a:r>
              <a:rPr lang="en-US" dirty="0" smtClean="0"/>
              <a:t> (</a:t>
            </a:r>
            <a:r>
              <a:rPr lang="en-US" dirty="0" err="1" smtClean="0"/>
              <a:t>dTMP</a:t>
            </a:r>
            <a:r>
              <a:rPr lang="en-US" dirty="0" smtClean="0"/>
              <a:t>), and </a:t>
            </a:r>
            <a:r>
              <a:rPr lang="en-US" dirty="0" err="1" smtClean="0"/>
              <a:t>methionine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methionine</a:t>
            </a:r>
            <a:r>
              <a:rPr lang="en-US" dirty="0" smtClean="0"/>
              <a:t> synthesis, a </a:t>
            </a:r>
            <a:r>
              <a:rPr lang="en-US" dirty="0" err="1" smtClean="0"/>
              <a:t>cobalamin</a:t>
            </a:r>
            <a:r>
              <a:rPr lang="en-US" dirty="0" smtClean="0"/>
              <a:t>-requiring reaction is needed,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57200"/>
            <a:ext cx="6155443" cy="553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495800" y="4419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</a:rPr>
              <a:t>cobalamine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</TotalTime>
  <Words>1165</Words>
  <Application>Microsoft Office PowerPoint</Application>
  <PresentationFormat>On-screen Show (4:3)</PresentationFormat>
  <Paragraphs>159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MEGALOBLASTIC ANAEMIA </vt:lpstr>
      <vt:lpstr>VITAMIN B12 AND FOLIC ACID-PHYSIOLOGIC CONSIDERATIONS  </vt:lpstr>
      <vt:lpstr>Slide 3</vt:lpstr>
      <vt:lpstr>Slide 4</vt:lpstr>
      <vt:lpstr>Peripheral Blood Film Shows</vt:lpstr>
      <vt:lpstr>Slide 6</vt:lpstr>
      <vt:lpstr>Slide 7</vt:lpstr>
      <vt:lpstr>Folate metabolism</vt:lpstr>
      <vt:lpstr>Slide 9</vt:lpstr>
      <vt:lpstr>Slide 10</vt:lpstr>
      <vt:lpstr>Dietery Sources&amp;Storage</vt:lpstr>
      <vt:lpstr>FOLIC ACID </vt:lpstr>
      <vt:lpstr>CAUSES OF FOLATE DEFICIENCY</vt:lpstr>
      <vt:lpstr>MEGALOBLASTIC ANEMIAS- Causes  of Folic acid deficiency</vt:lpstr>
      <vt:lpstr>Causes of vitamin B12 deficiency </vt:lpstr>
      <vt:lpstr>CLINICAL FEATURES OF MEGALOBLASTIC ANAEMIA </vt:lpstr>
      <vt:lpstr>DIAGNOSTIC FEATURES OF MEGALOBLASTIC ANAEMIA </vt:lpstr>
      <vt:lpstr>NEUROLOGICAL FINDINGS IN B12 DEFICIENCY </vt:lpstr>
      <vt:lpstr>MANAGEMENT OF MEGALOBLASTIC ANAEMIA</vt:lpstr>
      <vt:lpstr>MANAGEMENT OF MEGALOBLASTIC ANAEMIA(contd.)</vt:lpstr>
      <vt:lpstr>ANAEMIA OF CHRONIC DISEASE </vt:lpstr>
      <vt:lpstr>INVESTIGATIONS TO DIFFERENTIATE ANAEMIA OF CHRONIC DISEASE FROM IRON DEFICIENCY ANAEMIA</vt:lpstr>
      <vt:lpstr>ANAEMIA IN OLD AGE</vt:lpstr>
      <vt:lpstr>ANAEMIA IN OLD AGE(contd.)</vt:lpstr>
      <vt:lpstr>ANAEMIA IN OLD AGE(contd.)</vt:lpstr>
    </vt:vector>
  </TitlesOfParts>
  <Company>Al-Sharq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New2008</dc:creator>
  <cp:lastModifiedBy>Zero_One</cp:lastModifiedBy>
  <cp:revision>54</cp:revision>
  <dcterms:created xsi:type="dcterms:W3CDTF">2008-09-18T11:42:31Z</dcterms:created>
  <dcterms:modified xsi:type="dcterms:W3CDTF">2014-09-25T08:17:47Z</dcterms:modified>
</cp:coreProperties>
</file>