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03"/>
  </p:notesMasterIdLst>
  <p:sldIdLst>
    <p:sldId id="397" r:id="rId2"/>
    <p:sldId id="398" r:id="rId3"/>
    <p:sldId id="431" r:id="rId4"/>
    <p:sldId id="260" r:id="rId5"/>
    <p:sldId id="408" r:id="rId6"/>
    <p:sldId id="256" r:id="rId7"/>
    <p:sldId id="258" r:id="rId8"/>
    <p:sldId id="430" r:id="rId9"/>
    <p:sldId id="262" r:id="rId10"/>
    <p:sldId id="270" r:id="rId11"/>
    <p:sldId id="279" r:id="rId12"/>
    <p:sldId id="267" r:id="rId13"/>
    <p:sldId id="265" r:id="rId14"/>
    <p:sldId id="425" r:id="rId15"/>
    <p:sldId id="261" r:id="rId16"/>
    <p:sldId id="324" r:id="rId17"/>
    <p:sldId id="271" r:id="rId18"/>
    <p:sldId id="409" r:id="rId19"/>
    <p:sldId id="370" r:id="rId20"/>
    <p:sldId id="371" r:id="rId21"/>
    <p:sldId id="372" r:id="rId22"/>
    <p:sldId id="377" r:id="rId23"/>
    <p:sldId id="373" r:id="rId24"/>
    <p:sldId id="374" r:id="rId25"/>
    <p:sldId id="375" r:id="rId26"/>
    <p:sldId id="376" r:id="rId27"/>
    <p:sldId id="426" r:id="rId28"/>
    <p:sldId id="410" r:id="rId29"/>
    <p:sldId id="272" r:id="rId30"/>
    <p:sldId id="432" r:id="rId31"/>
    <p:sldId id="429" r:id="rId32"/>
    <p:sldId id="332" r:id="rId33"/>
    <p:sldId id="277" r:id="rId34"/>
    <p:sldId id="273" r:id="rId35"/>
    <p:sldId id="427" r:id="rId36"/>
    <p:sldId id="274" r:id="rId37"/>
    <p:sldId id="275" r:id="rId38"/>
    <p:sldId id="416" r:id="rId39"/>
    <p:sldId id="417" r:id="rId40"/>
    <p:sldId id="276" r:id="rId41"/>
    <p:sldId id="418" r:id="rId42"/>
    <p:sldId id="368" r:id="rId43"/>
    <p:sldId id="419" r:id="rId44"/>
    <p:sldId id="286" r:id="rId45"/>
    <p:sldId id="333" r:id="rId46"/>
    <p:sldId id="334" r:id="rId47"/>
    <p:sldId id="344" r:id="rId48"/>
    <p:sldId id="433" r:id="rId49"/>
    <p:sldId id="340" r:id="rId50"/>
    <p:sldId id="434" r:id="rId51"/>
    <p:sldId id="345" r:id="rId52"/>
    <p:sldId id="341" r:id="rId53"/>
    <p:sldId id="342" r:id="rId54"/>
    <p:sldId id="343" r:id="rId55"/>
    <p:sldId id="304" r:id="rId56"/>
    <p:sldId id="305" r:id="rId57"/>
    <p:sldId id="437" r:id="rId58"/>
    <p:sldId id="436" r:id="rId59"/>
    <p:sldId id="400" r:id="rId60"/>
    <p:sldId id="381" r:id="rId61"/>
    <p:sldId id="326" r:id="rId62"/>
    <p:sldId id="317" r:id="rId63"/>
    <p:sldId id="438" r:id="rId64"/>
    <p:sldId id="307" r:id="rId65"/>
    <p:sldId id="382" r:id="rId66"/>
    <p:sldId id="451" r:id="rId67"/>
    <p:sldId id="287" r:id="rId68"/>
    <p:sldId id="322" r:id="rId69"/>
    <p:sldId id="335" r:id="rId70"/>
    <p:sldId id="401" r:id="rId71"/>
    <p:sldId id="402" r:id="rId72"/>
    <p:sldId id="297" r:id="rId73"/>
    <p:sldId id="441" r:id="rId74"/>
    <p:sldId id="442" r:id="rId75"/>
    <p:sldId id="337" r:id="rId76"/>
    <p:sldId id="446" r:id="rId77"/>
    <p:sldId id="296" r:id="rId78"/>
    <p:sldId id="403" r:id="rId79"/>
    <p:sldId id="321" r:id="rId80"/>
    <p:sldId id="366" r:id="rId81"/>
    <p:sldId id="348" r:id="rId82"/>
    <p:sldId id="367" r:id="rId83"/>
    <p:sldId id="350" r:id="rId84"/>
    <p:sldId id="387" r:id="rId85"/>
    <p:sldId id="386" r:id="rId86"/>
    <p:sldId id="352" r:id="rId87"/>
    <p:sldId id="354" r:id="rId88"/>
    <p:sldId id="404" r:id="rId89"/>
    <p:sldId id="388" r:id="rId90"/>
    <p:sldId id="356" r:id="rId91"/>
    <p:sldId id="389" r:id="rId92"/>
    <p:sldId id="358" r:id="rId93"/>
    <p:sldId id="360" r:id="rId94"/>
    <p:sldId id="383" r:id="rId95"/>
    <p:sldId id="364" r:id="rId96"/>
    <p:sldId id="448" r:id="rId97"/>
    <p:sldId id="390" r:id="rId98"/>
    <p:sldId id="449" r:id="rId99"/>
    <p:sldId id="450" r:id="rId100"/>
    <p:sldId id="391" r:id="rId101"/>
    <p:sldId id="365" r:id="rId10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5CFA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1319" autoAdjust="0"/>
  </p:normalViewPr>
  <p:slideViewPr>
    <p:cSldViewPr>
      <p:cViewPr>
        <p:scale>
          <a:sx n="69" d="100"/>
          <a:sy n="69" d="100"/>
        </p:scale>
        <p:origin x="-1542" y="-48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ableStyles" Target="tableStyle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7D6BED-9153-4A68-97DD-9A70FA8529F2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62BFD3C-8692-4014-BC13-9722CB51F2B9}">
      <dgm:prSet phldrT="[Text]"/>
      <dgm:spPr/>
      <dgm:t>
        <a:bodyPr/>
        <a:lstStyle/>
        <a:p>
          <a:r>
            <a:rPr lang="en-US" dirty="0" smtClean="0"/>
            <a:t>1-Introduction</a:t>
          </a:r>
          <a:endParaRPr lang="en-US" dirty="0"/>
        </a:p>
      </dgm:t>
    </dgm:pt>
    <dgm:pt modelId="{E00AFB40-5A99-4048-A380-957BECFFEA20}" type="parTrans" cxnId="{05415324-8BE3-4865-8E8A-2D6CF1AB5589}">
      <dgm:prSet/>
      <dgm:spPr/>
      <dgm:t>
        <a:bodyPr/>
        <a:lstStyle/>
        <a:p>
          <a:endParaRPr lang="en-US"/>
        </a:p>
      </dgm:t>
    </dgm:pt>
    <dgm:pt modelId="{B4646B52-2A0E-4869-B342-6235EA2762FE}" type="sibTrans" cxnId="{05415324-8BE3-4865-8E8A-2D6CF1AB5589}">
      <dgm:prSet/>
      <dgm:spPr/>
      <dgm:t>
        <a:bodyPr/>
        <a:lstStyle/>
        <a:p>
          <a:endParaRPr lang="en-US"/>
        </a:p>
      </dgm:t>
    </dgm:pt>
    <dgm:pt modelId="{DAA13FFE-0CAB-437D-A5F2-0882A02FC737}">
      <dgm:prSet phldrT="[Text]"/>
      <dgm:spPr/>
      <dgm:t>
        <a:bodyPr/>
        <a:lstStyle/>
        <a:p>
          <a:r>
            <a:rPr lang="en-US" dirty="0" smtClean="0"/>
            <a:t>2-Anemia</a:t>
          </a:r>
          <a:endParaRPr lang="en-US" dirty="0"/>
        </a:p>
      </dgm:t>
    </dgm:pt>
    <dgm:pt modelId="{ACD448C8-5F7B-4D3F-BFF0-FBF17BF6C09D}" type="parTrans" cxnId="{384BCA67-0CC7-480D-BF90-D8AEC132D7AF}">
      <dgm:prSet/>
      <dgm:spPr/>
      <dgm:t>
        <a:bodyPr/>
        <a:lstStyle/>
        <a:p>
          <a:endParaRPr lang="en-US"/>
        </a:p>
      </dgm:t>
    </dgm:pt>
    <dgm:pt modelId="{B81384AD-DBE5-4A6D-8097-08C24C5E561C}" type="sibTrans" cxnId="{384BCA67-0CC7-480D-BF90-D8AEC132D7AF}">
      <dgm:prSet/>
      <dgm:spPr/>
      <dgm:t>
        <a:bodyPr/>
        <a:lstStyle/>
        <a:p>
          <a:endParaRPr lang="en-US"/>
        </a:p>
      </dgm:t>
    </dgm:pt>
    <dgm:pt modelId="{FDBD3527-3E63-4DD9-8A7F-4F9A2B1D70D5}">
      <dgm:prSet phldrT="[Text]"/>
      <dgm:spPr/>
      <dgm:t>
        <a:bodyPr/>
        <a:lstStyle/>
        <a:p>
          <a:r>
            <a:rPr lang="en-US" dirty="0" smtClean="0"/>
            <a:t>3-Hemoglobinopathies</a:t>
          </a:r>
          <a:endParaRPr lang="en-US" dirty="0"/>
        </a:p>
      </dgm:t>
    </dgm:pt>
    <dgm:pt modelId="{654DAAAB-4F6E-42CD-948C-C299004A9E7A}" type="parTrans" cxnId="{D0830597-AF7F-466D-B239-5AA032D3FEC7}">
      <dgm:prSet/>
      <dgm:spPr/>
      <dgm:t>
        <a:bodyPr/>
        <a:lstStyle/>
        <a:p>
          <a:endParaRPr lang="en-US"/>
        </a:p>
      </dgm:t>
    </dgm:pt>
    <dgm:pt modelId="{DC79EF61-ECA1-457F-BA43-2789EF352432}" type="sibTrans" cxnId="{D0830597-AF7F-466D-B239-5AA032D3FEC7}">
      <dgm:prSet/>
      <dgm:spPr/>
      <dgm:t>
        <a:bodyPr/>
        <a:lstStyle/>
        <a:p>
          <a:endParaRPr lang="en-US"/>
        </a:p>
      </dgm:t>
    </dgm:pt>
    <dgm:pt modelId="{7970A5D3-1A4C-4595-A87C-5C4815FF9CB3}" type="pres">
      <dgm:prSet presAssocID="{187D6BED-9153-4A68-97DD-9A70FA8529F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C6C05BA3-79B3-4AD9-ACA0-96F859DB37D5}" type="pres">
      <dgm:prSet presAssocID="{D62BFD3C-8692-4014-BC13-9722CB51F2B9}" presName="node" presStyleLbl="node1" presStyleIdx="0" presStyleCnt="3" custScaleX="182862" custLinFactNeighborX="-50724" custLinFactNeighborY="-26381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A91D5EB-7FB8-4903-AC89-92A54F413C6D}" type="pres">
      <dgm:prSet presAssocID="{B4646B52-2A0E-4869-B342-6235EA2762FE}" presName="sibTrans" presStyleCnt="0"/>
      <dgm:spPr/>
    </dgm:pt>
    <dgm:pt modelId="{A7020862-43C0-46CA-B6F8-7EE5855DDE48}" type="pres">
      <dgm:prSet presAssocID="{DAA13FFE-0CAB-437D-A5F2-0882A02FC737}" presName="node" presStyleLbl="node1" presStyleIdx="1" presStyleCnt="3" custLinFactX="-44094" custLinFactNeighborX="-100000" custLinFactNeighborY="5770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85FB3B8-DC6C-4C8C-A292-197C36383012}" type="pres">
      <dgm:prSet presAssocID="{B81384AD-DBE5-4A6D-8097-08C24C5E561C}" presName="sibTrans" presStyleCnt="0"/>
      <dgm:spPr/>
    </dgm:pt>
    <dgm:pt modelId="{F8137267-12B3-46B7-9231-82D4064FE55E}" type="pres">
      <dgm:prSet presAssocID="{FDBD3527-3E63-4DD9-8A7F-4F9A2B1D70D5}" presName="node" presStyleLbl="node1" presStyleIdx="2" presStyleCnt="3" custScaleX="208741" custLinFactNeighborX="52826" custLinFactNeighborY="563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84BCA67-0CC7-480D-BF90-D8AEC132D7AF}" srcId="{187D6BED-9153-4A68-97DD-9A70FA8529F2}" destId="{DAA13FFE-0CAB-437D-A5F2-0882A02FC737}" srcOrd="1" destOrd="0" parTransId="{ACD448C8-5F7B-4D3F-BFF0-FBF17BF6C09D}" sibTransId="{B81384AD-DBE5-4A6D-8097-08C24C5E561C}"/>
    <dgm:cxn modelId="{AB85337F-CF39-495E-9A44-4730916AF851}" type="presOf" srcId="{FDBD3527-3E63-4DD9-8A7F-4F9A2B1D70D5}" destId="{F8137267-12B3-46B7-9231-82D4064FE55E}" srcOrd="0" destOrd="0" presId="urn:microsoft.com/office/officeart/2005/8/layout/default#1"/>
    <dgm:cxn modelId="{0F1085CC-D98C-4C1C-B280-7A6D1D45F135}" type="presOf" srcId="{187D6BED-9153-4A68-97DD-9A70FA8529F2}" destId="{7970A5D3-1A4C-4595-A87C-5C4815FF9CB3}" srcOrd="0" destOrd="0" presId="urn:microsoft.com/office/officeart/2005/8/layout/default#1"/>
    <dgm:cxn modelId="{05415324-8BE3-4865-8E8A-2D6CF1AB5589}" srcId="{187D6BED-9153-4A68-97DD-9A70FA8529F2}" destId="{D62BFD3C-8692-4014-BC13-9722CB51F2B9}" srcOrd="0" destOrd="0" parTransId="{E00AFB40-5A99-4048-A380-957BECFFEA20}" sibTransId="{B4646B52-2A0E-4869-B342-6235EA2762FE}"/>
    <dgm:cxn modelId="{B164F6A2-5ED0-49F5-869D-077135D74E5C}" type="presOf" srcId="{DAA13FFE-0CAB-437D-A5F2-0882A02FC737}" destId="{A7020862-43C0-46CA-B6F8-7EE5855DDE48}" srcOrd="0" destOrd="0" presId="urn:microsoft.com/office/officeart/2005/8/layout/default#1"/>
    <dgm:cxn modelId="{D0830597-AF7F-466D-B239-5AA032D3FEC7}" srcId="{187D6BED-9153-4A68-97DD-9A70FA8529F2}" destId="{FDBD3527-3E63-4DD9-8A7F-4F9A2B1D70D5}" srcOrd="2" destOrd="0" parTransId="{654DAAAB-4F6E-42CD-948C-C299004A9E7A}" sibTransId="{DC79EF61-ECA1-457F-BA43-2789EF352432}"/>
    <dgm:cxn modelId="{3AA7CB57-8470-45A9-AB88-0459B9A1A0A2}" type="presOf" srcId="{D62BFD3C-8692-4014-BC13-9722CB51F2B9}" destId="{C6C05BA3-79B3-4AD9-ACA0-96F859DB37D5}" srcOrd="0" destOrd="0" presId="urn:microsoft.com/office/officeart/2005/8/layout/default#1"/>
    <dgm:cxn modelId="{D5562025-5EAE-4B13-8D9B-B24E1DB75C62}" type="presParOf" srcId="{7970A5D3-1A4C-4595-A87C-5C4815FF9CB3}" destId="{C6C05BA3-79B3-4AD9-ACA0-96F859DB37D5}" srcOrd="0" destOrd="0" presId="urn:microsoft.com/office/officeart/2005/8/layout/default#1"/>
    <dgm:cxn modelId="{47C1B4F1-91B9-4A5E-B69B-D5DD994777C7}" type="presParOf" srcId="{7970A5D3-1A4C-4595-A87C-5C4815FF9CB3}" destId="{CA91D5EB-7FB8-4903-AC89-92A54F413C6D}" srcOrd="1" destOrd="0" presId="urn:microsoft.com/office/officeart/2005/8/layout/default#1"/>
    <dgm:cxn modelId="{BB485272-CED4-476B-8EF1-188C2B975DCC}" type="presParOf" srcId="{7970A5D3-1A4C-4595-A87C-5C4815FF9CB3}" destId="{A7020862-43C0-46CA-B6F8-7EE5855DDE48}" srcOrd="2" destOrd="0" presId="urn:microsoft.com/office/officeart/2005/8/layout/default#1"/>
    <dgm:cxn modelId="{6743BE58-6F54-456B-BBC2-B02F9C764B10}" type="presParOf" srcId="{7970A5D3-1A4C-4595-A87C-5C4815FF9CB3}" destId="{085FB3B8-DC6C-4C8C-A292-197C36383012}" srcOrd="3" destOrd="0" presId="urn:microsoft.com/office/officeart/2005/8/layout/default#1"/>
    <dgm:cxn modelId="{E2964FDE-BDE4-4484-9BF4-43B1FE123197}" type="presParOf" srcId="{7970A5D3-1A4C-4595-A87C-5C4815FF9CB3}" destId="{F8137267-12B3-46B7-9231-82D4064FE55E}" srcOrd="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78A1E28-673F-4258-BD21-E32277B28396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/>
      <dgm:spPr/>
    </dgm:pt>
    <dgm:pt modelId="{C0137A3C-8BBF-40D7-8B77-40D840C4FBC7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cs typeface="Arial" charset="0"/>
            </a:rPr>
            <a:t>Hematopoietic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cs typeface="Arial" charset="0"/>
            </a:rPr>
            <a:t>System</a:t>
          </a:r>
        </a:p>
      </dgm:t>
    </dgm:pt>
    <dgm:pt modelId="{9D6B6E61-F6CB-4530-8DA4-7CD310FE29B3}" type="parTrans" cxnId="{E22D7651-F270-4BCF-8C47-0D45398E3736}">
      <dgm:prSet/>
      <dgm:spPr/>
    </dgm:pt>
    <dgm:pt modelId="{9AF0F684-4EAD-4A20-874B-FDF64AD1914A}" type="sibTrans" cxnId="{E22D7651-F270-4BCF-8C47-0D45398E3736}">
      <dgm:prSet/>
      <dgm:spPr/>
    </dgm:pt>
    <dgm:pt modelId="{EE1C1643-A18A-46C8-8496-FCBFF62600F1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Spleen</a:t>
          </a:r>
        </a:p>
      </dgm:t>
    </dgm:pt>
    <dgm:pt modelId="{C87BFC4F-2A30-4389-B991-C198062923AA}" type="parTrans" cxnId="{07252D5B-7CB4-4A2C-8DB0-746F1B589504}">
      <dgm:prSet/>
      <dgm:spPr/>
      <dgm:t>
        <a:bodyPr/>
        <a:lstStyle/>
        <a:p>
          <a:endParaRPr lang="en-GB"/>
        </a:p>
      </dgm:t>
    </dgm:pt>
    <dgm:pt modelId="{3E367643-31C6-4C30-8EE4-15579B4F6389}" type="sibTrans" cxnId="{07252D5B-7CB4-4A2C-8DB0-746F1B589504}">
      <dgm:prSet/>
      <dgm:spPr/>
    </dgm:pt>
    <dgm:pt modelId="{09CE0098-3A3D-4FAB-857D-C93C58193463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Kidneys</a:t>
          </a:r>
        </a:p>
      </dgm:t>
    </dgm:pt>
    <dgm:pt modelId="{8AB0F855-777B-441C-AD6F-69C3AA0D29E6}" type="parTrans" cxnId="{89F18FFF-0A5A-4C95-9AEC-319C0911F427}">
      <dgm:prSet/>
      <dgm:spPr/>
      <dgm:t>
        <a:bodyPr/>
        <a:lstStyle/>
        <a:p>
          <a:endParaRPr lang="en-GB"/>
        </a:p>
      </dgm:t>
    </dgm:pt>
    <dgm:pt modelId="{BE0A92E2-2F47-49B7-A04C-E225EDB80D9B}" type="sibTrans" cxnId="{89F18FFF-0A5A-4C95-9AEC-319C0911F427}">
      <dgm:prSet/>
      <dgm:spPr/>
    </dgm:pt>
    <dgm:pt modelId="{3828A3E6-0DC1-47D7-8436-E668CCDF27C9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Liver</a:t>
          </a:r>
        </a:p>
      </dgm:t>
    </dgm:pt>
    <dgm:pt modelId="{8AFBDD7F-8710-4E5E-898A-B6C2493E9BB6}" type="parTrans" cxnId="{346F1812-8FB6-4A3B-930D-AEE7BEAAA89B}">
      <dgm:prSet/>
      <dgm:spPr/>
      <dgm:t>
        <a:bodyPr/>
        <a:lstStyle/>
        <a:p>
          <a:endParaRPr lang="en-GB"/>
        </a:p>
      </dgm:t>
    </dgm:pt>
    <dgm:pt modelId="{6319192F-7958-4271-9328-48714368FD00}" type="sibTrans" cxnId="{346F1812-8FB6-4A3B-930D-AEE7BEAAA89B}">
      <dgm:prSet/>
      <dgm:spPr/>
    </dgm:pt>
    <dgm:pt modelId="{5ACE85D1-EB59-4A75-B75F-34D8CDBE6ADF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Bone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Marrow</a:t>
          </a:r>
        </a:p>
      </dgm:t>
    </dgm:pt>
    <dgm:pt modelId="{15C08DD6-871D-4AB8-9763-25774DBE1CA6}" type="parTrans" cxnId="{B82F3959-AFCD-4174-9D1E-F22630D78F98}">
      <dgm:prSet/>
      <dgm:spPr/>
      <dgm:t>
        <a:bodyPr/>
        <a:lstStyle/>
        <a:p>
          <a:endParaRPr lang="en-GB"/>
        </a:p>
      </dgm:t>
    </dgm:pt>
    <dgm:pt modelId="{95D8AF1B-EBEB-4BF5-9E09-62D261F1E26F}" type="sibTrans" cxnId="{B82F3959-AFCD-4174-9D1E-F22630D78F98}">
      <dgm:prSet/>
      <dgm:spPr/>
    </dgm:pt>
    <dgm:pt modelId="{F4E727BF-8233-4EB1-869A-B77952EFA2F8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Blood</a:t>
          </a:r>
        </a:p>
      </dgm:t>
    </dgm:pt>
    <dgm:pt modelId="{AA89D47E-8ACC-4D3E-ABC6-246700F07DF3}" type="parTrans" cxnId="{4DE63BA0-6CAB-4452-A89D-4B9E8E5300D9}">
      <dgm:prSet/>
      <dgm:spPr/>
      <dgm:t>
        <a:bodyPr/>
        <a:lstStyle/>
        <a:p>
          <a:endParaRPr lang="en-GB"/>
        </a:p>
      </dgm:t>
    </dgm:pt>
    <dgm:pt modelId="{FB983DF5-927B-4C1B-BF97-024EE992F6FC}" type="sibTrans" cxnId="{4DE63BA0-6CAB-4452-A89D-4B9E8E5300D9}">
      <dgm:prSet/>
      <dgm:spPr/>
    </dgm:pt>
    <dgm:pt modelId="{F8148F51-AAEB-4A8C-AAB0-1C83C2A929D0}" type="pres">
      <dgm:prSet presAssocID="{C78A1E28-673F-4258-BD21-E32277B28396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E734A4B-C120-49FB-BA67-C8549EBA6230}" type="pres">
      <dgm:prSet presAssocID="{C0137A3C-8BBF-40D7-8B77-40D840C4FBC7}" presName="centerShape" presStyleLbl="node0" presStyleIdx="0" presStyleCnt="1"/>
      <dgm:spPr/>
      <dgm:t>
        <a:bodyPr/>
        <a:lstStyle/>
        <a:p>
          <a:endParaRPr lang="en-GB"/>
        </a:p>
      </dgm:t>
    </dgm:pt>
    <dgm:pt modelId="{D41F340A-F13C-467B-8C5A-ECE11F67A5B3}" type="pres">
      <dgm:prSet presAssocID="{C87BFC4F-2A30-4389-B991-C198062923AA}" presName="Name9" presStyleLbl="parChTrans1D2" presStyleIdx="0" presStyleCnt="5"/>
      <dgm:spPr/>
      <dgm:t>
        <a:bodyPr/>
        <a:lstStyle/>
        <a:p>
          <a:endParaRPr lang="en-GB"/>
        </a:p>
      </dgm:t>
    </dgm:pt>
    <dgm:pt modelId="{E222084D-4986-4390-8C92-FE93A18F886A}" type="pres">
      <dgm:prSet presAssocID="{C87BFC4F-2A30-4389-B991-C198062923AA}" presName="connTx" presStyleLbl="parChTrans1D2" presStyleIdx="0" presStyleCnt="5"/>
      <dgm:spPr/>
      <dgm:t>
        <a:bodyPr/>
        <a:lstStyle/>
        <a:p>
          <a:endParaRPr lang="en-GB"/>
        </a:p>
      </dgm:t>
    </dgm:pt>
    <dgm:pt modelId="{34C2D91E-72CA-4C2C-8402-4CB8A0C44295}" type="pres">
      <dgm:prSet presAssocID="{EE1C1643-A18A-46C8-8496-FCBFF62600F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F65B9B0-341F-41E8-9CA6-9DBD3C16B1E0}" type="pres">
      <dgm:prSet presAssocID="{8AB0F855-777B-441C-AD6F-69C3AA0D29E6}" presName="Name9" presStyleLbl="parChTrans1D2" presStyleIdx="1" presStyleCnt="5"/>
      <dgm:spPr/>
      <dgm:t>
        <a:bodyPr/>
        <a:lstStyle/>
        <a:p>
          <a:endParaRPr lang="en-GB"/>
        </a:p>
      </dgm:t>
    </dgm:pt>
    <dgm:pt modelId="{E5E437A5-DD3A-4F3D-9D28-571F69B6671D}" type="pres">
      <dgm:prSet presAssocID="{8AB0F855-777B-441C-AD6F-69C3AA0D29E6}" presName="connTx" presStyleLbl="parChTrans1D2" presStyleIdx="1" presStyleCnt="5"/>
      <dgm:spPr/>
      <dgm:t>
        <a:bodyPr/>
        <a:lstStyle/>
        <a:p>
          <a:endParaRPr lang="en-GB"/>
        </a:p>
      </dgm:t>
    </dgm:pt>
    <dgm:pt modelId="{9BFB931F-A703-409D-B94A-8411E326570C}" type="pres">
      <dgm:prSet presAssocID="{09CE0098-3A3D-4FAB-857D-C93C5819346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94C0596-135C-4091-BA3D-0B93561C0118}" type="pres">
      <dgm:prSet presAssocID="{8AFBDD7F-8710-4E5E-898A-B6C2493E9BB6}" presName="Name9" presStyleLbl="parChTrans1D2" presStyleIdx="2" presStyleCnt="5"/>
      <dgm:spPr/>
      <dgm:t>
        <a:bodyPr/>
        <a:lstStyle/>
        <a:p>
          <a:endParaRPr lang="en-GB"/>
        </a:p>
      </dgm:t>
    </dgm:pt>
    <dgm:pt modelId="{883424CB-6E46-459D-B34B-1DCBCBE97333}" type="pres">
      <dgm:prSet presAssocID="{8AFBDD7F-8710-4E5E-898A-B6C2493E9BB6}" presName="connTx" presStyleLbl="parChTrans1D2" presStyleIdx="2" presStyleCnt="5"/>
      <dgm:spPr/>
      <dgm:t>
        <a:bodyPr/>
        <a:lstStyle/>
        <a:p>
          <a:endParaRPr lang="en-GB"/>
        </a:p>
      </dgm:t>
    </dgm:pt>
    <dgm:pt modelId="{6C139F63-C4C7-4B83-B2D2-C235FBBAD71F}" type="pres">
      <dgm:prSet presAssocID="{3828A3E6-0DC1-47D7-8436-E668CCDF27C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1771645-DA3C-40C8-8156-BF8479109A4C}" type="pres">
      <dgm:prSet presAssocID="{15C08DD6-871D-4AB8-9763-25774DBE1CA6}" presName="Name9" presStyleLbl="parChTrans1D2" presStyleIdx="3" presStyleCnt="5"/>
      <dgm:spPr/>
      <dgm:t>
        <a:bodyPr/>
        <a:lstStyle/>
        <a:p>
          <a:endParaRPr lang="en-GB"/>
        </a:p>
      </dgm:t>
    </dgm:pt>
    <dgm:pt modelId="{AEEE2701-F1B9-478C-8322-F80D99C18AD9}" type="pres">
      <dgm:prSet presAssocID="{15C08DD6-871D-4AB8-9763-25774DBE1CA6}" presName="connTx" presStyleLbl="parChTrans1D2" presStyleIdx="3" presStyleCnt="5"/>
      <dgm:spPr/>
      <dgm:t>
        <a:bodyPr/>
        <a:lstStyle/>
        <a:p>
          <a:endParaRPr lang="en-GB"/>
        </a:p>
      </dgm:t>
    </dgm:pt>
    <dgm:pt modelId="{86506B52-2CE6-4064-8735-BA9CA4D5E758}" type="pres">
      <dgm:prSet presAssocID="{5ACE85D1-EB59-4A75-B75F-34D8CDBE6AD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43EF9E4-D684-472E-876D-5EA0550A4917}" type="pres">
      <dgm:prSet presAssocID="{AA89D47E-8ACC-4D3E-ABC6-246700F07DF3}" presName="Name9" presStyleLbl="parChTrans1D2" presStyleIdx="4" presStyleCnt="5"/>
      <dgm:spPr/>
      <dgm:t>
        <a:bodyPr/>
        <a:lstStyle/>
        <a:p>
          <a:endParaRPr lang="en-GB"/>
        </a:p>
      </dgm:t>
    </dgm:pt>
    <dgm:pt modelId="{DC3D0541-FD54-4BB1-8017-EA3F847349BC}" type="pres">
      <dgm:prSet presAssocID="{AA89D47E-8ACC-4D3E-ABC6-246700F07DF3}" presName="connTx" presStyleLbl="parChTrans1D2" presStyleIdx="4" presStyleCnt="5"/>
      <dgm:spPr/>
      <dgm:t>
        <a:bodyPr/>
        <a:lstStyle/>
        <a:p>
          <a:endParaRPr lang="en-GB"/>
        </a:p>
      </dgm:t>
    </dgm:pt>
    <dgm:pt modelId="{BAC0C62A-1B98-4B1B-BD33-8E5CDE9865C8}" type="pres">
      <dgm:prSet presAssocID="{F4E727BF-8233-4EB1-869A-B77952EFA2F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54539B07-C511-43B3-A3D3-60354321AB35}" type="presOf" srcId="{C78A1E28-673F-4258-BD21-E32277B28396}" destId="{F8148F51-AAEB-4A8C-AAB0-1C83C2A929D0}" srcOrd="0" destOrd="0" presId="urn:microsoft.com/office/officeart/2005/8/layout/radial1"/>
    <dgm:cxn modelId="{4DE63BA0-6CAB-4452-A89D-4B9E8E5300D9}" srcId="{C0137A3C-8BBF-40D7-8B77-40D840C4FBC7}" destId="{F4E727BF-8233-4EB1-869A-B77952EFA2F8}" srcOrd="4" destOrd="0" parTransId="{AA89D47E-8ACC-4D3E-ABC6-246700F07DF3}" sibTransId="{FB983DF5-927B-4C1B-BF97-024EE992F6FC}"/>
    <dgm:cxn modelId="{FE78DFC3-0AF9-4399-88E5-FAABD83C4A3B}" type="presOf" srcId="{09CE0098-3A3D-4FAB-857D-C93C58193463}" destId="{9BFB931F-A703-409D-B94A-8411E326570C}" srcOrd="0" destOrd="0" presId="urn:microsoft.com/office/officeart/2005/8/layout/radial1"/>
    <dgm:cxn modelId="{3B90FF99-6F5A-49B0-8858-A61405530BB8}" type="presOf" srcId="{C87BFC4F-2A30-4389-B991-C198062923AA}" destId="{E222084D-4986-4390-8C92-FE93A18F886A}" srcOrd="1" destOrd="0" presId="urn:microsoft.com/office/officeart/2005/8/layout/radial1"/>
    <dgm:cxn modelId="{07252D5B-7CB4-4A2C-8DB0-746F1B589504}" srcId="{C0137A3C-8BBF-40D7-8B77-40D840C4FBC7}" destId="{EE1C1643-A18A-46C8-8496-FCBFF62600F1}" srcOrd="0" destOrd="0" parTransId="{C87BFC4F-2A30-4389-B991-C198062923AA}" sibTransId="{3E367643-31C6-4C30-8EE4-15579B4F6389}"/>
    <dgm:cxn modelId="{BB820C12-D2B4-4E03-9177-ED06CEE06084}" type="presOf" srcId="{8AFBDD7F-8710-4E5E-898A-B6C2493E9BB6}" destId="{794C0596-135C-4091-BA3D-0B93561C0118}" srcOrd="0" destOrd="0" presId="urn:microsoft.com/office/officeart/2005/8/layout/radial1"/>
    <dgm:cxn modelId="{89F18FFF-0A5A-4C95-9AEC-319C0911F427}" srcId="{C0137A3C-8BBF-40D7-8B77-40D840C4FBC7}" destId="{09CE0098-3A3D-4FAB-857D-C93C58193463}" srcOrd="1" destOrd="0" parTransId="{8AB0F855-777B-441C-AD6F-69C3AA0D29E6}" sibTransId="{BE0A92E2-2F47-49B7-A04C-E225EDB80D9B}"/>
    <dgm:cxn modelId="{FF2C5169-A1BB-459E-90F6-7954203AC0B8}" type="presOf" srcId="{AA89D47E-8ACC-4D3E-ABC6-246700F07DF3}" destId="{243EF9E4-D684-472E-876D-5EA0550A4917}" srcOrd="0" destOrd="0" presId="urn:microsoft.com/office/officeart/2005/8/layout/radial1"/>
    <dgm:cxn modelId="{03158334-A643-485C-AF2D-B1278EE3907C}" type="presOf" srcId="{8AB0F855-777B-441C-AD6F-69C3AA0D29E6}" destId="{5F65B9B0-341F-41E8-9CA6-9DBD3C16B1E0}" srcOrd="0" destOrd="0" presId="urn:microsoft.com/office/officeart/2005/8/layout/radial1"/>
    <dgm:cxn modelId="{E22D7651-F270-4BCF-8C47-0D45398E3736}" srcId="{C78A1E28-673F-4258-BD21-E32277B28396}" destId="{C0137A3C-8BBF-40D7-8B77-40D840C4FBC7}" srcOrd="0" destOrd="0" parTransId="{9D6B6E61-F6CB-4530-8DA4-7CD310FE29B3}" sibTransId="{9AF0F684-4EAD-4A20-874B-FDF64AD1914A}"/>
    <dgm:cxn modelId="{7E2D6744-B584-4EB1-B401-340B1AC5B871}" type="presOf" srcId="{EE1C1643-A18A-46C8-8496-FCBFF62600F1}" destId="{34C2D91E-72CA-4C2C-8402-4CB8A0C44295}" srcOrd="0" destOrd="0" presId="urn:microsoft.com/office/officeart/2005/8/layout/radial1"/>
    <dgm:cxn modelId="{B82F3959-AFCD-4174-9D1E-F22630D78F98}" srcId="{C0137A3C-8BBF-40D7-8B77-40D840C4FBC7}" destId="{5ACE85D1-EB59-4A75-B75F-34D8CDBE6ADF}" srcOrd="3" destOrd="0" parTransId="{15C08DD6-871D-4AB8-9763-25774DBE1CA6}" sibTransId="{95D8AF1B-EBEB-4BF5-9E09-62D261F1E26F}"/>
    <dgm:cxn modelId="{7BCE09CE-9C7E-4712-9677-F339983DFE85}" type="presOf" srcId="{F4E727BF-8233-4EB1-869A-B77952EFA2F8}" destId="{BAC0C62A-1B98-4B1B-BD33-8E5CDE9865C8}" srcOrd="0" destOrd="0" presId="urn:microsoft.com/office/officeart/2005/8/layout/radial1"/>
    <dgm:cxn modelId="{9E97664D-923C-4E99-B8FB-C81480D36D75}" type="presOf" srcId="{8AB0F855-777B-441C-AD6F-69C3AA0D29E6}" destId="{E5E437A5-DD3A-4F3D-9D28-571F69B6671D}" srcOrd="1" destOrd="0" presId="urn:microsoft.com/office/officeart/2005/8/layout/radial1"/>
    <dgm:cxn modelId="{6DF45433-6849-4A38-9355-F91F7C5E49D2}" type="presOf" srcId="{C87BFC4F-2A30-4389-B991-C198062923AA}" destId="{D41F340A-F13C-467B-8C5A-ECE11F67A5B3}" srcOrd="0" destOrd="0" presId="urn:microsoft.com/office/officeart/2005/8/layout/radial1"/>
    <dgm:cxn modelId="{3E91B258-F611-4399-857F-7FB1951327FB}" type="presOf" srcId="{5ACE85D1-EB59-4A75-B75F-34D8CDBE6ADF}" destId="{86506B52-2CE6-4064-8735-BA9CA4D5E758}" srcOrd="0" destOrd="0" presId="urn:microsoft.com/office/officeart/2005/8/layout/radial1"/>
    <dgm:cxn modelId="{1A36317B-C704-4946-9440-602A10157B8D}" type="presOf" srcId="{15C08DD6-871D-4AB8-9763-25774DBE1CA6}" destId="{AEEE2701-F1B9-478C-8322-F80D99C18AD9}" srcOrd="1" destOrd="0" presId="urn:microsoft.com/office/officeart/2005/8/layout/radial1"/>
    <dgm:cxn modelId="{17E36143-57AE-4091-AD71-575BA41255C4}" type="presOf" srcId="{8AFBDD7F-8710-4E5E-898A-B6C2493E9BB6}" destId="{883424CB-6E46-459D-B34B-1DCBCBE97333}" srcOrd="1" destOrd="0" presId="urn:microsoft.com/office/officeart/2005/8/layout/radial1"/>
    <dgm:cxn modelId="{1E2EAA04-782D-4B2F-BED5-005A1714C5A0}" type="presOf" srcId="{3828A3E6-0DC1-47D7-8436-E668CCDF27C9}" destId="{6C139F63-C4C7-4B83-B2D2-C235FBBAD71F}" srcOrd="0" destOrd="0" presId="urn:microsoft.com/office/officeart/2005/8/layout/radial1"/>
    <dgm:cxn modelId="{9B701AED-E34E-45EC-A3BD-9F3A90C8361E}" type="presOf" srcId="{15C08DD6-871D-4AB8-9763-25774DBE1CA6}" destId="{A1771645-DA3C-40C8-8156-BF8479109A4C}" srcOrd="0" destOrd="0" presId="urn:microsoft.com/office/officeart/2005/8/layout/radial1"/>
    <dgm:cxn modelId="{0D5B96FC-1965-4EC9-9607-5AFA7B015BCA}" type="presOf" srcId="{AA89D47E-8ACC-4D3E-ABC6-246700F07DF3}" destId="{DC3D0541-FD54-4BB1-8017-EA3F847349BC}" srcOrd="1" destOrd="0" presId="urn:microsoft.com/office/officeart/2005/8/layout/radial1"/>
    <dgm:cxn modelId="{346F1812-8FB6-4A3B-930D-AEE7BEAAA89B}" srcId="{C0137A3C-8BBF-40D7-8B77-40D840C4FBC7}" destId="{3828A3E6-0DC1-47D7-8436-E668CCDF27C9}" srcOrd="2" destOrd="0" parTransId="{8AFBDD7F-8710-4E5E-898A-B6C2493E9BB6}" sibTransId="{6319192F-7958-4271-9328-48714368FD00}"/>
    <dgm:cxn modelId="{DEC89570-E8B3-497C-834F-783B62AA131B}" type="presOf" srcId="{C0137A3C-8BBF-40D7-8B77-40D840C4FBC7}" destId="{FE734A4B-C120-49FB-BA67-C8549EBA6230}" srcOrd="0" destOrd="0" presId="urn:microsoft.com/office/officeart/2005/8/layout/radial1"/>
    <dgm:cxn modelId="{020C050C-AEC5-4CB6-BB2E-B0725EA04318}" type="presParOf" srcId="{F8148F51-AAEB-4A8C-AAB0-1C83C2A929D0}" destId="{FE734A4B-C120-49FB-BA67-C8549EBA6230}" srcOrd="0" destOrd="0" presId="urn:microsoft.com/office/officeart/2005/8/layout/radial1"/>
    <dgm:cxn modelId="{4C543E62-5299-4065-AAB4-52DAC569C6D5}" type="presParOf" srcId="{F8148F51-AAEB-4A8C-AAB0-1C83C2A929D0}" destId="{D41F340A-F13C-467B-8C5A-ECE11F67A5B3}" srcOrd="1" destOrd="0" presId="urn:microsoft.com/office/officeart/2005/8/layout/radial1"/>
    <dgm:cxn modelId="{1AFF4FB6-28D7-45AC-BDF5-C816F065125C}" type="presParOf" srcId="{D41F340A-F13C-467B-8C5A-ECE11F67A5B3}" destId="{E222084D-4986-4390-8C92-FE93A18F886A}" srcOrd="0" destOrd="0" presId="urn:microsoft.com/office/officeart/2005/8/layout/radial1"/>
    <dgm:cxn modelId="{ECFBFE9A-F983-4EDF-80C2-F78C339C72F4}" type="presParOf" srcId="{F8148F51-AAEB-4A8C-AAB0-1C83C2A929D0}" destId="{34C2D91E-72CA-4C2C-8402-4CB8A0C44295}" srcOrd="2" destOrd="0" presId="urn:microsoft.com/office/officeart/2005/8/layout/radial1"/>
    <dgm:cxn modelId="{C92DCF77-2A83-4C2A-B321-02F6ACFDB969}" type="presParOf" srcId="{F8148F51-AAEB-4A8C-AAB0-1C83C2A929D0}" destId="{5F65B9B0-341F-41E8-9CA6-9DBD3C16B1E0}" srcOrd="3" destOrd="0" presId="urn:microsoft.com/office/officeart/2005/8/layout/radial1"/>
    <dgm:cxn modelId="{11E6EBBD-998B-4E00-A26D-2283E104DAAA}" type="presParOf" srcId="{5F65B9B0-341F-41E8-9CA6-9DBD3C16B1E0}" destId="{E5E437A5-DD3A-4F3D-9D28-571F69B6671D}" srcOrd="0" destOrd="0" presId="urn:microsoft.com/office/officeart/2005/8/layout/radial1"/>
    <dgm:cxn modelId="{F44F9FFE-AB3A-4080-B4DC-C47D5EC3AB56}" type="presParOf" srcId="{F8148F51-AAEB-4A8C-AAB0-1C83C2A929D0}" destId="{9BFB931F-A703-409D-B94A-8411E326570C}" srcOrd="4" destOrd="0" presId="urn:microsoft.com/office/officeart/2005/8/layout/radial1"/>
    <dgm:cxn modelId="{469F6C9D-6831-4FCA-88CB-7A81208BC802}" type="presParOf" srcId="{F8148F51-AAEB-4A8C-AAB0-1C83C2A929D0}" destId="{794C0596-135C-4091-BA3D-0B93561C0118}" srcOrd="5" destOrd="0" presId="urn:microsoft.com/office/officeart/2005/8/layout/radial1"/>
    <dgm:cxn modelId="{8DE1DDBC-2AAD-463B-943D-EFD50A9D9F9E}" type="presParOf" srcId="{794C0596-135C-4091-BA3D-0B93561C0118}" destId="{883424CB-6E46-459D-B34B-1DCBCBE97333}" srcOrd="0" destOrd="0" presId="urn:microsoft.com/office/officeart/2005/8/layout/radial1"/>
    <dgm:cxn modelId="{AE220D68-029C-4DDD-8423-84EC7D3CE4C7}" type="presParOf" srcId="{F8148F51-AAEB-4A8C-AAB0-1C83C2A929D0}" destId="{6C139F63-C4C7-4B83-B2D2-C235FBBAD71F}" srcOrd="6" destOrd="0" presId="urn:microsoft.com/office/officeart/2005/8/layout/radial1"/>
    <dgm:cxn modelId="{9CDFDA96-DC5A-4E54-8964-54B6575D253B}" type="presParOf" srcId="{F8148F51-AAEB-4A8C-AAB0-1C83C2A929D0}" destId="{A1771645-DA3C-40C8-8156-BF8479109A4C}" srcOrd="7" destOrd="0" presId="urn:microsoft.com/office/officeart/2005/8/layout/radial1"/>
    <dgm:cxn modelId="{82C01489-D269-49F1-83C5-A49B0B276352}" type="presParOf" srcId="{A1771645-DA3C-40C8-8156-BF8479109A4C}" destId="{AEEE2701-F1B9-478C-8322-F80D99C18AD9}" srcOrd="0" destOrd="0" presId="urn:microsoft.com/office/officeart/2005/8/layout/radial1"/>
    <dgm:cxn modelId="{E4DE5DF8-8D60-41BB-BB7C-3429F89D0440}" type="presParOf" srcId="{F8148F51-AAEB-4A8C-AAB0-1C83C2A929D0}" destId="{86506B52-2CE6-4064-8735-BA9CA4D5E758}" srcOrd="8" destOrd="0" presId="urn:microsoft.com/office/officeart/2005/8/layout/radial1"/>
    <dgm:cxn modelId="{EC58010B-DB44-4096-B535-287050169E90}" type="presParOf" srcId="{F8148F51-AAEB-4A8C-AAB0-1C83C2A929D0}" destId="{243EF9E4-D684-472E-876D-5EA0550A4917}" srcOrd="9" destOrd="0" presId="urn:microsoft.com/office/officeart/2005/8/layout/radial1"/>
    <dgm:cxn modelId="{15BDFA09-B7F4-4088-BBD4-B6C3ACA619E1}" type="presParOf" srcId="{243EF9E4-D684-472E-876D-5EA0550A4917}" destId="{DC3D0541-FD54-4BB1-8017-EA3F847349BC}" srcOrd="0" destOrd="0" presId="urn:microsoft.com/office/officeart/2005/8/layout/radial1"/>
    <dgm:cxn modelId="{74220DA1-F1E3-4A13-A716-F5F5393B92DD}" type="presParOf" srcId="{F8148F51-AAEB-4A8C-AAB0-1C83C2A929D0}" destId="{BAC0C62A-1B98-4B1B-BD33-8E5CDE9865C8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5B31597-ADD2-4E42-9A57-A351056AEE34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7351F5F6-9E0C-4818-8E58-97596848D0C2}">
      <dgm:prSet phldrT="[Text]"/>
      <dgm:spPr/>
      <dgm:t>
        <a:bodyPr/>
        <a:lstStyle/>
        <a:p>
          <a:pPr algn="l" rtl="0"/>
          <a:r>
            <a: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Bone marrow-stem cells</a:t>
          </a:r>
          <a:endParaRPr lang="ar-SA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E6F0B0C-AFBD-4449-8935-C1846DFB0992}" type="parTrans" cxnId="{7FB99935-372E-46C9-945E-1C3DAC72D1DC}">
      <dgm:prSet/>
      <dgm:spPr/>
      <dgm:t>
        <a:bodyPr/>
        <a:lstStyle/>
        <a:p>
          <a:pPr rtl="1"/>
          <a:endParaRPr lang="ar-SA"/>
        </a:p>
      </dgm:t>
    </dgm:pt>
    <dgm:pt modelId="{5DBDB35E-CF4D-400D-A0A0-7C44BEA17B84}" type="sibTrans" cxnId="{7FB99935-372E-46C9-945E-1C3DAC72D1DC}">
      <dgm:prSet/>
      <dgm:spPr/>
      <dgm:t>
        <a:bodyPr/>
        <a:lstStyle/>
        <a:p>
          <a:pPr rtl="1"/>
          <a:endParaRPr lang="ar-SA"/>
        </a:p>
      </dgm:t>
    </dgm:pt>
    <dgm:pt modelId="{E4554B45-43FB-4A25-B2BB-189685C899F8}">
      <dgm:prSet phldrT="[Text]"/>
      <dgm:spPr/>
      <dgm:t>
        <a:bodyPr/>
        <a:lstStyle/>
        <a:p>
          <a:pPr rtl="1"/>
          <a:r>
            <a:rPr 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RBC</a:t>
          </a:r>
          <a:endParaRPr lang="ar-SA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9A67F8B-3295-4B0A-9537-7560C255675F}" type="parTrans" cxnId="{794B8D5D-35D3-4CC5-81D3-219ABCDD59E4}">
      <dgm:prSet/>
      <dgm:spPr/>
      <dgm:t>
        <a:bodyPr/>
        <a:lstStyle/>
        <a:p>
          <a:pPr rtl="1"/>
          <a:endParaRPr lang="ar-SA"/>
        </a:p>
      </dgm:t>
    </dgm:pt>
    <dgm:pt modelId="{A2F74563-5EE2-402F-9728-966B740A655E}" type="sibTrans" cxnId="{794B8D5D-35D3-4CC5-81D3-219ABCDD59E4}">
      <dgm:prSet/>
      <dgm:spPr/>
      <dgm:t>
        <a:bodyPr/>
        <a:lstStyle/>
        <a:p>
          <a:pPr rtl="1"/>
          <a:endParaRPr lang="ar-SA"/>
        </a:p>
      </dgm:t>
    </dgm:pt>
    <dgm:pt modelId="{68B7620F-769E-417C-A04C-288860864EF6}">
      <dgm:prSet phldrT="[Text]"/>
      <dgm:spPr/>
      <dgm:t>
        <a:bodyPr/>
        <a:lstStyle/>
        <a:p>
          <a:pPr rtl="1"/>
          <a:r>
            <a:rPr lang="en-US" dirty="0" smtClean="0">
              <a:latin typeface="Times New Roman" pitchFamily="18" charset="0"/>
              <a:cs typeface="Times New Roman" pitchFamily="18" charset="0"/>
            </a:rPr>
            <a:t>WBC</a:t>
          </a:r>
          <a:endParaRPr lang="ar-SA" dirty="0">
            <a:latin typeface="Times New Roman" pitchFamily="18" charset="0"/>
            <a:cs typeface="Times New Roman" pitchFamily="18" charset="0"/>
          </a:endParaRPr>
        </a:p>
      </dgm:t>
    </dgm:pt>
    <dgm:pt modelId="{4D72BD0D-4DFD-40F6-BF5F-9F903D47C6D6}" type="parTrans" cxnId="{88BB2187-4F7F-451D-95A1-9E29CA8C9939}">
      <dgm:prSet/>
      <dgm:spPr/>
      <dgm:t>
        <a:bodyPr/>
        <a:lstStyle/>
        <a:p>
          <a:pPr rtl="1"/>
          <a:endParaRPr lang="ar-SA"/>
        </a:p>
      </dgm:t>
    </dgm:pt>
    <dgm:pt modelId="{A48EB9F4-1D11-42DA-9149-BFF3494E342D}" type="sibTrans" cxnId="{88BB2187-4F7F-451D-95A1-9E29CA8C9939}">
      <dgm:prSet/>
      <dgm:spPr/>
      <dgm:t>
        <a:bodyPr/>
        <a:lstStyle/>
        <a:p>
          <a:pPr rtl="1"/>
          <a:endParaRPr lang="ar-SA"/>
        </a:p>
      </dgm:t>
    </dgm:pt>
    <dgm:pt modelId="{170CEE9D-F7A5-40B8-A1B0-3490BF948A83}">
      <dgm:prSet phldrT="[Text]"/>
      <dgm:spPr/>
      <dgm:t>
        <a:bodyPr/>
        <a:lstStyle/>
        <a:p>
          <a:pPr rtl="1"/>
          <a:r>
            <a:rPr lang="en-US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rPr>
            <a:t>Platelets</a:t>
          </a:r>
          <a:endParaRPr lang="ar-SA" dirty="0">
            <a:solidFill>
              <a:srgbClr val="FFC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F39C3AE-1F02-4905-BFA6-3D61C6FB5761}" type="parTrans" cxnId="{243D9B07-67CF-4085-AE14-A9B6A5E008B2}">
      <dgm:prSet/>
      <dgm:spPr/>
      <dgm:t>
        <a:bodyPr/>
        <a:lstStyle/>
        <a:p>
          <a:pPr rtl="1"/>
          <a:endParaRPr lang="ar-SA"/>
        </a:p>
      </dgm:t>
    </dgm:pt>
    <dgm:pt modelId="{EF944039-D782-4518-B2F2-10088A420025}" type="sibTrans" cxnId="{243D9B07-67CF-4085-AE14-A9B6A5E008B2}">
      <dgm:prSet/>
      <dgm:spPr/>
      <dgm:t>
        <a:bodyPr/>
        <a:lstStyle/>
        <a:p>
          <a:pPr rtl="1"/>
          <a:endParaRPr lang="ar-SA"/>
        </a:p>
      </dgm:t>
    </dgm:pt>
    <dgm:pt modelId="{30FD92E8-278E-40E7-835A-42E816C36B2A}">
      <dgm:prSet/>
      <dgm:spPr/>
      <dgm:t>
        <a:bodyPr/>
        <a:lstStyle/>
        <a:p>
          <a:pPr rtl="1"/>
          <a:endParaRPr lang="ar-SA"/>
        </a:p>
      </dgm:t>
    </dgm:pt>
    <dgm:pt modelId="{D064AD18-76D7-41A9-8030-3F751391C016}" type="parTrans" cxnId="{1081262D-BCE4-4C36-B1D6-829E6B593D8C}">
      <dgm:prSet/>
      <dgm:spPr/>
      <dgm:t>
        <a:bodyPr/>
        <a:lstStyle/>
        <a:p>
          <a:pPr rtl="1"/>
          <a:endParaRPr lang="ar-SA"/>
        </a:p>
      </dgm:t>
    </dgm:pt>
    <dgm:pt modelId="{C4B0AA6B-EE90-4E7E-A80E-E9E5DA53F983}" type="sibTrans" cxnId="{1081262D-BCE4-4C36-B1D6-829E6B593D8C}">
      <dgm:prSet/>
      <dgm:spPr/>
      <dgm:t>
        <a:bodyPr/>
        <a:lstStyle/>
        <a:p>
          <a:pPr rtl="1"/>
          <a:endParaRPr lang="ar-SA"/>
        </a:p>
      </dgm:t>
    </dgm:pt>
    <dgm:pt modelId="{41DCD953-3482-4046-80CF-AC3607CBA0B9}">
      <dgm:prSet/>
      <dgm:spPr/>
      <dgm:t>
        <a:bodyPr/>
        <a:lstStyle/>
        <a:p>
          <a:pPr rtl="1"/>
          <a:endParaRPr lang="ar-SA"/>
        </a:p>
      </dgm:t>
    </dgm:pt>
    <dgm:pt modelId="{213630D6-1AC4-431C-B110-C6351F6E1334}" type="parTrans" cxnId="{17BA5E06-2A74-4AD6-892B-03CCFD2DEC3B}">
      <dgm:prSet/>
      <dgm:spPr/>
      <dgm:t>
        <a:bodyPr/>
        <a:lstStyle/>
        <a:p>
          <a:pPr rtl="1"/>
          <a:endParaRPr lang="ar-SA"/>
        </a:p>
      </dgm:t>
    </dgm:pt>
    <dgm:pt modelId="{C7A1E533-E910-486E-A489-011A956D6536}" type="sibTrans" cxnId="{17BA5E06-2A74-4AD6-892B-03CCFD2DEC3B}">
      <dgm:prSet/>
      <dgm:spPr/>
      <dgm:t>
        <a:bodyPr/>
        <a:lstStyle/>
        <a:p>
          <a:pPr rtl="1"/>
          <a:endParaRPr lang="ar-SA"/>
        </a:p>
      </dgm:t>
    </dgm:pt>
    <dgm:pt modelId="{9CCBE4CB-9C82-422B-B7B8-A73D8B024F30}">
      <dgm:prSet/>
      <dgm:spPr/>
      <dgm:t>
        <a:bodyPr/>
        <a:lstStyle/>
        <a:p>
          <a:pPr rtl="1"/>
          <a:endParaRPr lang="ar-SA"/>
        </a:p>
      </dgm:t>
    </dgm:pt>
    <dgm:pt modelId="{E5E1B612-E969-4608-B800-5368B003BB48}" type="parTrans" cxnId="{71CE666D-16B2-492B-A783-E5BD871B4043}">
      <dgm:prSet/>
      <dgm:spPr/>
      <dgm:t>
        <a:bodyPr/>
        <a:lstStyle/>
        <a:p>
          <a:pPr rtl="1"/>
          <a:endParaRPr lang="ar-SA"/>
        </a:p>
      </dgm:t>
    </dgm:pt>
    <dgm:pt modelId="{243932EA-B180-43C6-B004-4605DEC2BB3A}" type="sibTrans" cxnId="{71CE666D-16B2-492B-A783-E5BD871B4043}">
      <dgm:prSet/>
      <dgm:spPr/>
      <dgm:t>
        <a:bodyPr/>
        <a:lstStyle/>
        <a:p>
          <a:pPr rtl="1"/>
          <a:endParaRPr lang="ar-SA"/>
        </a:p>
      </dgm:t>
    </dgm:pt>
    <dgm:pt modelId="{4D29B974-CB06-4654-A9B8-787FAE938A0D}">
      <dgm:prSet/>
      <dgm:spPr/>
      <dgm:t>
        <a:bodyPr/>
        <a:lstStyle/>
        <a:p>
          <a:pPr rtl="1"/>
          <a:endParaRPr lang="ar-SA"/>
        </a:p>
      </dgm:t>
    </dgm:pt>
    <dgm:pt modelId="{095D5FD5-464D-4F3A-A4E9-B9AB327B8A61}" type="parTrans" cxnId="{2A00EB2F-D352-4F3F-97AE-3B5748551120}">
      <dgm:prSet/>
      <dgm:spPr/>
      <dgm:t>
        <a:bodyPr/>
        <a:lstStyle/>
        <a:p>
          <a:pPr rtl="1"/>
          <a:endParaRPr lang="ar-SA"/>
        </a:p>
      </dgm:t>
    </dgm:pt>
    <dgm:pt modelId="{3CF4BA9D-5802-4EDA-9490-F71C529910D9}" type="sibTrans" cxnId="{2A00EB2F-D352-4F3F-97AE-3B5748551120}">
      <dgm:prSet/>
      <dgm:spPr/>
      <dgm:t>
        <a:bodyPr/>
        <a:lstStyle/>
        <a:p>
          <a:pPr rtl="1"/>
          <a:endParaRPr lang="ar-SA"/>
        </a:p>
      </dgm:t>
    </dgm:pt>
    <dgm:pt modelId="{18682141-8EDB-44DE-AF8C-04FD8E72EB65}">
      <dgm:prSet/>
      <dgm:spPr/>
      <dgm:t>
        <a:bodyPr/>
        <a:lstStyle/>
        <a:p>
          <a:pPr rtl="1"/>
          <a:endParaRPr lang="ar-SA" dirty="0"/>
        </a:p>
      </dgm:t>
    </dgm:pt>
    <dgm:pt modelId="{5DB5D313-427A-4AF6-8C63-3AC49206DF1C}" type="parTrans" cxnId="{492CE90A-14F9-414F-A16A-CDEFED969F97}">
      <dgm:prSet/>
      <dgm:spPr/>
      <dgm:t>
        <a:bodyPr/>
        <a:lstStyle/>
        <a:p>
          <a:pPr rtl="1"/>
          <a:endParaRPr lang="ar-SA"/>
        </a:p>
      </dgm:t>
    </dgm:pt>
    <dgm:pt modelId="{257C9567-35AF-4B94-8045-A6BDE9D68A5F}" type="sibTrans" cxnId="{492CE90A-14F9-414F-A16A-CDEFED969F97}">
      <dgm:prSet/>
      <dgm:spPr/>
      <dgm:t>
        <a:bodyPr/>
        <a:lstStyle/>
        <a:p>
          <a:pPr rtl="1"/>
          <a:endParaRPr lang="ar-SA"/>
        </a:p>
      </dgm:t>
    </dgm:pt>
    <dgm:pt modelId="{DB4AD58D-8A9B-4842-BF7E-568CF5C8B3DF}">
      <dgm:prSet/>
      <dgm:spPr/>
      <dgm:t>
        <a:bodyPr/>
        <a:lstStyle/>
        <a:p>
          <a:pPr rtl="1"/>
          <a:endParaRPr lang="ar-SA" dirty="0"/>
        </a:p>
      </dgm:t>
    </dgm:pt>
    <dgm:pt modelId="{617C0921-713A-468A-96A7-B0642CD818F5}" type="parTrans" cxnId="{7586B116-85C2-4B09-AC3E-4F86331B457C}">
      <dgm:prSet/>
      <dgm:spPr/>
      <dgm:t>
        <a:bodyPr/>
        <a:lstStyle/>
        <a:p>
          <a:pPr rtl="1"/>
          <a:endParaRPr lang="ar-SA"/>
        </a:p>
      </dgm:t>
    </dgm:pt>
    <dgm:pt modelId="{B3934B6D-5126-42AD-9465-6251C6739DA7}" type="sibTrans" cxnId="{7586B116-85C2-4B09-AC3E-4F86331B457C}">
      <dgm:prSet/>
      <dgm:spPr/>
      <dgm:t>
        <a:bodyPr/>
        <a:lstStyle/>
        <a:p>
          <a:pPr rtl="1"/>
          <a:endParaRPr lang="ar-SA"/>
        </a:p>
      </dgm:t>
    </dgm:pt>
    <dgm:pt modelId="{FC9673F3-F1ED-4094-B605-1B7703F4CBBE}">
      <dgm:prSet/>
      <dgm:spPr/>
      <dgm:t>
        <a:bodyPr/>
        <a:lstStyle/>
        <a:p>
          <a:pPr rtl="1"/>
          <a:endParaRPr lang="ar-IQ"/>
        </a:p>
      </dgm:t>
    </dgm:pt>
    <dgm:pt modelId="{D59172FA-5A72-4E5E-A96C-4818835F260E}" type="parTrans" cxnId="{E09A3B9C-588D-4BDB-AB90-C922E889CF28}">
      <dgm:prSet/>
      <dgm:spPr/>
      <dgm:t>
        <a:bodyPr/>
        <a:lstStyle/>
        <a:p>
          <a:pPr rtl="1"/>
          <a:endParaRPr lang="ar-SA"/>
        </a:p>
      </dgm:t>
    </dgm:pt>
    <dgm:pt modelId="{021F4688-8CFC-4063-BB8E-23FEEC42BEEC}" type="sibTrans" cxnId="{E09A3B9C-588D-4BDB-AB90-C922E889CF28}">
      <dgm:prSet/>
      <dgm:spPr/>
      <dgm:t>
        <a:bodyPr/>
        <a:lstStyle/>
        <a:p>
          <a:pPr rtl="1"/>
          <a:endParaRPr lang="ar-SA"/>
        </a:p>
      </dgm:t>
    </dgm:pt>
    <dgm:pt modelId="{4720A4D0-D229-4694-9F61-6C106EEA4683}" type="pres">
      <dgm:prSet presAssocID="{A5B31597-ADD2-4E42-9A57-A351056AEE3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1CD8ADCA-3DCD-4A9C-8620-40B5CF3874C9}" type="pres">
      <dgm:prSet presAssocID="{7351F5F6-9E0C-4818-8E58-97596848D0C2}" presName="roof" presStyleLbl="dkBgShp" presStyleIdx="0" presStyleCnt="2" custLinFactNeighborX="-926" custLinFactNeighborY="-2291"/>
      <dgm:spPr/>
      <dgm:t>
        <a:bodyPr/>
        <a:lstStyle/>
        <a:p>
          <a:pPr rtl="1"/>
          <a:endParaRPr lang="ar-SA"/>
        </a:p>
      </dgm:t>
    </dgm:pt>
    <dgm:pt modelId="{164BCF7C-7949-46D6-9C74-61F82D43FAC2}" type="pres">
      <dgm:prSet presAssocID="{7351F5F6-9E0C-4818-8E58-97596848D0C2}" presName="pillars" presStyleCnt="0"/>
      <dgm:spPr/>
    </dgm:pt>
    <dgm:pt modelId="{B7D01ADF-E342-4BC0-A26A-9AC5D86F4CA1}" type="pres">
      <dgm:prSet presAssocID="{7351F5F6-9E0C-4818-8E58-97596848D0C2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84C9A5F-5481-45E2-A16B-7E9E149D8E4D}" type="pres">
      <dgm:prSet presAssocID="{68B7620F-769E-417C-A04C-288860864EF6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405958F-89C6-4164-B71C-1A04A35B3A25}" type="pres">
      <dgm:prSet presAssocID="{170CEE9D-F7A5-40B8-A1B0-3490BF948A83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7454108-94C5-453B-B7B4-C0EA6256FB94}" type="pres">
      <dgm:prSet presAssocID="{7351F5F6-9E0C-4818-8E58-97596848D0C2}" presName="base" presStyleLbl="dkBgShp" presStyleIdx="1" presStyleCnt="2"/>
      <dgm:spPr/>
    </dgm:pt>
  </dgm:ptLst>
  <dgm:cxnLst>
    <dgm:cxn modelId="{794B8D5D-35D3-4CC5-81D3-219ABCDD59E4}" srcId="{7351F5F6-9E0C-4818-8E58-97596848D0C2}" destId="{E4554B45-43FB-4A25-B2BB-189685C899F8}" srcOrd="0" destOrd="0" parTransId="{E9A67F8B-3295-4B0A-9537-7560C255675F}" sibTransId="{A2F74563-5EE2-402F-9728-966B740A655E}"/>
    <dgm:cxn modelId="{1081262D-BCE4-4C36-B1D6-829E6B593D8C}" srcId="{A5B31597-ADD2-4E42-9A57-A351056AEE34}" destId="{30FD92E8-278E-40E7-835A-42E816C36B2A}" srcOrd="7" destOrd="0" parTransId="{D064AD18-76D7-41A9-8030-3F751391C016}" sibTransId="{C4B0AA6B-EE90-4E7E-A80E-E9E5DA53F983}"/>
    <dgm:cxn modelId="{CBFA42D3-1864-443A-8A0E-7C73F007ED46}" type="presOf" srcId="{170CEE9D-F7A5-40B8-A1B0-3490BF948A83}" destId="{D405958F-89C6-4164-B71C-1A04A35B3A25}" srcOrd="0" destOrd="0" presId="urn:microsoft.com/office/officeart/2005/8/layout/hList3"/>
    <dgm:cxn modelId="{2A00EB2F-D352-4F3F-97AE-3B5748551120}" srcId="{A5B31597-ADD2-4E42-9A57-A351056AEE34}" destId="{4D29B974-CB06-4654-A9B8-787FAE938A0D}" srcOrd="4" destOrd="0" parTransId="{095D5FD5-464D-4F3A-A4E9-B9AB327B8A61}" sibTransId="{3CF4BA9D-5802-4EDA-9490-F71C529910D9}"/>
    <dgm:cxn modelId="{F5A0B091-4E91-489D-9E34-408AF39173A5}" type="presOf" srcId="{E4554B45-43FB-4A25-B2BB-189685C899F8}" destId="{B7D01ADF-E342-4BC0-A26A-9AC5D86F4CA1}" srcOrd="0" destOrd="0" presId="urn:microsoft.com/office/officeart/2005/8/layout/hList3"/>
    <dgm:cxn modelId="{E09A3B9C-588D-4BDB-AB90-C922E889CF28}" srcId="{A5B31597-ADD2-4E42-9A57-A351056AEE34}" destId="{FC9673F3-F1ED-4094-B605-1B7703F4CBBE}" srcOrd="1" destOrd="0" parTransId="{D59172FA-5A72-4E5E-A96C-4818835F260E}" sibTransId="{021F4688-8CFC-4063-BB8E-23FEEC42BEEC}"/>
    <dgm:cxn modelId="{E387EC8B-5585-4B6F-A27D-1C1DB4A27F1B}" type="presOf" srcId="{68B7620F-769E-417C-A04C-288860864EF6}" destId="{C84C9A5F-5481-45E2-A16B-7E9E149D8E4D}" srcOrd="0" destOrd="0" presId="urn:microsoft.com/office/officeart/2005/8/layout/hList3"/>
    <dgm:cxn modelId="{7FB99935-372E-46C9-945E-1C3DAC72D1DC}" srcId="{A5B31597-ADD2-4E42-9A57-A351056AEE34}" destId="{7351F5F6-9E0C-4818-8E58-97596848D0C2}" srcOrd="0" destOrd="0" parTransId="{BE6F0B0C-AFBD-4449-8935-C1846DFB0992}" sibTransId="{5DBDB35E-CF4D-400D-A0A0-7C44BEA17B84}"/>
    <dgm:cxn modelId="{88BB2187-4F7F-451D-95A1-9E29CA8C9939}" srcId="{7351F5F6-9E0C-4818-8E58-97596848D0C2}" destId="{68B7620F-769E-417C-A04C-288860864EF6}" srcOrd="1" destOrd="0" parTransId="{4D72BD0D-4DFD-40F6-BF5F-9F903D47C6D6}" sibTransId="{A48EB9F4-1D11-42DA-9149-BFF3494E342D}"/>
    <dgm:cxn modelId="{17BA5E06-2A74-4AD6-892B-03CCFD2DEC3B}" srcId="{A5B31597-ADD2-4E42-9A57-A351056AEE34}" destId="{41DCD953-3482-4046-80CF-AC3607CBA0B9}" srcOrd="6" destOrd="0" parTransId="{213630D6-1AC4-431C-B110-C6351F6E1334}" sibTransId="{C7A1E533-E910-486E-A489-011A956D6536}"/>
    <dgm:cxn modelId="{63C79245-CB61-431F-8C2B-A263E6193DF4}" type="presOf" srcId="{7351F5F6-9E0C-4818-8E58-97596848D0C2}" destId="{1CD8ADCA-3DCD-4A9C-8620-40B5CF3874C9}" srcOrd="0" destOrd="0" presId="urn:microsoft.com/office/officeart/2005/8/layout/hList3"/>
    <dgm:cxn modelId="{492CE90A-14F9-414F-A16A-CDEFED969F97}" srcId="{A5B31597-ADD2-4E42-9A57-A351056AEE34}" destId="{18682141-8EDB-44DE-AF8C-04FD8E72EB65}" srcOrd="3" destOrd="0" parTransId="{5DB5D313-427A-4AF6-8C63-3AC49206DF1C}" sibTransId="{257C9567-35AF-4B94-8045-A6BDE9D68A5F}"/>
    <dgm:cxn modelId="{BAE59D17-319C-46EA-8508-241AAAEC2DFE}" type="presOf" srcId="{A5B31597-ADD2-4E42-9A57-A351056AEE34}" destId="{4720A4D0-D229-4694-9F61-6C106EEA4683}" srcOrd="0" destOrd="0" presId="urn:microsoft.com/office/officeart/2005/8/layout/hList3"/>
    <dgm:cxn modelId="{243D9B07-67CF-4085-AE14-A9B6A5E008B2}" srcId="{7351F5F6-9E0C-4818-8E58-97596848D0C2}" destId="{170CEE9D-F7A5-40B8-A1B0-3490BF948A83}" srcOrd="2" destOrd="0" parTransId="{0F39C3AE-1F02-4905-BFA6-3D61C6FB5761}" sibTransId="{EF944039-D782-4518-B2F2-10088A420025}"/>
    <dgm:cxn modelId="{71CE666D-16B2-492B-A783-E5BD871B4043}" srcId="{A5B31597-ADD2-4E42-9A57-A351056AEE34}" destId="{9CCBE4CB-9C82-422B-B7B8-A73D8B024F30}" srcOrd="5" destOrd="0" parTransId="{E5E1B612-E969-4608-B800-5368B003BB48}" sibTransId="{243932EA-B180-43C6-B004-4605DEC2BB3A}"/>
    <dgm:cxn modelId="{7586B116-85C2-4B09-AC3E-4F86331B457C}" srcId="{A5B31597-ADD2-4E42-9A57-A351056AEE34}" destId="{DB4AD58D-8A9B-4842-BF7E-568CF5C8B3DF}" srcOrd="2" destOrd="0" parTransId="{617C0921-713A-468A-96A7-B0642CD818F5}" sibTransId="{B3934B6D-5126-42AD-9465-6251C6739DA7}"/>
    <dgm:cxn modelId="{7EC6D271-F4CF-42C3-848C-3A43F14E3D94}" type="presParOf" srcId="{4720A4D0-D229-4694-9F61-6C106EEA4683}" destId="{1CD8ADCA-3DCD-4A9C-8620-40B5CF3874C9}" srcOrd="0" destOrd="0" presId="urn:microsoft.com/office/officeart/2005/8/layout/hList3"/>
    <dgm:cxn modelId="{74C1EC35-4A4F-456A-834C-3B1EF674EF58}" type="presParOf" srcId="{4720A4D0-D229-4694-9F61-6C106EEA4683}" destId="{164BCF7C-7949-46D6-9C74-61F82D43FAC2}" srcOrd="1" destOrd="0" presId="urn:microsoft.com/office/officeart/2005/8/layout/hList3"/>
    <dgm:cxn modelId="{645F20E7-55EB-4A4C-B471-78660E69762D}" type="presParOf" srcId="{164BCF7C-7949-46D6-9C74-61F82D43FAC2}" destId="{B7D01ADF-E342-4BC0-A26A-9AC5D86F4CA1}" srcOrd="0" destOrd="0" presId="urn:microsoft.com/office/officeart/2005/8/layout/hList3"/>
    <dgm:cxn modelId="{3E2AB554-023F-4AB4-AD2F-127E29C9A865}" type="presParOf" srcId="{164BCF7C-7949-46D6-9C74-61F82D43FAC2}" destId="{C84C9A5F-5481-45E2-A16B-7E9E149D8E4D}" srcOrd="1" destOrd="0" presId="urn:microsoft.com/office/officeart/2005/8/layout/hList3"/>
    <dgm:cxn modelId="{5A4D455D-2192-4877-8F54-CECE39EBA94B}" type="presParOf" srcId="{164BCF7C-7949-46D6-9C74-61F82D43FAC2}" destId="{D405958F-89C6-4164-B71C-1A04A35B3A25}" srcOrd="2" destOrd="0" presId="urn:microsoft.com/office/officeart/2005/8/layout/hList3"/>
    <dgm:cxn modelId="{7C832FCB-5C12-4496-BA43-BB10C9AE8A77}" type="presParOf" srcId="{4720A4D0-D229-4694-9F61-6C106EEA4683}" destId="{E7454108-94C5-453B-B7B4-C0EA6256FB94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505AA1C-598F-41CA-A7EF-0E54F5A605D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43915235-B1EA-462F-A564-03C08ACFD447}">
      <dgm:prSet phldrT="[Text]"/>
      <dgm:spPr/>
      <dgm:t>
        <a:bodyPr/>
        <a:lstStyle/>
        <a:p>
          <a:pPr algn="l" rtl="0"/>
          <a:r>
            <a:rPr lang="en-US" dirty="0" smtClean="0">
              <a:latin typeface="Times New Roman" pitchFamily="18" charset="0"/>
              <a:cs typeface="Times New Roman" pitchFamily="18" charset="0"/>
            </a:rPr>
            <a:t>Cell Membrane</a:t>
          </a:r>
          <a:endParaRPr lang="ar-SA" dirty="0">
            <a:latin typeface="Times New Roman" pitchFamily="18" charset="0"/>
            <a:cs typeface="Times New Roman" pitchFamily="18" charset="0"/>
          </a:endParaRPr>
        </a:p>
      </dgm:t>
    </dgm:pt>
    <dgm:pt modelId="{FD4BABF7-AB09-4B75-8869-35AFD83EE0A0}" type="parTrans" cxnId="{B0B868F1-5714-4F9F-B99A-1B00FB0348F1}">
      <dgm:prSet/>
      <dgm:spPr/>
      <dgm:t>
        <a:bodyPr/>
        <a:lstStyle/>
        <a:p>
          <a:pPr rtl="1"/>
          <a:endParaRPr lang="ar-SA"/>
        </a:p>
      </dgm:t>
    </dgm:pt>
    <dgm:pt modelId="{D3161F21-DE34-45A9-8A1B-6DB2E552D999}" type="sibTrans" cxnId="{B0B868F1-5714-4F9F-B99A-1B00FB0348F1}">
      <dgm:prSet/>
      <dgm:spPr/>
      <dgm:t>
        <a:bodyPr/>
        <a:lstStyle/>
        <a:p>
          <a:pPr rtl="1"/>
          <a:endParaRPr lang="ar-SA"/>
        </a:p>
      </dgm:t>
    </dgm:pt>
    <dgm:pt modelId="{DB225FD2-7508-4EF0-9AC3-7BECE886CADD}">
      <dgm:prSet phldrT="[Text]" phldr="1"/>
      <dgm:spPr/>
      <dgm:t>
        <a:bodyPr/>
        <a:lstStyle/>
        <a:p>
          <a:pPr rtl="1"/>
          <a:endParaRPr lang="ar-SA" dirty="0"/>
        </a:p>
      </dgm:t>
    </dgm:pt>
    <dgm:pt modelId="{44E8EF10-7605-4A62-B383-74A4F269F9FF}" type="parTrans" cxnId="{0BD7F043-BEAE-4CD9-B3F4-610EC8C96948}">
      <dgm:prSet/>
      <dgm:spPr/>
      <dgm:t>
        <a:bodyPr/>
        <a:lstStyle/>
        <a:p>
          <a:pPr rtl="1"/>
          <a:endParaRPr lang="ar-SA"/>
        </a:p>
      </dgm:t>
    </dgm:pt>
    <dgm:pt modelId="{6ABDC468-5A7C-4454-8F0D-375AE8593BC9}" type="sibTrans" cxnId="{0BD7F043-BEAE-4CD9-B3F4-610EC8C96948}">
      <dgm:prSet/>
      <dgm:spPr/>
      <dgm:t>
        <a:bodyPr/>
        <a:lstStyle/>
        <a:p>
          <a:pPr rtl="1"/>
          <a:endParaRPr lang="ar-SA"/>
        </a:p>
      </dgm:t>
    </dgm:pt>
    <dgm:pt modelId="{4EB3B356-CF20-4E95-A65C-34E2BA0511C0}">
      <dgm:prSet phldrT="[Text]"/>
      <dgm:spPr/>
      <dgm:t>
        <a:bodyPr/>
        <a:lstStyle/>
        <a:p>
          <a:pPr algn="l" rtl="1"/>
          <a:r>
            <a:rPr lang="en-US" dirty="0" smtClean="0">
              <a:latin typeface="Times New Roman" pitchFamily="18" charset="0"/>
              <a:cs typeface="Times New Roman" pitchFamily="18" charset="0"/>
            </a:rPr>
            <a:t>Hemoglobin</a:t>
          </a:r>
          <a:endParaRPr lang="ar-SA" dirty="0">
            <a:latin typeface="Times New Roman" pitchFamily="18" charset="0"/>
            <a:cs typeface="Times New Roman" pitchFamily="18" charset="0"/>
          </a:endParaRPr>
        </a:p>
      </dgm:t>
    </dgm:pt>
    <dgm:pt modelId="{FC8400F8-D057-4E3F-BCAF-8CCF3DC88023}" type="parTrans" cxnId="{B048A9B8-156C-4BE7-828A-3504F94ECAEA}">
      <dgm:prSet/>
      <dgm:spPr/>
      <dgm:t>
        <a:bodyPr/>
        <a:lstStyle/>
        <a:p>
          <a:pPr rtl="1"/>
          <a:endParaRPr lang="ar-SA"/>
        </a:p>
      </dgm:t>
    </dgm:pt>
    <dgm:pt modelId="{1255727E-C199-4FB8-8B5D-0B2CDB5AC0B4}" type="sibTrans" cxnId="{B048A9B8-156C-4BE7-828A-3504F94ECAEA}">
      <dgm:prSet/>
      <dgm:spPr/>
      <dgm:t>
        <a:bodyPr/>
        <a:lstStyle/>
        <a:p>
          <a:pPr rtl="1"/>
          <a:endParaRPr lang="ar-SA"/>
        </a:p>
      </dgm:t>
    </dgm:pt>
    <dgm:pt modelId="{3ED38CD7-2340-4F4C-A990-3AED5F72E703}">
      <dgm:prSet phldrT="[Text]" phldr="1"/>
      <dgm:spPr/>
      <dgm:t>
        <a:bodyPr/>
        <a:lstStyle/>
        <a:p>
          <a:pPr rtl="1"/>
          <a:endParaRPr lang="ar-SA" dirty="0"/>
        </a:p>
      </dgm:t>
    </dgm:pt>
    <dgm:pt modelId="{21EC525B-F528-492A-95F2-68412E87D1EC}" type="parTrans" cxnId="{D867CF02-09A3-43D8-A676-7E477ACD78AB}">
      <dgm:prSet/>
      <dgm:spPr/>
      <dgm:t>
        <a:bodyPr/>
        <a:lstStyle/>
        <a:p>
          <a:pPr rtl="1"/>
          <a:endParaRPr lang="ar-SA"/>
        </a:p>
      </dgm:t>
    </dgm:pt>
    <dgm:pt modelId="{C3E9E803-ED35-404A-BA8A-64EF0BB6CFAE}" type="sibTrans" cxnId="{D867CF02-09A3-43D8-A676-7E477ACD78AB}">
      <dgm:prSet/>
      <dgm:spPr/>
      <dgm:t>
        <a:bodyPr/>
        <a:lstStyle/>
        <a:p>
          <a:pPr rtl="1"/>
          <a:endParaRPr lang="ar-SA"/>
        </a:p>
      </dgm:t>
    </dgm:pt>
    <dgm:pt modelId="{2C00D00C-8774-4930-88FF-877B1BDEA686}" type="pres">
      <dgm:prSet presAssocID="{6505AA1C-598F-41CA-A7EF-0E54F5A605D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DB4C2A11-D6A7-48A2-AB49-EBBE07B30157}" type="pres">
      <dgm:prSet presAssocID="{43915235-B1EA-462F-A564-03C08ACFD447}" presName="parentText" presStyleLbl="node1" presStyleIdx="0" presStyleCnt="2" custLinFactNeighborY="5464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82504FF-B506-4BCD-A1A2-38AC3358BB17}" type="pres">
      <dgm:prSet presAssocID="{43915235-B1EA-462F-A564-03C08ACFD447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8556B6F-9A71-44A9-93EE-9BC3B049ABD0}" type="pres">
      <dgm:prSet presAssocID="{4EB3B356-CF20-4E95-A65C-34E2BA0511C0}" presName="parentText" presStyleLbl="node1" presStyleIdx="1" presStyleCnt="2" custLinFactNeighborY="1227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8886773-C2B6-4A12-A500-821A82D5EFDB}" type="pres">
      <dgm:prSet presAssocID="{4EB3B356-CF20-4E95-A65C-34E2BA0511C0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AE4E03F0-CCEF-4713-9DB3-E979164662E5}" type="presOf" srcId="{4EB3B356-CF20-4E95-A65C-34E2BA0511C0}" destId="{B8556B6F-9A71-44A9-93EE-9BC3B049ABD0}" srcOrd="0" destOrd="0" presId="urn:microsoft.com/office/officeart/2005/8/layout/vList2"/>
    <dgm:cxn modelId="{D867CF02-09A3-43D8-A676-7E477ACD78AB}" srcId="{4EB3B356-CF20-4E95-A65C-34E2BA0511C0}" destId="{3ED38CD7-2340-4F4C-A990-3AED5F72E703}" srcOrd="0" destOrd="0" parTransId="{21EC525B-F528-492A-95F2-68412E87D1EC}" sibTransId="{C3E9E803-ED35-404A-BA8A-64EF0BB6CFAE}"/>
    <dgm:cxn modelId="{B0B868F1-5714-4F9F-B99A-1B00FB0348F1}" srcId="{6505AA1C-598F-41CA-A7EF-0E54F5A605DC}" destId="{43915235-B1EA-462F-A564-03C08ACFD447}" srcOrd="0" destOrd="0" parTransId="{FD4BABF7-AB09-4B75-8869-35AFD83EE0A0}" sibTransId="{D3161F21-DE34-45A9-8A1B-6DB2E552D999}"/>
    <dgm:cxn modelId="{F06BAFAB-2F62-4101-8CAC-F803F0CEAA83}" type="presOf" srcId="{3ED38CD7-2340-4F4C-A990-3AED5F72E703}" destId="{B8886773-C2B6-4A12-A500-821A82D5EFDB}" srcOrd="0" destOrd="0" presId="urn:microsoft.com/office/officeart/2005/8/layout/vList2"/>
    <dgm:cxn modelId="{1FB95C4A-7D0D-4FCD-8072-621FD5E34B22}" type="presOf" srcId="{DB225FD2-7508-4EF0-9AC3-7BECE886CADD}" destId="{882504FF-B506-4BCD-A1A2-38AC3358BB17}" srcOrd="0" destOrd="0" presId="urn:microsoft.com/office/officeart/2005/8/layout/vList2"/>
    <dgm:cxn modelId="{46CB0400-2CE9-48B6-87F8-0A38FCA96AC4}" type="presOf" srcId="{6505AA1C-598F-41CA-A7EF-0E54F5A605DC}" destId="{2C00D00C-8774-4930-88FF-877B1BDEA686}" srcOrd="0" destOrd="0" presId="urn:microsoft.com/office/officeart/2005/8/layout/vList2"/>
    <dgm:cxn modelId="{B048A9B8-156C-4BE7-828A-3504F94ECAEA}" srcId="{6505AA1C-598F-41CA-A7EF-0E54F5A605DC}" destId="{4EB3B356-CF20-4E95-A65C-34E2BA0511C0}" srcOrd="1" destOrd="0" parTransId="{FC8400F8-D057-4E3F-BCAF-8CCF3DC88023}" sibTransId="{1255727E-C199-4FB8-8B5D-0B2CDB5AC0B4}"/>
    <dgm:cxn modelId="{0CDBFE66-7648-49E4-9B79-0300FE81BED9}" type="presOf" srcId="{43915235-B1EA-462F-A564-03C08ACFD447}" destId="{DB4C2A11-D6A7-48A2-AB49-EBBE07B30157}" srcOrd="0" destOrd="0" presId="urn:microsoft.com/office/officeart/2005/8/layout/vList2"/>
    <dgm:cxn modelId="{0BD7F043-BEAE-4CD9-B3F4-610EC8C96948}" srcId="{43915235-B1EA-462F-A564-03C08ACFD447}" destId="{DB225FD2-7508-4EF0-9AC3-7BECE886CADD}" srcOrd="0" destOrd="0" parTransId="{44E8EF10-7605-4A62-B383-74A4F269F9FF}" sibTransId="{6ABDC468-5A7C-4454-8F0D-375AE8593BC9}"/>
    <dgm:cxn modelId="{C1A8F957-ECFA-4685-9302-64167C7B3FE9}" type="presParOf" srcId="{2C00D00C-8774-4930-88FF-877B1BDEA686}" destId="{DB4C2A11-D6A7-48A2-AB49-EBBE07B30157}" srcOrd="0" destOrd="0" presId="urn:microsoft.com/office/officeart/2005/8/layout/vList2"/>
    <dgm:cxn modelId="{EEA513E1-31AF-4E42-B265-E7EFE4E6CD6A}" type="presParOf" srcId="{2C00D00C-8774-4930-88FF-877B1BDEA686}" destId="{882504FF-B506-4BCD-A1A2-38AC3358BB17}" srcOrd="1" destOrd="0" presId="urn:microsoft.com/office/officeart/2005/8/layout/vList2"/>
    <dgm:cxn modelId="{D0BD0E3E-5210-430E-9B90-B3DF99CF0BD8}" type="presParOf" srcId="{2C00D00C-8774-4930-88FF-877B1BDEA686}" destId="{B8556B6F-9A71-44A9-93EE-9BC3B049ABD0}" srcOrd="2" destOrd="0" presId="urn:microsoft.com/office/officeart/2005/8/layout/vList2"/>
    <dgm:cxn modelId="{DC4F3150-5E7A-4AF9-BB66-C07457CE1458}" type="presParOf" srcId="{2C00D00C-8774-4930-88FF-877B1BDEA686}" destId="{B8886773-C2B6-4A12-A500-821A82D5EFD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91367B6-6AC0-4A4C-9C2D-A248DAC58BC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705AA7-FFCD-483D-A38C-F49D178C297F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400" b="1" dirty="0" smtClean="0">
              <a:solidFill>
                <a:schemeClr val="bg1"/>
              </a:solidFill>
            </a:rPr>
            <a:t>1-Hemorrhage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dirty="0" smtClean="0">
              <a:solidFill>
                <a:srgbClr val="FFFF00"/>
              </a:solidFill>
            </a:rPr>
            <a:t>(High </a:t>
          </a:r>
          <a:r>
            <a:rPr lang="en-US" sz="2000" dirty="0" err="1" smtClean="0">
              <a:solidFill>
                <a:srgbClr val="FFFF00"/>
              </a:solidFill>
            </a:rPr>
            <a:t>Retic</a:t>
          </a:r>
          <a:r>
            <a:rPr lang="en-US" sz="2000" dirty="0" smtClean="0">
              <a:solidFill>
                <a:srgbClr val="FFFF00"/>
              </a:solidFill>
            </a:rPr>
            <a:t>. count)</a:t>
          </a:r>
        </a:p>
        <a:p>
          <a:pPr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dirty="0"/>
        </a:p>
      </dgm:t>
    </dgm:pt>
    <dgm:pt modelId="{517609A7-0DBC-478E-BECA-CDD0F6858727}" type="parTrans" cxnId="{0496784D-447E-4A9B-9101-E49D17E50FFF}">
      <dgm:prSet/>
      <dgm:spPr/>
      <dgm:t>
        <a:bodyPr/>
        <a:lstStyle/>
        <a:p>
          <a:endParaRPr lang="en-US"/>
        </a:p>
      </dgm:t>
    </dgm:pt>
    <dgm:pt modelId="{2F412329-BAFA-4071-B856-A81534D0FDB9}" type="sibTrans" cxnId="{0496784D-447E-4A9B-9101-E49D17E50FFF}">
      <dgm:prSet/>
      <dgm:spPr/>
      <dgm:t>
        <a:bodyPr/>
        <a:lstStyle/>
        <a:p>
          <a:endParaRPr lang="en-US"/>
        </a:p>
      </dgm:t>
    </dgm:pt>
    <dgm:pt modelId="{23C3791D-DAA2-4173-AEC3-D419DD006005}">
      <dgm:prSet phldrT="[Text]" custT="1"/>
      <dgm:spPr/>
      <dgm:t>
        <a:bodyPr/>
        <a:lstStyle/>
        <a:p>
          <a:r>
            <a:rPr lang="en-US" sz="2400" dirty="0" smtClean="0"/>
            <a:t>Excessive blood loss (acutely such as </a:t>
          </a:r>
          <a:r>
            <a:rPr lang="en-US" sz="2400" dirty="0" smtClean="0">
              <a:solidFill>
                <a:schemeClr val="accent2"/>
              </a:solidFill>
            </a:rPr>
            <a:t>acute</a:t>
          </a:r>
          <a:r>
            <a:rPr lang="en-US" sz="2400" dirty="0" smtClean="0"/>
            <a:t> </a:t>
          </a:r>
          <a:r>
            <a:rPr lang="en-US" sz="2400" dirty="0" smtClean="0">
              <a:solidFill>
                <a:schemeClr val="tx1"/>
              </a:solidFill>
            </a:rPr>
            <a:t>hemorrhage</a:t>
          </a:r>
          <a:r>
            <a:rPr lang="en-US" sz="2400" dirty="0" smtClean="0"/>
            <a:t> or </a:t>
          </a:r>
          <a:r>
            <a:rPr lang="en-US" sz="2400" dirty="0" smtClean="0">
              <a:solidFill>
                <a:schemeClr val="accent2"/>
              </a:solidFill>
            </a:rPr>
            <a:t>chronically</a:t>
          </a:r>
          <a:r>
            <a:rPr lang="en-US" sz="2400" dirty="0" smtClean="0"/>
            <a:t> through low-volume loss</a:t>
          </a:r>
          <a:r>
            <a:rPr lang="en-US" sz="1800" dirty="0" smtClean="0"/>
            <a:t>),</a:t>
          </a:r>
          <a:endParaRPr lang="en-US" sz="1800" dirty="0"/>
        </a:p>
      </dgm:t>
    </dgm:pt>
    <dgm:pt modelId="{837C7D0D-B6A6-4C6E-9B4D-71527E6FEF2C}" type="parTrans" cxnId="{2985CF63-D740-40C1-BDB0-6F77DE4A139F}">
      <dgm:prSet/>
      <dgm:spPr/>
      <dgm:t>
        <a:bodyPr/>
        <a:lstStyle/>
        <a:p>
          <a:endParaRPr lang="en-US"/>
        </a:p>
      </dgm:t>
    </dgm:pt>
    <dgm:pt modelId="{1D2958C3-0224-4C79-A510-5CED4D7000E2}" type="sibTrans" cxnId="{2985CF63-D740-40C1-BDB0-6F77DE4A139F}">
      <dgm:prSet/>
      <dgm:spPr/>
      <dgm:t>
        <a:bodyPr/>
        <a:lstStyle/>
        <a:p>
          <a:endParaRPr lang="en-US"/>
        </a:p>
      </dgm:t>
    </dgm:pt>
    <dgm:pt modelId="{A154C2D3-1886-4107-A61F-499C8F65C9B5}">
      <dgm:prSet phldrT="[Text]" phldr="1"/>
      <dgm:spPr/>
      <dgm:t>
        <a:bodyPr/>
        <a:lstStyle/>
        <a:p>
          <a:endParaRPr lang="en-US" sz="1300"/>
        </a:p>
      </dgm:t>
    </dgm:pt>
    <dgm:pt modelId="{708E9A27-0C1D-4E85-AF85-D942499DDFE1}" type="parTrans" cxnId="{BCE1E7E2-DAFC-4B7A-A436-9F7694B62A91}">
      <dgm:prSet/>
      <dgm:spPr/>
      <dgm:t>
        <a:bodyPr/>
        <a:lstStyle/>
        <a:p>
          <a:endParaRPr lang="en-US"/>
        </a:p>
      </dgm:t>
    </dgm:pt>
    <dgm:pt modelId="{F0E3D799-0266-404D-B42D-902409E8115F}" type="sibTrans" cxnId="{BCE1E7E2-DAFC-4B7A-A436-9F7694B62A91}">
      <dgm:prSet/>
      <dgm:spPr/>
      <dgm:t>
        <a:bodyPr/>
        <a:lstStyle/>
        <a:p>
          <a:endParaRPr lang="en-US"/>
        </a:p>
      </dgm:t>
    </dgm:pt>
    <dgm:pt modelId="{F360F587-E9E6-4B89-BC77-98BA6852FA95}">
      <dgm:prSet phldrT="[Text]" custT="1"/>
      <dgm:spPr/>
      <dgm:t>
        <a:bodyPr/>
        <a:lstStyle/>
        <a:p>
          <a:r>
            <a:rPr lang="en-US" sz="2400" b="1" dirty="0" smtClean="0">
              <a:solidFill>
                <a:schemeClr val="bg1"/>
              </a:solidFill>
            </a:rPr>
            <a:t>2-Hemolysis</a:t>
          </a:r>
        </a:p>
        <a:p>
          <a:r>
            <a:rPr lang="en-US" sz="2000" dirty="0" smtClean="0">
              <a:solidFill>
                <a:srgbClr val="FFFF00"/>
              </a:solidFill>
            </a:rPr>
            <a:t>(High </a:t>
          </a:r>
          <a:r>
            <a:rPr lang="en-US" sz="2000" dirty="0" err="1" smtClean="0">
              <a:solidFill>
                <a:srgbClr val="FFFF00"/>
              </a:solidFill>
            </a:rPr>
            <a:t>Retic</a:t>
          </a:r>
          <a:r>
            <a:rPr lang="en-US" sz="2000" dirty="0" smtClean="0">
              <a:solidFill>
                <a:srgbClr val="FFFF00"/>
              </a:solidFill>
            </a:rPr>
            <a:t>. count)</a:t>
          </a:r>
          <a:endParaRPr lang="en-US" sz="2000" dirty="0">
            <a:solidFill>
              <a:srgbClr val="FFFF00"/>
            </a:solidFill>
          </a:endParaRPr>
        </a:p>
      </dgm:t>
    </dgm:pt>
    <dgm:pt modelId="{7CE7B4FB-F51E-4C3C-B071-45695F24A88E}" type="parTrans" cxnId="{2B409F00-5343-4762-BEA7-76404D7A7807}">
      <dgm:prSet/>
      <dgm:spPr/>
      <dgm:t>
        <a:bodyPr/>
        <a:lstStyle/>
        <a:p>
          <a:endParaRPr lang="en-US"/>
        </a:p>
      </dgm:t>
    </dgm:pt>
    <dgm:pt modelId="{2D239529-17F8-405E-9D5D-DC146991F4F9}" type="sibTrans" cxnId="{2B409F00-5343-4762-BEA7-76404D7A7807}">
      <dgm:prSet/>
      <dgm:spPr/>
      <dgm:t>
        <a:bodyPr/>
        <a:lstStyle/>
        <a:p>
          <a:endParaRPr lang="en-US"/>
        </a:p>
      </dgm:t>
    </dgm:pt>
    <dgm:pt modelId="{BB483902-77FA-407F-BC4D-ED02258DF4AC}">
      <dgm:prSet phldrT="[Text]"/>
      <dgm:spPr/>
      <dgm:t>
        <a:bodyPr/>
        <a:lstStyle/>
        <a:p>
          <a:r>
            <a:rPr lang="en-US" dirty="0" smtClean="0"/>
            <a:t>Excessive blood cell destruction </a:t>
          </a:r>
          <a:endParaRPr lang="en-US" dirty="0"/>
        </a:p>
      </dgm:t>
    </dgm:pt>
    <dgm:pt modelId="{3A2C0994-533D-46FA-BB62-7A201F624A0F}" type="parTrans" cxnId="{DA4082CE-C647-4A17-9D76-1E9B14E91A7E}">
      <dgm:prSet/>
      <dgm:spPr/>
      <dgm:t>
        <a:bodyPr/>
        <a:lstStyle/>
        <a:p>
          <a:endParaRPr lang="en-US"/>
        </a:p>
      </dgm:t>
    </dgm:pt>
    <dgm:pt modelId="{5B8F7F9C-7D1B-46C2-9513-037CEC796D4F}" type="sibTrans" cxnId="{DA4082CE-C647-4A17-9D76-1E9B14E91A7E}">
      <dgm:prSet/>
      <dgm:spPr/>
      <dgm:t>
        <a:bodyPr/>
        <a:lstStyle/>
        <a:p>
          <a:endParaRPr lang="en-US"/>
        </a:p>
      </dgm:t>
    </dgm:pt>
    <dgm:pt modelId="{132482BD-72ED-4DA0-BD52-D25060F303B9}">
      <dgm:prSet phldrT="[Text]" phldr="1"/>
      <dgm:spPr/>
      <dgm:t>
        <a:bodyPr/>
        <a:lstStyle/>
        <a:p>
          <a:endParaRPr lang="en-US"/>
        </a:p>
      </dgm:t>
    </dgm:pt>
    <dgm:pt modelId="{F7E42487-5796-489F-A212-143F12784031}" type="parTrans" cxnId="{086A1785-DE7B-406B-ADD7-A29A546FFD2A}">
      <dgm:prSet/>
      <dgm:spPr/>
      <dgm:t>
        <a:bodyPr/>
        <a:lstStyle/>
        <a:p>
          <a:endParaRPr lang="en-US"/>
        </a:p>
      </dgm:t>
    </dgm:pt>
    <dgm:pt modelId="{CBBB94F8-853B-4867-920F-8FEA6444E55D}" type="sibTrans" cxnId="{086A1785-DE7B-406B-ADD7-A29A546FFD2A}">
      <dgm:prSet/>
      <dgm:spPr/>
      <dgm:t>
        <a:bodyPr/>
        <a:lstStyle/>
        <a:p>
          <a:endParaRPr lang="en-US"/>
        </a:p>
      </dgm:t>
    </dgm:pt>
    <dgm:pt modelId="{DB989F6D-FDD3-4387-92B0-E568A4F33263}">
      <dgm:prSet phldrT="[Text]" custT="1"/>
      <dgm:spPr/>
      <dgm:t>
        <a:bodyPr/>
        <a:lstStyle/>
        <a:p>
          <a:r>
            <a:rPr lang="en-US" sz="2400" b="1" dirty="0" smtClean="0">
              <a:solidFill>
                <a:schemeClr val="bg1"/>
              </a:solidFill>
            </a:rPr>
            <a:t>3-Ineffective hematopoesis</a:t>
          </a:r>
        </a:p>
        <a:p>
          <a:r>
            <a:rPr lang="en-US" sz="2000" dirty="0" smtClean="0">
              <a:solidFill>
                <a:srgbClr val="FFFF00"/>
              </a:solidFill>
            </a:rPr>
            <a:t>(Low </a:t>
          </a:r>
          <a:r>
            <a:rPr lang="en-US" sz="2000" dirty="0" err="1" smtClean="0">
              <a:solidFill>
                <a:srgbClr val="FFFF00"/>
              </a:solidFill>
            </a:rPr>
            <a:t>Retic</a:t>
          </a:r>
          <a:r>
            <a:rPr lang="en-US" sz="2000" dirty="0" smtClean="0">
              <a:solidFill>
                <a:srgbClr val="FFFF00"/>
              </a:solidFill>
            </a:rPr>
            <a:t>. count)</a:t>
          </a:r>
          <a:endParaRPr lang="en-US" sz="2000" dirty="0">
            <a:solidFill>
              <a:srgbClr val="FFFF00"/>
            </a:solidFill>
          </a:endParaRPr>
        </a:p>
      </dgm:t>
    </dgm:pt>
    <dgm:pt modelId="{D038AED7-BE03-4BFE-A33E-10E8EB2CC101}" type="parTrans" cxnId="{DCFA2984-4F5F-46AA-98BD-359CF06E131C}">
      <dgm:prSet/>
      <dgm:spPr/>
      <dgm:t>
        <a:bodyPr/>
        <a:lstStyle/>
        <a:p>
          <a:endParaRPr lang="en-US"/>
        </a:p>
      </dgm:t>
    </dgm:pt>
    <dgm:pt modelId="{1898C9EC-E7E5-41F9-B081-17253F810BFF}" type="sibTrans" cxnId="{DCFA2984-4F5F-46AA-98BD-359CF06E131C}">
      <dgm:prSet/>
      <dgm:spPr/>
      <dgm:t>
        <a:bodyPr/>
        <a:lstStyle/>
        <a:p>
          <a:endParaRPr lang="en-US"/>
        </a:p>
      </dgm:t>
    </dgm:pt>
    <dgm:pt modelId="{BDDBDC2D-6509-44D9-A26E-EE8A223B2B39}">
      <dgm:prSet phldrT="[Text]"/>
      <dgm:spPr/>
      <dgm:t>
        <a:bodyPr/>
        <a:lstStyle/>
        <a:p>
          <a:r>
            <a:rPr lang="en-US" dirty="0" smtClean="0"/>
            <a:t>Deficient red blood cell production </a:t>
          </a:r>
          <a:endParaRPr lang="en-US" dirty="0"/>
        </a:p>
      </dgm:t>
    </dgm:pt>
    <dgm:pt modelId="{F96E14EC-430F-4DBD-8183-0C6A778C6197}" type="parTrans" cxnId="{C922E8B6-9408-4F75-9D4F-1CFA7AE48A74}">
      <dgm:prSet/>
      <dgm:spPr/>
      <dgm:t>
        <a:bodyPr/>
        <a:lstStyle/>
        <a:p>
          <a:endParaRPr lang="en-US"/>
        </a:p>
      </dgm:t>
    </dgm:pt>
    <dgm:pt modelId="{C7CAF01D-D287-478F-98C0-4E09EA0448AD}" type="sibTrans" cxnId="{C922E8B6-9408-4F75-9D4F-1CFA7AE48A74}">
      <dgm:prSet/>
      <dgm:spPr/>
      <dgm:t>
        <a:bodyPr/>
        <a:lstStyle/>
        <a:p>
          <a:endParaRPr lang="en-US"/>
        </a:p>
      </dgm:t>
    </dgm:pt>
    <dgm:pt modelId="{DA745897-1AA9-4243-A5C1-986566C7E420}">
      <dgm:prSet phldrT="[Text]" phldr="1"/>
      <dgm:spPr/>
      <dgm:t>
        <a:bodyPr/>
        <a:lstStyle/>
        <a:p>
          <a:endParaRPr lang="en-US"/>
        </a:p>
      </dgm:t>
    </dgm:pt>
    <dgm:pt modelId="{E075ABEE-5E72-493A-A126-0391BBC44F8E}" type="parTrans" cxnId="{6D4BB0AA-3FAF-4A6D-A372-7BF3C1A980E4}">
      <dgm:prSet/>
      <dgm:spPr/>
      <dgm:t>
        <a:bodyPr/>
        <a:lstStyle/>
        <a:p>
          <a:endParaRPr lang="en-US"/>
        </a:p>
      </dgm:t>
    </dgm:pt>
    <dgm:pt modelId="{4B403FBB-57CB-4CF7-8206-38F6D3190F90}" type="sibTrans" cxnId="{6D4BB0AA-3FAF-4A6D-A372-7BF3C1A980E4}">
      <dgm:prSet/>
      <dgm:spPr/>
      <dgm:t>
        <a:bodyPr/>
        <a:lstStyle/>
        <a:p>
          <a:endParaRPr lang="en-US"/>
        </a:p>
      </dgm:t>
    </dgm:pt>
    <dgm:pt modelId="{3D4A9D2B-2756-43FD-A8CA-94291D6AECD1}" type="pres">
      <dgm:prSet presAssocID="{791367B6-6AC0-4A4C-9C2D-A248DAC58BC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46D003C-1C45-4BEA-AB5C-309987ABCDCF}" type="pres">
      <dgm:prSet presAssocID="{01705AA7-FFCD-483D-A38C-F49D178C297F}" presName="linNode" presStyleCnt="0"/>
      <dgm:spPr/>
    </dgm:pt>
    <dgm:pt modelId="{490FDA6F-832C-4456-8788-0C35060BF44B}" type="pres">
      <dgm:prSet presAssocID="{01705AA7-FFCD-483D-A38C-F49D178C297F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5DFCCA-24F8-47ED-9831-EC99B0E101AC}" type="pres">
      <dgm:prSet presAssocID="{01705AA7-FFCD-483D-A38C-F49D178C297F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389B26-F111-4D8B-80B3-28576DF1F202}" type="pres">
      <dgm:prSet presAssocID="{2F412329-BAFA-4071-B856-A81534D0FDB9}" presName="sp" presStyleCnt="0"/>
      <dgm:spPr/>
    </dgm:pt>
    <dgm:pt modelId="{4B6BD198-4AEA-4523-A77E-31FEB67C03F3}" type="pres">
      <dgm:prSet presAssocID="{F360F587-E9E6-4B89-BC77-98BA6852FA95}" presName="linNode" presStyleCnt="0"/>
      <dgm:spPr/>
    </dgm:pt>
    <dgm:pt modelId="{9BAEECF9-4C44-4069-952F-A653E5851D63}" type="pres">
      <dgm:prSet presAssocID="{F360F587-E9E6-4B89-BC77-98BA6852FA95}" presName="parentText" presStyleLbl="node1" presStyleIdx="1" presStyleCnt="3" custLinFactNeighborY="-295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8C82FD-F852-4C9C-B032-AE3D0BBAD489}" type="pres">
      <dgm:prSet presAssocID="{F360F587-E9E6-4B89-BC77-98BA6852FA95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810847-B1FC-4CF6-818C-13A234879768}" type="pres">
      <dgm:prSet presAssocID="{2D239529-17F8-405E-9D5D-DC146991F4F9}" presName="sp" presStyleCnt="0"/>
      <dgm:spPr/>
    </dgm:pt>
    <dgm:pt modelId="{6DACA678-2FE1-4A2D-B53E-EFF84F9EE30D}" type="pres">
      <dgm:prSet presAssocID="{DB989F6D-FDD3-4387-92B0-E568A4F33263}" presName="linNode" presStyleCnt="0"/>
      <dgm:spPr/>
    </dgm:pt>
    <dgm:pt modelId="{DC7939AD-8D7B-456D-BAD2-18E0446FB0CB}" type="pres">
      <dgm:prSet presAssocID="{DB989F6D-FDD3-4387-92B0-E568A4F33263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16184F-B801-4DD2-A3AD-380EA8A3AB47}" type="pres">
      <dgm:prSet presAssocID="{DB989F6D-FDD3-4387-92B0-E568A4F33263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D077279-2986-4318-8652-DB3CBDD12D58}" type="presOf" srcId="{DB989F6D-FDD3-4387-92B0-E568A4F33263}" destId="{DC7939AD-8D7B-456D-BAD2-18E0446FB0CB}" srcOrd="0" destOrd="0" presId="urn:microsoft.com/office/officeart/2005/8/layout/vList5"/>
    <dgm:cxn modelId="{DA4082CE-C647-4A17-9D76-1E9B14E91A7E}" srcId="{F360F587-E9E6-4B89-BC77-98BA6852FA95}" destId="{BB483902-77FA-407F-BC4D-ED02258DF4AC}" srcOrd="0" destOrd="0" parTransId="{3A2C0994-533D-46FA-BB62-7A201F624A0F}" sibTransId="{5B8F7F9C-7D1B-46C2-9513-037CEC796D4F}"/>
    <dgm:cxn modelId="{C922E8B6-9408-4F75-9D4F-1CFA7AE48A74}" srcId="{DB989F6D-FDD3-4387-92B0-E568A4F33263}" destId="{BDDBDC2D-6509-44D9-A26E-EE8A223B2B39}" srcOrd="0" destOrd="0" parTransId="{F96E14EC-430F-4DBD-8183-0C6A778C6197}" sibTransId="{C7CAF01D-D287-478F-98C0-4E09EA0448AD}"/>
    <dgm:cxn modelId="{194C4C0F-367E-4E11-A634-EA07F1B19F0A}" type="presOf" srcId="{F360F587-E9E6-4B89-BC77-98BA6852FA95}" destId="{9BAEECF9-4C44-4069-952F-A653E5851D63}" srcOrd="0" destOrd="0" presId="urn:microsoft.com/office/officeart/2005/8/layout/vList5"/>
    <dgm:cxn modelId="{086A1785-DE7B-406B-ADD7-A29A546FFD2A}" srcId="{F360F587-E9E6-4B89-BC77-98BA6852FA95}" destId="{132482BD-72ED-4DA0-BD52-D25060F303B9}" srcOrd="1" destOrd="0" parTransId="{F7E42487-5796-489F-A212-143F12784031}" sibTransId="{CBBB94F8-853B-4867-920F-8FEA6444E55D}"/>
    <dgm:cxn modelId="{0496784D-447E-4A9B-9101-E49D17E50FFF}" srcId="{791367B6-6AC0-4A4C-9C2D-A248DAC58BCB}" destId="{01705AA7-FFCD-483D-A38C-F49D178C297F}" srcOrd="0" destOrd="0" parTransId="{517609A7-0DBC-478E-BECA-CDD0F6858727}" sibTransId="{2F412329-BAFA-4071-B856-A81534D0FDB9}"/>
    <dgm:cxn modelId="{2985CF63-D740-40C1-BDB0-6F77DE4A139F}" srcId="{01705AA7-FFCD-483D-A38C-F49D178C297F}" destId="{23C3791D-DAA2-4173-AEC3-D419DD006005}" srcOrd="0" destOrd="0" parTransId="{837C7D0D-B6A6-4C6E-9B4D-71527E6FEF2C}" sibTransId="{1D2958C3-0224-4C79-A510-5CED4D7000E2}"/>
    <dgm:cxn modelId="{6D4BB0AA-3FAF-4A6D-A372-7BF3C1A980E4}" srcId="{DB989F6D-FDD3-4387-92B0-E568A4F33263}" destId="{DA745897-1AA9-4243-A5C1-986566C7E420}" srcOrd="1" destOrd="0" parTransId="{E075ABEE-5E72-493A-A126-0391BBC44F8E}" sibTransId="{4B403FBB-57CB-4CF7-8206-38F6D3190F90}"/>
    <dgm:cxn modelId="{BCE1E7E2-DAFC-4B7A-A436-9F7694B62A91}" srcId="{01705AA7-FFCD-483D-A38C-F49D178C297F}" destId="{A154C2D3-1886-4107-A61F-499C8F65C9B5}" srcOrd="1" destOrd="0" parTransId="{708E9A27-0C1D-4E85-AF85-D942499DDFE1}" sibTransId="{F0E3D799-0266-404D-B42D-902409E8115F}"/>
    <dgm:cxn modelId="{DCFA2984-4F5F-46AA-98BD-359CF06E131C}" srcId="{791367B6-6AC0-4A4C-9C2D-A248DAC58BCB}" destId="{DB989F6D-FDD3-4387-92B0-E568A4F33263}" srcOrd="2" destOrd="0" parTransId="{D038AED7-BE03-4BFE-A33E-10E8EB2CC101}" sibTransId="{1898C9EC-E7E5-41F9-B081-17253F810BFF}"/>
    <dgm:cxn modelId="{6B46521F-039A-42AA-99C2-FEC71C85ECD7}" type="presOf" srcId="{132482BD-72ED-4DA0-BD52-D25060F303B9}" destId="{1C8C82FD-F852-4C9C-B032-AE3D0BBAD489}" srcOrd="0" destOrd="1" presId="urn:microsoft.com/office/officeart/2005/8/layout/vList5"/>
    <dgm:cxn modelId="{37A0F7E6-3281-40FB-A5A4-FA149F53CC7D}" type="presOf" srcId="{A154C2D3-1886-4107-A61F-499C8F65C9B5}" destId="{595DFCCA-24F8-47ED-9831-EC99B0E101AC}" srcOrd="0" destOrd="1" presId="urn:microsoft.com/office/officeart/2005/8/layout/vList5"/>
    <dgm:cxn modelId="{2B409F00-5343-4762-BEA7-76404D7A7807}" srcId="{791367B6-6AC0-4A4C-9C2D-A248DAC58BCB}" destId="{F360F587-E9E6-4B89-BC77-98BA6852FA95}" srcOrd="1" destOrd="0" parTransId="{7CE7B4FB-F51E-4C3C-B071-45695F24A88E}" sibTransId="{2D239529-17F8-405E-9D5D-DC146991F4F9}"/>
    <dgm:cxn modelId="{95E2D8BB-80B6-4F10-8851-A6BBB717C020}" type="presOf" srcId="{01705AA7-FFCD-483D-A38C-F49D178C297F}" destId="{490FDA6F-832C-4456-8788-0C35060BF44B}" srcOrd="0" destOrd="0" presId="urn:microsoft.com/office/officeart/2005/8/layout/vList5"/>
    <dgm:cxn modelId="{2973CC02-E4CA-4ECC-96D0-27683B424ABC}" type="presOf" srcId="{23C3791D-DAA2-4173-AEC3-D419DD006005}" destId="{595DFCCA-24F8-47ED-9831-EC99B0E101AC}" srcOrd="0" destOrd="0" presId="urn:microsoft.com/office/officeart/2005/8/layout/vList5"/>
    <dgm:cxn modelId="{FCEAAE27-9BBC-40F3-812A-DC9715F11966}" type="presOf" srcId="{BDDBDC2D-6509-44D9-A26E-EE8A223B2B39}" destId="{2416184F-B801-4DD2-A3AD-380EA8A3AB47}" srcOrd="0" destOrd="0" presId="urn:microsoft.com/office/officeart/2005/8/layout/vList5"/>
    <dgm:cxn modelId="{D4CDD8B4-8DDC-43F9-98F1-178849855BA8}" type="presOf" srcId="{BB483902-77FA-407F-BC4D-ED02258DF4AC}" destId="{1C8C82FD-F852-4C9C-B032-AE3D0BBAD489}" srcOrd="0" destOrd="0" presId="urn:microsoft.com/office/officeart/2005/8/layout/vList5"/>
    <dgm:cxn modelId="{960E98C0-90C2-44EE-9D4C-3167B38EDD3B}" type="presOf" srcId="{791367B6-6AC0-4A4C-9C2D-A248DAC58BCB}" destId="{3D4A9D2B-2756-43FD-A8CA-94291D6AECD1}" srcOrd="0" destOrd="0" presId="urn:microsoft.com/office/officeart/2005/8/layout/vList5"/>
    <dgm:cxn modelId="{44C19870-0473-41B3-9278-E2FD0509F0EA}" type="presOf" srcId="{DA745897-1AA9-4243-A5C1-986566C7E420}" destId="{2416184F-B801-4DD2-A3AD-380EA8A3AB47}" srcOrd="0" destOrd="1" presId="urn:microsoft.com/office/officeart/2005/8/layout/vList5"/>
    <dgm:cxn modelId="{72D236A6-A196-4B8D-865A-FFF3018B186B}" type="presParOf" srcId="{3D4A9D2B-2756-43FD-A8CA-94291D6AECD1}" destId="{F46D003C-1C45-4BEA-AB5C-309987ABCDCF}" srcOrd="0" destOrd="0" presId="urn:microsoft.com/office/officeart/2005/8/layout/vList5"/>
    <dgm:cxn modelId="{BCC72A05-D11F-44DE-9869-20B70A6B9A2C}" type="presParOf" srcId="{F46D003C-1C45-4BEA-AB5C-309987ABCDCF}" destId="{490FDA6F-832C-4456-8788-0C35060BF44B}" srcOrd="0" destOrd="0" presId="urn:microsoft.com/office/officeart/2005/8/layout/vList5"/>
    <dgm:cxn modelId="{25EF1395-243F-4E2E-A2D8-972A1968DBE2}" type="presParOf" srcId="{F46D003C-1C45-4BEA-AB5C-309987ABCDCF}" destId="{595DFCCA-24F8-47ED-9831-EC99B0E101AC}" srcOrd="1" destOrd="0" presId="urn:microsoft.com/office/officeart/2005/8/layout/vList5"/>
    <dgm:cxn modelId="{B6343D60-9D24-47C8-BE1F-C1342D0A34F7}" type="presParOf" srcId="{3D4A9D2B-2756-43FD-A8CA-94291D6AECD1}" destId="{E8389B26-F111-4D8B-80B3-28576DF1F202}" srcOrd="1" destOrd="0" presId="urn:microsoft.com/office/officeart/2005/8/layout/vList5"/>
    <dgm:cxn modelId="{2A293789-DC5A-4F32-996B-628919A4574E}" type="presParOf" srcId="{3D4A9D2B-2756-43FD-A8CA-94291D6AECD1}" destId="{4B6BD198-4AEA-4523-A77E-31FEB67C03F3}" srcOrd="2" destOrd="0" presId="urn:microsoft.com/office/officeart/2005/8/layout/vList5"/>
    <dgm:cxn modelId="{A34BF307-1A7D-4766-AFE7-B37AF567FFAB}" type="presParOf" srcId="{4B6BD198-4AEA-4523-A77E-31FEB67C03F3}" destId="{9BAEECF9-4C44-4069-952F-A653E5851D63}" srcOrd="0" destOrd="0" presId="urn:microsoft.com/office/officeart/2005/8/layout/vList5"/>
    <dgm:cxn modelId="{56923B4F-A7E3-4207-A5F3-3079FB3AC1F7}" type="presParOf" srcId="{4B6BD198-4AEA-4523-A77E-31FEB67C03F3}" destId="{1C8C82FD-F852-4C9C-B032-AE3D0BBAD489}" srcOrd="1" destOrd="0" presId="urn:microsoft.com/office/officeart/2005/8/layout/vList5"/>
    <dgm:cxn modelId="{866F9870-162B-495D-95DD-F33FE77EF4C8}" type="presParOf" srcId="{3D4A9D2B-2756-43FD-A8CA-94291D6AECD1}" destId="{9F810847-B1FC-4CF6-818C-13A234879768}" srcOrd="3" destOrd="0" presId="urn:microsoft.com/office/officeart/2005/8/layout/vList5"/>
    <dgm:cxn modelId="{17FF1E85-15E7-4F9D-A089-52BA6763D91C}" type="presParOf" srcId="{3D4A9D2B-2756-43FD-A8CA-94291D6AECD1}" destId="{6DACA678-2FE1-4A2D-B53E-EFF84F9EE30D}" srcOrd="4" destOrd="0" presId="urn:microsoft.com/office/officeart/2005/8/layout/vList5"/>
    <dgm:cxn modelId="{996F428E-C6CB-452F-9D55-16D8031F4A21}" type="presParOf" srcId="{6DACA678-2FE1-4A2D-B53E-EFF84F9EE30D}" destId="{DC7939AD-8D7B-456D-BAD2-18E0446FB0CB}" srcOrd="0" destOrd="0" presId="urn:microsoft.com/office/officeart/2005/8/layout/vList5"/>
    <dgm:cxn modelId="{84E113D3-7AC2-4000-8169-2F3E1B239BAF}" type="presParOf" srcId="{6DACA678-2FE1-4A2D-B53E-EFF84F9EE30D}" destId="{2416184F-B801-4DD2-A3AD-380EA8A3AB4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3D18026-60C5-4543-84D5-5444BA981CB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4395DD8-49EE-4AAE-863D-A87F0B886901}">
      <dgm:prSet phldrT="[Text]" custT="1"/>
      <dgm:spPr/>
      <dgm:t>
        <a:bodyPr/>
        <a:lstStyle/>
        <a:p>
          <a:r>
            <a:rPr lang="en-US" sz="3200" dirty="0" smtClean="0">
              <a:solidFill>
                <a:srgbClr val="FF0000"/>
              </a:solidFill>
            </a:rPr>
            <a:t>A</a:t>
          </a:r>
          <a:r>
            <a:rPr lang="en-US" sz="3200" dirty="0" smtClean="0"/>
            <a:t>-.</a:t>
          </a:r>
          <a:r>
            <a:rPr lang="en-US" sz="3200" dirty="0" smtClean="0">
              <a:solidFill>
                <a:srgbClr val="FF0000"/>
              </a:solidFill>
            </a:rPr>
            <a:t>Acute blood loss </a:t>
          </a:r>
          <a:r>
            <a:rPr lang="en-US" sz="3200" dirty="0" smtClean="0"/>
            <a:t>caused by sudden hemorrhage  as in </a:t>
          </a:r>
          <a:r>
            <a:rPr lang="en-US" sz="3200" dirty="0" err="1" smtClean="0"/>
            <a:t>tauma</a:t>
          </a:r>
          <a:r>
            <a:rPr lang="en-US" sz="3200" dirty="0" smtClean="0"/>
            <a:t> or other acute blood loss</a:t>
          </a:r>
          <a:br>
            <a:rPr lang="en-US" sz="3200" dirty="0" smtClean="0"/>
          </a:br>
          <a:endParaRPr lang="en-US" sz="3200" dirty="0"/>
        </a:p>
      </dgm:t>
    </dgm:pt>
    <dgm:pt modelId="{6E06376F-7201-45EF-8952-0C3D6663DC77}" type="parTrans" cxnId="{34341394-0045-49D8-8149-6B07AF307B17}">
      <dgm:prSet/>
      <dgm:spPr/>
      <dgm:t>
        <a:bodyPr/>
        <a:lstStyle/>
        <a:p>
          <a:endParaRPr lang="en-US"/>
        </a:p>
      </dgm:t>
    </dgm:pt>
    <dgm:pt modelId="{D7469333-3DB5-4D6B-A2A6-9E1982E16FD8}" type="sibTrans" cxnId="{34341394-0045-49D8-8149-6B07AF307B17}">
      <dgm:prSet/>
      <dgm:spPr/>
      <dgm:t>
        <a:bodyPr/>
        <a:lstStyle/>
        <a:p>
          <a:endParaRPr lang="en-US"/>
        </a:p>
      </dgm:t>
    </dgm:pt>
    <dgm:pt modelId="{97968545-561F-4062-8554-6BD54B807EB3}">
      <dgm:prSet phldrT="[Text]" phldr="1"/>
      <dgm:spPr/>
      <dgm:t>
        <a:bodyPr/>
        <a:lstStyle/>
        <a:p>
          <a:endParaRPr lang="en-US" dirty="0"/>
        </a:p>
      </dgm:t>
    </dgm:pt>
    <dgm:pt modelId="{5F166B47-6420-4537-9D6C-DB9BB31FC45B}" type="parTrans" cxnId="{F3C0614B-51C7-47B8-9C49-FEDE5E59013F}">
      <dgm:prSet/>
      <dgm:spPr/>
      <dgm:t>
        <a:bodyPr/>
        <a:lstStyle/>
        <a:p>
          <a:endParaRPr lang="en-US"/>
        </a:p>
      </dgm:t>
    </dgm:pt>
    <dgm:pt modelId="{5C5881F7-30EE-4D68-AD48-1FB0A505D16E}" type="sibTrans" cxnId="{F3C0614B-51C7-47B8-9C49-FEDE5E59013F}">
      <dgm:prSet/>
      <dgm:spPr/>
      <dgm:t>
        <a:bodyPr/>
        <a:lstStyle/>
        <a:p>
          <a:endParaRPr lang="en-US"/>
        </a:p>
      </dgm:t>
    </dgm:pt>
    <dgm:pt modelId="{871C3B90-B7C9-4BCF-B797-26D292B558CB}">
      <dgm:prSet custT="1"/>
      <dgm:spPr/>
      <dgm:t>
        <a:bodyPr/>
        <a:lstStyle/>
        <a:p>
          <a:r>
            <a:rPr lang="en-US" sz="3200" dirty="0" smtClean="0">
              <a:solidFill>
                <a:srgbClr val="FF0000"/>
              </a:solidFill>
            </a:rPr>
            <a:t>B-Chronic blood loss-  </a:t>
          </a:r>
          <a:r>
            <a:rPr lang="en-US" sz="3200" dirty="0" smtClean="0">
              <a:solidFill>
                <a:schemeClr val="bg1"/>
              </a:solidFill>
            </a:rPr>
            <a:t>slow blood loss as in </a:t>
          </a:r>
          <a:r>
            <a:rPr lang="en-US" sz="3200" dirty="0" smtClean="0"/>
            <a:t>GIT bleeding, malignancy, ulcers, menorrhagia, bleeding hemorrhoids</a:t>
          </a:r>
          <a:endParaRPr lang="en-US" sz="3200" dirty="0"/>
        </a:p>
      </dgm:t>
    </dgm:pt>
    <dgm:pt modelId="{9F0BCEC9-246A-4093-9DD3-E699B49A72E7}" type="parTrans" cxnId="{D1BB1D24-D78B-4B14-8E29-B814D165B2EE}">
      <dgm:prSet/>
      <dgm:spPr/>
      <dgm:t>
        <a:bodyPr/>
        <a:lstStyle/>
        <a:p>
          <a:endParaRPr lang="en-US"/>
        </a:p>
      </dgm:t>
    </dgm:pt>
    <dgm:pt modelId="{AE07AB5A-431F-4548-946E-2951940427A9}" type="sibTrans" cxnId="{D1BB1D24-D78B-4B14-8E29-B814D165B2EE}">
      <dgm:prSet/>
      <dgm:spPr/>
      <dgm:t>
        <a:bodyPr/>
        <a:lstStyle/>
        <a:p>
          <a:endParaRPr lang="en-US"/>
        </a:p>
      </dgm:t>
    </dgm:pt>
    <dgm:pt modelId="{D221A364-1B48-490E-8FEC-3CBAB5562F95}" type="pres">
      <dgm:prSet presAssocID="{D3D18026-60C5-4543-84D5-5444BA981C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46E293-8D4D-49AC-92C7-481EAE71B3AD}" type="pres">
      <dgm:prSet presAssocID="{B4395DD8-49EE-4AAE-863D-A87F0B886901}" presName="parentText" presStyleLbl="node1" presStyleIdx="0" presStyleCnt="2" custLinFactY="-14110" custLinFactNeighborX="-277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DF2E3-EC1F-4E14-8755-7742EBCC49B8}" type="pres">
      <dgm:prSet presAssocID="{B4395DD8-49EE-4AAE-863D-A87F0B886901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09FE30-3960-4DCA-B0BA-069C5B54E229}" type="pres">
      <dgm:prSet presAssocID="{871C3B90-B7C9-4BCF-B797-26D292B558CB}" presName="parentText" presStyleLbl="node1" presStyleIdx="1" presStyleCnt="2" custLinFactNeighborY="-6983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1BB1D24-D78B-4B14-8E29-B814D165B2EE}" srcId="{D3D18026-60C5-4543-84D5-5444BA981CBB}" destId="{871C3B90-B7C9-4BCF-B797-26D292B558CB}" srcOrd="1" destOrd="0" parTransId="{9F0BCEC9-246A-4093-9DD3-E699B49A72E7}" sibTransId="{AE07AB5A-431F-4548-946E-2951940427A9}"/>
    <dgm:cxn modelId="{69BCA3A3-89CE-4048-A564-737AA603190C}" type="presOf" srcId="{D3D18026-60C5-4543-84D5-5444BA981CBB}" destId="{D221A364-1B48-490E-8FEC-3CBAB5562F95}" srcOrd="0" destOrd="0" presId="urn:microsoft.com/office/officeart/2005/8/layout/vList2"/>
    <dgm:cxn modelId="{34341394-0045-49D8-8149-6B07AF307B17}" srcId="{D3D18026-60C5-4543-84D5-5444BA981CBB}" destId="{B4395DD8-49EE-4AAE-863D-A87F0B886901}" srcOrd="0" destOrd="0" parTransId="{6E06376F-7201-45EF-8952-0C3D6663DC77}" sibTransId="{D7469333-3DB5-4D6B-A2A6-9E1982E16FD8}"/>
    <dgm:cxn modelId="{7DCF1238-0574-486D-8AC4-93AB3C16B49D}" type="presOf" srcId="{B4395DD8-49EE-4AAE-863D-A87F0B886901}" destId="{A146E293-8D4D-49AC-92C7-481EAE71B3AD}" srcOrd="0" destOrd="0" presId="urn:microsoft.com/office/officeart/2005/8/layout/vList2"/>
    <dgm:cxn modelId="{753DD624-E44C-4CE7-9B24-43998CD12238}" type="presOf" srcId="{97968545-561F-4062-8554-6BD54B807EB3}" destId="{A26DF2E3-EC1F-4E14-8755-7742EBCC49B8}" srcOrd="0" destOrd="0" presId="urn:microsoft.com/office/officeart/2005/8/layout/vList2"/>
    <dgm:cxn modelId="{BBC3EC0A-1432-42F8-8DF9-AD8F58A96C27}" type="presOf" srcId="{871C3B90-B7C9-4BCF-B797-26D292B558CB}" destId="{2209FE30-3960-4DCA-B0BA-069C5B54E229}" srcOrd="0" destOrd="0" presId="urn:microsoft.com/office/officeart/2005/8/layout/vList2"/>
    <dgm:cxn modelId="{F3C0614B-51C7-47B8-9C49-FEDE5E59013F}" srcId="{B4395DD8-49EE-4AAE-863D-A87F0B886901}" destId="{97968545-561F-4062-8554-6BD54B807EB3}" srcOrd="0" destOrd="0" parTransId="{5F166B47-6420-4537-9D6C-DB9BB31FC45B}" sibTransId="{5C5881F7-30EE-4D68-AD48-1FB0A505D16E}"/>
    <dgm:cxn modelId="{18CA3043-05E8-40C6-918B-149AA2C7484C}" type="presParOf" srcId="{D221A364-1B48-490E-8FEC-3CBAB5562F95}" destId="{A146E293-8D4D-49AC-92C7-481EAE71B3AD}" srcOrd="0" destOrd="0" presId="urn:microsoft.com/office/officeart/2005/8/layout/vList2"/>
    <dgm:cxn modelId="{526836B2-5EFC-4BA0-BA27-EB886BDCC327}" type="presParOf" srcId="{D221A364-1B48-490E-8FEC-3CBAB5562F95}" destId="{A26DF2E3-EC1F-4E14-8755-7742EBCC49B8}" srcOrd="1" destOrd="0" presId="urn:microsoft.com/office/officeart/2005/8/layout/vList2"/>
    <dgm:cxn modelId="{0BDEA829-A25B-4EC7-BF89-E14B2CC44611}" type="presParOf" srcId="{D221A364-1B48-490E-8FEC-3CBAB5562F95}" destId="{2209FE30-3960-4DCA-B0BA-069C5B54E22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E117BFE-5AD5-47F0-8B6E-2E93EA9BDD0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87AF9E1-93EF-4840-9F39-9D7CAC70872F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4000" b="1" dirty="0" smtClean="0">
              <a:solidFill>
                <a:schemeClr val="bg1"/>
              </a:solidFill>
            </a:rPr>
            <a:t>1-Genetic</a:t>
          </a:r>
          <a:endParaRPr lang="en-US" sz="4000" dirty="0" smtClean="0"/>
        </a:p>
        <a:p>
          <a:pPr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700" dirty="0"/>
        </a:p>
      </dgm:t>
    </dgm:pt>
    <dgm:pt modelId="{024FB78B-D409-42DC-B8D0-317C9C59CDFB}" type="parTrans" cxnId="{73696522-04CC-41AF-B4FE-416B4489F252}">
      <dgm:prSet/>
      <dgm:spPr/>
      <dgm:t>
        <a:bodyPr/>
        <a:lstStyle/>
        <a:p>
          <a:endParaRPr lang="en-US"/>
        </a:p>
      </dgm:t>
    </dgm:pt>
    <dgm:pt modelId="{C636B65E-9656-424C-9C41-797D6AEBAC48}" type="sibTrans" cxnId="{73696522-04CC-41AF-B4FE-416B4489F252}">
      <dgm:prSet/>
      <dgm:spPr/>
      <dgm:t>
        <a:bodyPr/>
        <a:lstStyle/>
        <a:p>
          <a:endParaRPr lang="en-US"/>
        </a:p>
      </dgm:t>
    </dgm:pt>
    <dgm:pt modelId="{15E59512-B2B4-4CDB-8FDA-9FD74859935D}">
      <dgm:prSet phldrT="[Text]" phldr="1"/>
      <dgm:spPr/>
      <dgm:t>
        <a:bodyPr/>
        <a:lstStyle/>
        <a:p>
          <a:endParaRPr lang="en-US"/>
        </a:p>
      </dgm:t>
    </dgm:pt>
    <dgm:pt modelId="{04364407-7846-4AE2-BB57-ADF84F945BE3}" type="parTrans" cxnId="{81DF9B55-C0AA-40CB-B7B9-1C984B1D510A}">
      <dgm:prSet/>
      <dgm:spPr/>
      <dgm:t>
        <a:bodyPr/>
        <a:lstStyle/>
        <a:p>
          <a:endParaRPr lang="en-US"/>
        </a:p>
      </dgm:t>
    </dgm:pt>
    <dgm:pt modelId="{5287F76B-18CA-4FD2-9771-C44331EDF572}" type="sibTrans" cxnId="{81DF9B55-C0AA-40CB-B7B9-1C984B1D510A}">
      <dgm:prSet/>
      <dgm:spPr/>
      <dgm:t>
        <a:bodyPr/>
        <a:lstStyle/>
        <a:p>
          <a:endParaRPr lang="en-US"/>
        </a:p>
      </dgm:t>
    </dgm:pt>
    <dgm:pt modelId="{825CB06B-C2A3-4EDB-933C-EFB3A5B061BF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AU" sz="4000" b="1" dirty="0" smtClean="0"/>
            <a:t>2 Acquired</a:t>
          </a:r>
          <a:endParaRPr lang="en-US" sz="4000" b="1" dirty="0" smtClean="0"/>
        </a:p>
        <a:p>
          <a:pPr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500" dirty="0"/>
        </a:p>
      </dgm:t>
    </dgm:pt>
    <dgm:pt modelId="{4A939202-F8D7-4D05-BA3E-57C12B256017}" type="parTrans" cxnId="{F295859F-AD6E-44AE-8F0A-D888C7A9FCE1}">
      <dgm:prSet/>
      <dgm:spPr/>
      <dgm:t>
        <a:bodyPr/>
        <a:lstStyle/>
        <a:p>
          <a:endParaRPr lang="en-US"/>
        </a:p>
      </dgm:t>
    </dgm:pt>
    <dgm:pt modelId="{7A11E1E6-EFB8-4AC4-89A6-A44F4FC380B4}" type="sibTrans" cxnId="{F295859F-AD6E-44AE-8F0A-D888C7A9FCE1}">
      <dgm:prSet/>
      <dgm:spPr/>
      <dgm:t>
        <a:bodyPr/>
        <a:lstStyle/>
        <a:p>
          <a:endParaRPr lang="en-US"/>
        </a:p>
      </dgm:t>
    </dgm:pt>
    <dgm:pt modelId="{471502C5-8398-4775-AA97-0AFBE2CFAE53}" type="pres">
      <dgm:prSet presAssocID="{AE117BFE-5AD5-47F0-8B6E-2E93EA9BDD0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073508A-226C-42BC-9BE9-2152305FFB7B}" type="pres">
      <dgm:prSet presAssocID="{E87AF9E1-93EF-4840-9F39-9D7CAC70872F}" presName="parentText" presStyleLbl="node1" presStyleIdx="0" presStyleCnt="2" custLinFactNeighborX="-926" custLinFactNeighborY="-42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6C3A04-25A6-4313-98AA-5F7F96CC5436}" type="pres">
      <dgm:prSet presAssocID="{E87AF9E1-93EF-4840-9F39-9D7CAC70872F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163AF8-CCD9-4F2E-849E-27AFC6204595}" type="pres">
      <dgm:prSet presAssocID="{825CB06B-C2A3-4EDB-933C-EFB3A5B061B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3696522-04CC-41AF-B4FE-416B4489F252}" srcId="{AE117BFE-5AD5-47F0-8B6E-2E93EA9BDD0B}" destId="{E87AF9E1-93EF-4840-9F39-9D7CAC70872F}" srcOrd="0" destOrd="0" parTransId="{024FB78B-D409-42DC-B8D0-317C9C59CDFB}" sibTransId="{C636B65E-9656-424C-9C41-797D6AEBAC48}"/>
    <dgm:cxn modelId="{2D0ABEB8-31BC-4756-A330-1E375950A1F5}" type="presOf" srcId="{E87AF9E1-93EF-4840-9F39-9D7CAC70872F}" destId="{2073508A-226C-42BC-9BE9-2152305FFB7B}" srcOrd="0" destOrd="0" presId="urn:microsoft.com/office/officeart/2005/8/layout/vList2"/>
    <dgm:cxn modelId="{D02E2F58-7875-4BC2-BD1B-A6B623878455}" type="presOf" srcId="{15E59512-B2B4-4CDB-8FDA-9FD74859935D}" destId="{316C3A04-25A6-4313-98AA-5F7F96CC5436}" srcOrd="0" destOrd="0" presId="urn:microsoft.com/office/officeart/2005/8/layout/vList2"/>
    <dgm:cxn modelId="{7E391AD5-4A03-441D-B3C6-D6B397F457FB}" type="presOf" srcId="{AE117BFE-5AD5-47F0-8B6E-2E93EA9BDD0B}" destId="{471502C5-8398-4775-AA97-0AFBE2CFAE53}" srcOrd="0" destOrd="0" presId="urn:microsoft.com/office/officeart/2005/8/layout/vList2"/>
    <dgm:cxn modelId="{81DF9B55-C0AA-40CB-B7B9-1C984B1D510A}" srcId="{E87AF9E1-93EF-4840-9F39-9D7CAC70872F}" destId="{15E59512-B2B4-4CDB-8FDA-9FD74859935D}" srcOrd="0" destOrd="0" parTransId="{04364407-7846-4AE2-BB57-ADF84F945BE3}" sibTransId="{5287F76B-18CA-4FD2-9771-C44331EDF572}"/>
    <dgm:cxn modelId="{F295859F-AD6E-44AE-8F0A-D888C7A9FCE1}" srcId="{AE117BFE-5AD5-47F0-8B6E-2E93EA9BDD0B}" destId="{825CB06B-C2A3-4EDB-933C-EFB3A5B061BF}" srcOrd="1" destOrd="0" parTransId="{4A939202-F8D7-4D05-BA3E-57C12B256017}" sibTransId="{7A11E1E6-EFB8-4AC4-89A6-A44F4FC380B4}"/>
    <dgm:cxn modelId="{14BA8B1F-81C7-4983-91AA-00B5904A8F72}" type="presOf" srcId="{825CB06B-C2A3-4EDB-933C-EFB3A5B061BF}" destId="{D1163AF8-CCD9-4F2E-849E-27AFC6204595}" srcOrd="0" destOrd="0" presId="urn:microsoft.com/office/officeart/2005/8/layout/vList2"/>
    <dgm:cxn modelId="{8BCC13E3-D763-4539-992A-7313DF55B728}" type="presParOf" srcId="{471502C5-8398-4775-AA97-0AFBE2CFAE53}" destId="{2073508A-226C-42BC-9BE9-2152305FFB7B}" srcOrd="0" destOrd="0" presId="urn:microsoft.com/office/officeart/2005/8/layout/vList2"/>
    <dgm:cxn modelId="{A025393B-305B-48D5-8121-549689825B85}" type="presParOf" srcId="{471502C5-8398-4775-AA97-0AFBE2CFAE53}" destId="{316C3A04-25A6-4313-98AA-5F7F96CC5436}" srcOrd="1" destOrd="0" presId="urn:microsoft.com/office/officeart/2005/8/layout/vList2"/>
    <dgm:cxn modelId="{CEEE1D32-B95A-4BE8-80E9-378D4FF5393F}" type="presParOf" srcId="{471502C5-8398-4775-AA97-0AFBE2CFAE53}" destId="{D1163AF8-CCD9-4F2E-849E-27AFC620459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222C93F-80F6-44B1-A633-F7D210C51B6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IQ"/>
        </a:p>
      </dgm:t>
    </dgm:pt>
    <dgm:pt modelId="{C4D0AB17-0FED-4ECA-8F37-0EF5573CE801}">
      <dgm:prSet/>
      <dgm:spPr/>
      <dgm:t>
        <a:bodyPr/>
        <a:lstStyle/>
        <a:p>
          <a:pPr rtl="0"/>
          <a:r>
            <a:rPr lang="en-US" b="1" dirty="0" smtClean="0">
              <a:solidFill>
                <a:srgbClr val="FF0000"/>
              </a:solidFill>
            </a:rPr>
            <a:t>A</a:t>
          </a:r>
          <a:r>
            <a:rPr lang="en-US" b="1" dirty="0" smtClean="0"/>
            <a:t>-Immune mediated hemolytic anemia</a:t>
          </a:r>
        </a:p>
      </dgm:t>
    </dgm:pt>
    <dgm:pt modelId="{59A698C6-1336-4F12-9C24-106C33AA5824}" type="parTrans" cxnId="{BBCF1834-2F1F-4BBE-89AC-5D9C384B4FB2}">
      <dgm:prSet/>
      <dgm:spPr/>
      <dgm:t>
        <a:bodyPr/>
        <a:lstStyle/>
        <a:p>
          <a:pPr rtl="1"/>
          <a:endParaRPr lang="ar-IQ"/>
        </a:p>
      </dgm:t>
    </dgm:pt>
    <dgm:pt modelId="{77898B2D-90B9-4498-BDD4-8F6BA9F4A3B0}" type="sibTrans" cxnId="{BBCF1834-2F1F-4BBE-89AC-5D9C384B4FB2}">
      <dgm:prSet/>
      <dgm:spPr/>
      <dgm:t>
        <a:bodyPr/>
        <a:lstStyle/>
        <a:p>
          <a:pPr rtl="1"/>
          <a:endParaRPr lang="ar-IQ"/>
        </a:p>
      </dgm:t>
    </dgm:pt>
    <dgm:pt modelId="{358E775D-81D9-43AE-A29B-83B6912738DC}">
      <dgm:prSet/>
      <dgm:spPr/>
      <dgm:t>
        <a:bodyPr/>
        <a:lstStyle/>
        <a:p>
          <a:pPr rtl="0"/>
          <a:r>
            <a:rPr lang="en-US" b="1" dirty="0" smtClean="0">
              <a:solidFill>
                <a:srgbClr val="FF0000"/>
              </a:solidFill>
            </a:rPr>
            <a:t>B</a:t>
          </a:r>
          <a:r>
            <a:rPr lang="en-US" b="1" dirty="0" smtClean="0"/>
            <a:t>-Non-immune mediated hemolytic anemia</a:t>
          </a:r>
          <a:br>
            <a:rPr lang="en-US" b="1" dirty="0" smtClean="0"/>
          </a:br>
          <a:endParaRPr lang="en-US" b="1" dirty="0" smtClean="0"/>
        </a:p>
      </dgm:t>
    </dgm:pt>
    <dgm:pt modelId="{CF341760-CA21-42BA-9814-08B09750CA31}" type="parTrans" cxnId="{428A0DF2-B8D6-478E-830F-776B5C537BF7}">
      <dgm:prSet/>
      <dgm:spPr/>
      <dgm:t>
        <a:bodyPr/>
        <a:lstStyle/>
        <a:p>
          <a:pPr rtl="1"/>
          <a:endParaRPr lang="ar-IQ"/>
        </a:p>
      </dgm:t>
    </dgm:pt>
    <dgm:pt modelId="{358BA4C6-942D-40DA-80B8-3860DF4855BB}" type="sibTrans" cxnId="{428A0DF2-B8D6-478E-830F-776B5C537BF7}">
      <dgm:prSet/>
      <dgm:spPr/>
      <dgm:t>
        <a:bodyPr/>
        <a:lstStyle/>
        <a:p>
          <a:pPr rtl="1"/>
          <a:endParaRPr lang="ar-IQ"/>
        </a:p>
      </dgm:t>
    </dgm:pt>
    <dgm:pt modelId="{BF7D701F-32A9-4C45-8944-68774D1B6C0B}" type="pres">
      <dgm:prSet presAssocID="{8222C93F-80F6-44B1-A633-F7D210C51B6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ar-IQ"/>
        </a:p>
      </dgm:t>
    </dgm:pt>
    <dgm:pt modelId="{4C87EF83-3582-4841-AD2F-335B06BE6B05}" type="pres">
      <dgm:prSet presAssocID="{C4D0AB17-0FED-4ECA-8F37-0EF5573CE801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1F9F5185-BAE6-4631-B7D0-FAE31B653709}" type="pres">
      <dgm:prSet presAssocID="{77898B2D-90B9-4498-BDD4-8F6BA9F4A3B0}" presName="spacer" presStyleCnt="0"/>
      <dgm:spPr/>
    </dgm:pt>
    <dgm:pt modelId="{05D09FF6-14F1-4ABB-BC3C-7F033DC6C276}" type="pres">
      <dgm:prSet presAssocID="{358E775D-81D9-43AE-A29B-83B6912738DC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</dgm:ptLst>
  <dgm:cxnLst>
    <dgm:cxn modelId="{BBCF1834-2F1F-4BBE-89AC-5D9C384B4FB2}" srcId="{8222C93F-80F6-44B1-A633-F7D210C51B6F}" destId="{C4D0AB17-0FED-4ECA-8F37-0EF5573CE801}" srcOrd="0" destOrd="0" parTransId="{59A698C6-1336-4F12-9C24-106C33AA5824}" sibTransId="{77898B2D-90B9-4498-BDD4-8F6BA9F4A3B0}"/>
    <dgm:cxn modelId="{6FF9890A-F7A0-49A4-987E-179EFBE437BE}" type="presOf" srcId="{C4D0AB17-0FED-4ECA-8F37-0EF5573CE801}" destId="{4C87EF83-3582-4841-AD2F-335B06BE6B05}" srcOrd="0" destOrd="0" presId="urn:microsoft.com/office/officeart/2005/8/layout/vList2"/>
    <dgm:cxn modelId="{B3E745EC-D243-4A32-919B-70D11ADF5D36}" type="presOf" srcId="{358E775D-81D9-43AE-A29B-83B6912738DC}" destId="{05D09FF6-14F1-4ABB-BC3C-7F033DC6C276}" srcOrd="0" destOrd="0" presId="urn:microsoft.com/office/officeart/2005/8/layout/vList2"/>
    <dgm:cxn modelId="{667E8077-67B8-4310-BCB8-12E028F79BB7}" type="presOf" srcId="{8222C93F-80F6-44B1-A633-F7D210C51B6F}" destId="{BF7D701F-32A9-4C45-8944-68774D1B6C0B}" srcOrd="0" destOrd="0" presId="urn:microsoft.com/office/officeart/2005/8/layout/vList2"/>
    <dgm:cxn modelId="{428A0DF2-B8D6-478E-830F-776B5C537BF7}" srcId="{8222C93F-80F6-44B1-A633-F7D210C51B6F}" destId="{358E775D-81D9-43AE-A29B-83B6912738DC}" srcOrd="1" destOrd="0" parTransId="{CF341760-CA21-42BA-9814-08B09750CA31}" sibTransId="{358BA4C6-942D-40DA-80B8-3860DF4855BB}"/>
    <dgm:cxn modelId="{F599BC23-26AC-4495-BAA1-2198E726A56E}" type="presParOf" srcId="{BF7D701F-32A9-4C45-8944-68774D1B6C0B}" destId="{4C87EF83-3582-4841-AD2F-335B06BE6B05}" srcOrd="0" destOrd="0" presId="urn:microsoft.com/office/officeart/2005/8/layout/vList2"/>
    <dgm:cxn modelId="{FDDEDE83-4065-433D-87CD-4CBCB01FF002}" type="presParOf" srcId="{BF7D701F-32A9-4C45-8944-68774D1B6C0B}" destId="{1F9F5185-BAE6-4631-B7D0-FAE31B653709}" srcOrd="1" destOrd="0" presId="urn:microsoft.com/office/officeart/2005/8/layout/vList2"/>
    <dgm:cxn modelId="{D3BA7DAB-3E77-432C-8567-13EC90C271C4}" type="presParOf" srcId="{BF7D701F-32A9-4C45-8944-68774D1B6C0B}" destId="{05D09FF6-14F1-4ABB-BC3C-7F033DC6C27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F869776-9550-4E62-B72F-E53281615215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74D7EE8-F8F9-4539-B1BD-22302355D2C7}">
      <dgm:prSet custT="1"/>
      <dgm:spPr/>
      <dgm:t>
        <a:bodyPr/>
        <a:lstStyle/>
        <a:p>
          <a:pPr rtl="0"/>
          <a:r>
            <a:rPr lang="en-US" sz="2400" b="1" dirty="0" smtClean="0">
              <a:solidFill>
                <a:srgbClr val="FF0000"/>
              </a:solidFill>
            </a:rPr>
            <a:t>A</a:t>
          </a:r>
          <a:r>
            <a:rPr lang="en-US" sz="2400" dirty="0" smtClean="0"/>
            <a:t>-Failure of the bone marrow e.g. Aplastic anemia</a:t>
          </a:r>
        </a:p>
      </dgm:t>
    </dgm:pt>
    <dgm:pt modelId="{E694F1E7-F56F-4532-9725-CA4888BBD595}" type="parTrans" cxnId="{B84D38AB-1237-40B3-8442-363F2EF3DCB4}">
      <dgm:prSet/>
      <dgm:spPr/>
      <dgm:t>
        <a:bodyPr/>
        <a:lstStyle/>
        <a:p>
          <a:endParaRPr lang="en-US"/>
        </a:p>
      </dgm:t>
    </dgm:pt>
    <dgm:pt modelId="{35CB5152-E901-441B-8706-B3E34AF9D912}" type="sibTrans" cxnId="{B84D38AB-1237-40B3-8442-363F2EF3DCB4}">
      <dgm:prSet/>
      <dgm:spPr/>
      <dgm:t>
        <a:bodyPr/>
        <a:lstStyle/>
        <a:p>
          <a:endParaRPr lang="en-US"/>
        </a:p>
      </dgm:t>
    </dgm:pt>
    <dgm:pt modelId="{AE01CFD7-8A6A-436F-B076-4E91E8124086}">
      <dgm:prSet custT="1"/>
      <dgm:spPr/>
      <dgm:t>
        <a:bodyPr/>
        <a:lstStyle/>
        <a:p>
          <a:r>
            <a:rPr lang="en-US" sz="2400" b="1" dirty="0" smtClean="0">
              <a:solidFill>
                <a:srgbClr val="FF0000"/>
              </a:solidFill>
            </a:rPr>
            <a:t>B</a:t>
          </a:r>
          <a:r>
            <a:rPr lang="en-US" sz="2400" dirty="0" smtClean="0"/>
            <a:t>-Occupation of the marrow by abnormal cells or tissues </a:t>
          </a:r>
          <a:r>
            <a:rPr lang="en-US" sz="2400" dirty="0" err="1" smtClean="0"/>
            <a:t>e.g</a:t>
          </a:r>
          <a:r>
            <a:rPr lang="en-US" sz="2400" dirty="0" smtClean="0"/>
            <a:t> leukemic cells</a:t>
          </a:r>
          <a:endParaRPr lang="en-US" sz="2400" dirty="0"/>
        </a:p>
      </dgm:t>
    </dgm:pt>
    <dgm:pt modelId="{E135F9D9-5FC2-4F0F-B982-CF784D71C073}" type="parTrans" cxnId="{CDE87E5C-BD8C-49DB-9005-BA344989A6CD}">
      <dgm:prSet/>
      <dgm:spPr/>
      <dgm:t>
        <a:bodyPr/>
        <a:lstStyle/>
        <a:p>
          <a:endParaRPr lang="en-US"/>
        </a:p>
      </dgm:t>
    </dgm:pt>
    <dgm:pt modelId="{8EEF7F8F-6E8A-404C-A2B6-DC077DA0409B}" type="sibTrans" cxnId="{CDE87E5C-BD8C-49DB-9005-BA344989A6CD}">
      <dgm:prSet/>
      <dgm:spPr/>
      <dgm:t>
        <a:bodyPr/>
        <a:lstStyle/>
        <a:p>
          <a:endParaRPr lang="en-US"/>
        </a:p>
      </dgm:t>
    </dgm:pt>
    <dgm:pt modelId="{F9EC4FF9-5DFC-4E32-B174-3A9841B707CF}">
      <dgm:prSet custT="1"/>
      <dgm:spPr/>
      <dgm:t>
        <a:bodyPr/>
        <a:lstStyle/>
        <a:p>
          <a:r>
            <a:rPr lang="en-US" sz="2400" b="1" dirty="0" smtClean="0">
              <a:solidFill>
                <a:srgbClr val="FF0000"/>
              </a:solidFill>
            </a:rPr>
            <a:t>C</a:t>
          </a:r>
          <a:r>
            <a:rPr lang="en-US" sz="2400" dirty="0" smtClean="0"/>
            <a:t>-</a:t>
          </a:r>
          <a:r>
            <a:rPr lang="en-US" sz="2400" dirty="0" err="1" smtClean="0"/>
            <a:t>Deficency</a:t>
          </a:r>
          <a:r>
            <a:rPr lang="en-US" sz="2400" dirty="0" smtClean="0"/>
            <a:t> of the basic nutrient essential for the production of the </a:t>
          </a:r>
          <a:r>
            <a:rPr lang="en-US" sz="2400" dirty="0" err="1" smtClean="0"/>
            <a:t>RBCse.g</a:t>
          </a:r>
          <a:r>
            <a:rPr lang="en-US" sz="2400" dirty="0" smtClean="0"/>
            <a:t> iron def.,B12 def….</a:t>
          </a:r>
          <a:endParaRPr lang="en-US" sz="2400" dirty="0"/>
        </a:p>
      </dgm:t>
    </dgm:pt>
    <dgm:pt modelId="{78EDBB8A-9C23-4283-B430-599609720B75}" type="parTrans" cxnId="{6E0055DB-84E1-4050-9FD8-36B635C9AF9D}">
      <dgm:prSet/>
      <dgm:spPr/>
      <dgm:t>
        <a:bodyPr/>
        <a:lstStyle/>
        <a:p>
          <a:endParaRPr lang="en-US"/>
        </a:p>
      </dgm:t>
    </dgm:pt>
    <dgm:pt modelId="{C257161C-CA25-44CC-A526-05984C1F0A9D}" type="sibTrans" cxnId="{6E0055DB-84E1-4050-9FD8-36B635C9AF9D}">
      <dgm:prSet/>
      <dgm:spPr/>
      <dgm:t>
        <a:bodyPr/>
        <a:lstStyle/>
        <a:p>
          <a:endParaRPr lang="en-US"/>
        </a:p>
      </dgm:t>
    </dgm:pt>
    <dgm:pt modelId="{58D86833-640B-4473-8DF3-7AE2C72A6406}" type="pres">
      <dgm:prSet presAssocID="{1F869776-9550-4E62-B72F-E5328161521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382AE88-AC4A-4953-9760-7C1765A527E8}" type="pres">
      <dgm:prSet presAssocID="{474D7EE8-F8F9-4539-B1BD-22302355D2C7}" presName="parentLin" presStyleCnt="0"/>
      <dgm:spPr/>
    </dgm:pt>
    <dgm:pt modelId="{8C6F746E-9CBC-44CF-8CBE-07A0D3AC7FC5}" type="pres">
      <dgm:prSet presAssocID="{474D7EE8-F8F9-4539-B1BD-22302355D2C7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C5D1B7F1-6CC0-42A4-A1A2-F98CC0CBEB12}" type="pres">
      <dgm:prSet presAssocID="{474D7EE8-F8F9-4539-B1BD-22302355D2C7}" presName="parentText" presStyleLbl="node1" presStyleIdx="0" presStyleCnt="3" custScaleY="424096" custLinFactNeighborX="48293" custLinFactNeighborY="603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082E0C-7609-4E94-BA83-16BFE7D0F375}" type="pres">
      <dgm:prSet presAssocID="{474D7EE8-F8F9-4539-B1BD-22302355D2C7}" presName="negativeSpace" presStyleCnt="0"/>
      <dgm:spPr/>
    </dgm:pt>
    <dgm:pt modelId="{B77868A0-4613-4207-BAE9-83154DFD3221}" type="pres">
      <dgm:prSet presAssocID="{474D7EE8-F8F9-4539-B1BD-22302355D2C7}" presName="childText" presStyleLbl="conFgAcc1" presStyleIdx="0" presStyleCnt="3">
        <dgm:presLayoutVars>
          <dgm:bulletEnabled val="1"/>
        </dgm:presLayoutVars>
      </dgm:prSet>
      <dgm:spPr/>
    </dgm:pt>
    <dgm:pt modelId="{5522210A-B34C-4B03-825E-AD8B6A0EA6D7}" type="pres">
      <dgm:prSet presAssocID="{35CB5152-E901-441B-8706-B3E34AF9D912}" presName="spaceBetweenRectangles" presStyleCnt="0"/>
      <dgm:spPr/>
    </dgm:pt>
    <dgm:pt modelId="{E7D78D4A-5B0F-4FDE-9BE3-4AC4AB1CFCBE}" type="pres">
      <dgm:prSet presAssocID="{AE01CFD7-8A6A-436F-B076-4E91E8124086}" presName="parentLin" presStyleCnt="0"/>
      <dgm:spPr/>
    </dgm:pt>
    <dgm:pt modelId="{DC08B31B-3036-4F33-B781-CC6018C79850}" type="pres">
      <dgm:prSet presAssocID="{AE01CFD7-8A6A-436F-B076-4E91E8124086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09E795BD-3F47-4978-A0D0-E7F7CB44E6D2}" type="pres">
      <dgm:prSet presAssocID="{AE01CFD7-8A6A-436F-B076-4E91E8124086}" presName="parentText" presStyleLbl="node1" presStyleIdx="1" presStyleCnt="3" custScaleY="398283" custLinFactNeighborX="50000" custLinFactNeighborY="1605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602081-1188-435A-A813-848CC80D275A}" type="pres">
      <dgm:prSet presAssocID="{AE01CFD7-8A6A-436F-B076-4E91E8124086}" presName="negativeSpace" presStyleCnt="0"/>
      <dgm:spPr/>
    </dgm:pt>
    <dgm:pt modelId="{6F1F170E-3525-425F-AE09-CDB0E01A8E7D}" type="pres">
      <dgm:prSet presAssocID="{AE01CFD7-8A6A-436F-B076-4E91E8124086}" presName="childText" presStyleLbl="conFgAcc1" presStyleIdx="1" presStyleCnt="3">
        <dgm:presLayoutVars>
          <dgm:bulletEnabled val="1"/>
        </dgm:presLayoutVars>
      </dgm:prSet>
      <dgm:spPr/>
    </dgm:pt>
    <dgm:pt modelId="{2ACB202A-333A-4992-BE1A-9A9CCCBE1BF4}" type="pres">
      <dgm:prSet presAssocID="{8EEF7F8F-6E8A-404C-A2B6-DC077DA0409B}" presName="spaceBetweenRectangles" presStyleCnt="0"/>
      <dgm:spPr/>
    </dgm:pt>
    <dgm:pt modelId="{C6094F83-7C77-4CA0-9F6B-0739E1A9F2BC}" type="pres">
      <dgm:prSet presAssocID="{F9EC4FF9-5DFC-4E32-B174-3A9841B707CF}" presName="parentLin" presStyleCnt="0"/>
      <dgm:spPr/>
    </dgm:pt>
    <dgm:pt modelId="{A6803A4C-97AD-4AD5-BA9F-E207FAF4DB7C}" type="pres">
      <dgm:prSet presAssocID="{F9EC4FF9-5DFC-4E32-B174-3A9841B707CF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6FCC29DE-9C12-4D8C-BA79-C5BAD61AFC28}" type="pres">
      <dgm:prSet presAssocID="{F9EC4FF9-5DFC-4E32-B174-3A9841B707CF}" presName="parentText" presStyleLbl="node1" presStyleIdx="2" presStyleCnt="3" custScaleY="370422" custLinFactY="100000" custLinFactNeighborX="50000" custLinFactNeighborY="12378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769DBA-1E9A-4E73-8803-ACD1F430224D}" type="pres">
      <dgm:prSet presAssocID="{F9EC4FF9-5DFC-4E32-B174-3A9841B707CF}" presName="negativeSpace" presStyleCnt="0"/>
      <dgm:spPr/>
    </dgm:pt>
    <dgm:pt modelId="{497A2559-749D-412E-9B85-4750215BD8FC}" type="pres">
      <dgm:prSet presAssocID="{F9EC4FF9-5DFC-4E32-B174-3A9841B707C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84D38AB-1237-40B3-8442-363F2EF3DCB4}" srcId="{1F869776-9550-4E62-B72F-E53281615215}" destId="{474D7EE8-F8F9-4539-B1BD-22302355D2C7}" srcOrd="0" destOrd="0" parTransId="{E694F1E7-F56F-4532-9725-CA4888BBD595}" sibTransId="{35CB5152-E901-441B-8706-B3E34AF9D912}"/>
    <dgm:cxn modelId="{166D7245-7729-4537-AD61-F809383AA9FA}" type="presOf" srcId="{474D7EE8-F8F9-4539-B1BD-22302355D2C7}" destId="{C5D1B7F1-6CC0-42A4-A1A2-F98CC0CBEB12}" srcOrd="1" destOrd="0" presId="urn:microsoft.com/office/officeart/2005/8/layout/list1"/>
    <dgm:cxn modelId="{BE7CD2AA-9BD8-4720-91DD-9DDEE8DE864A}" type="presOf" srcId="{AE01CFD7-8A6A-436F-B076-4E91E8124086}" destId="{DC08B31B-3036-4F33-B781-CC6018C79850}" srcOrd="0" destOrd="0" presId="urn:microsoft.com/office/officeart/2005/8/layout/list1"/>
    <dgm:cxn modelId="{2B8CFF35-7190-4AF5-99C3-66CA68F19554}" type="presOf" srcId="{AE01CFD7-8A6A-436F-B076-4E91E8124086}" destId="{09E795BD-3F47-4978-A0D0-E7F7CB44E6D2}" srcOrd="1" destOrd="0" presId="urn:microsoft.com/office/officeart/2005/8/layout/list1"/>
    <dgm:cxn modelId="{C4373F4E-9697-4E66-944E-0811118BD3D1}" type="presOf" srcId="{F9EC4FF9-5DFC-4E32-B174-3A9841B707CF}" destId="{A6803A4C-97AD-4AD5-BA9F-E207FAF4DB7C}" srcOrd="0" destOrd="0" presId="urn:microsoft.com/office/officeart/2005/8/layout/list1"/>
    <dgm:cxn modelId="{12641DA9-7940-4916-80AB-D9193A28B1A4}" type="presOf" srcId="{F9EC4FF9-5DFC-4E32-B174-3A9841B707CF}" destId="{6FCC29DE-9C12-4D8C-BA79-C5BAD61AFC28}" srcOrd="1" destOrd="0" presId="urn:microsoft.com/office/officeart/2005/8/layout/list1"/>
    <dgm:cxn modelId="{7DA7968F-931A-4861-B65E-7758F6BE5F21}" type="presOf" srcId="{1F869776-9550-4E62-B72F-E53281615215}" destId="{58D86833-640B-4473-8DF3-7AE2C72A6406}" srcOrd="0" destOrd="0" presId="urn:microsoft.com/office/officeart/2005/8/layout/list1"/>
    <dgm:cxn modelId="{6E0055DB-84E1-4050-9FD8-36B635C9AF9D}" srcId="{1F869776-9550-4E62-B72F-E53281615215}" destId="{F9EC4FF9-5DFC-4E32-B174-3A9841B707CF}" srcOrd="2" destOrd="0" parTransId="{78EDBB8A-9C23-4283-B430-599609720B75}" sibTransId="{C257161C-CA25-44CC-A526-05984C1F0A9D}"/>
    <dgm:cxn modelId="{CDE87E5C-BD8C-49DB-9005-BA344989A6CD}" srcId="{1F869776-9550-4E62-B72F-E53281615215}" destId="{AE01CFD7-8A6A-436F-B076-4E91E8124086}" srcOrd="1" destOrd="0" parTransId="{E135F9D9-5FC2-4F0F-B982-CF784D71C073}" sibTransId="{8EEF7F8F-6E8A-404C-A2B6-DC077DA0409B}"/>
    <dgm:cxn modelId="{323AC882-6302-4D80-A7EC-A0726A075737}" type="presOf" srcId="{474D7EE8-F8F9-4539-B1BD-22302355D2C7}" destId="{8C6F746E-9CBC-44CF-8CBE-07A0D3AC7FC5}" srcOrd="0" destOrd="0" presId="urn:microsoft.com/office/officeart/2005/8/layout/list1"/>
    <dgm:cxn modelId="{939A1D25-3D51-49D5-93C5-DFB1CF55DB9C}" type="presParOf" srcId="{58D86833-640B-4473-8DF3-7AE2C72A6406}" destId="{1382AE88-AC4A-4953-9760-7C1765A527E8}" srcOrd="0" destOrd="0" presId="urn:microsoft.com/office/officeart/2005/8/layout/list1"/>
    <dgm:cxn modelId="{1417A004-7736-4986-9537-288990A2F327}" type="presParOf" srcId="{1382AE88-AC4A-4953-9760-7C1765A527E8}" destId="{8C6F746E-9CBC-44CF-8CBE-07A0D3AC7FC5}" srcOrd="0" destOrd="0" presId="urn:microsoft.com/office/officeart/2005/8/layout/list1"/>
    <dgm:cxn modelId="{65C79716-315E-4E10-A8F3-B91921C165F2}" type="presParOf" srcId="{1382AE88-AC4A-4953-9760-7C1765A527E8}" destId="{C5D1B7F1-6CC0-42A4-A1A2-F98CC0CBEB12}" srcOrd="1" destOrd="0" presId="urn:microsoft.com/office/officeart/2005/8/layout/list1"/>
    <dgm:cxn modelId="{6349CB0A-5400-40CD-9B60-BF0AC81F1F93}" type="presParOf" srcId="{58D86833-640B-4473-8DF3-7AE2C72A6406}" destId="{7F082E0C-7609-4E94-BA83-16BFE7D0F375}" srcOrd="1" destOrd="0" presId="urn:microsoft.com/office/officeart/2005/8/layout/list1"/>
    <dgm:cxn modelId="{4DEF110E-A4D0-4C49-B292-150D52772B9A}" type="presParOf" srcId="{58D86833-640B-4473-8DF3-7AE2C72A6406}" destId="{B77868A0-4613-4207-BAE9-83154DFD3221}" srcOrd="2" destOrd="0" presId="urn:microsoft.com/office/officeart/2005/8/layout/list1"/>
    <dgm:cxn modelId="{BEDDFAF8-AA68-4BA9-87EC-9872253DBEB6}" type="presParOf" srcId="{58D86833-640B-4473-8DF3-7AE2C72A6406}" destId="{5522210A-B34C-4B03-825E-AD8B6A0EA6D7}" srcOrd="3" destOrd="0" presId="urn:microsoft.com/office/officeart/2005/8/layout/list1"/>
    <dgm:cxn modelId="{D911D5B3-2A09-43C7-BD23-2F07639A04B6}" type="presParOf" srcId="{58D86833-640B-4473-8DF3-7AE2C72A6406}" destId="{E7D78D4A-5B0F-4FDE-9BE3-4AC4AB1CFCBE}" srcOrd="4" destOrd="0" presId="urn:microsoft.com/office/officeart/2005/8/layout/list1"/>
    <dgm:cxn modelId="{4BCEC18D-8EBD-4075-9DD0-8B3AB53F9A70}" type="presParOf" srcId="{E7D78D4A-5B0F-4FDE-9BE3-4AC4AB1CFCBE}" destId="{DC08B31B-3036-4F33-B781-CC6018C79850}" srcOrd="0" destOrd="0" presId="urn:microsoft.com/office/officeart/2005/8/layout/list1"/>
    <dgm:cxn modelId="{7C345B72-6C6D-4575-838E-BEEB453E9B05}" type="presParOf" srcId="{E7D78D4A-5B0F-4FDE-9BE3-4AC4AB1CFCBE}" destId="{09E795BD-3F47-4978-A0D0-E7F7CB44E6D2}" srcOrd="1" destOrd="0" presId="urn:microsoft.com/office/officeart/2005/8/layout/list1"/>
    <dgm:cxn modelId="{B053F5B2-36CC-4FE7-90F0-78C2B8252B33}" type="presParOf" srcId="{58D86833-640B-4473-8DF3-7AE2C72A6406}" destId="{45602081-1188-435A-A813-848CC80D275A}" srcOrd="5" destOrd="0" presId="urn:microsoft.com/office/officeart/2005/8/layout/list1"/>
    <dgm:cxn modelId="{CFD2F349-0B78-4C4E-8445-18AF952047A4}" type="presParOf" srcId="{58D86833-640B-4473-8DF3-7AE2C72A6406}" destId="{6F1F170E-3525-425F-AE09-CDB0E01A8E7D}" srcOrd="6" destOrd="0" presId="urn:microsoft.com/office/officeart/2005/8/layout/list1"/>
    <dgm:cxn modelId="{43D5EA47-BC53-4D18-9183-8D9E560DF571}" type="presParOf" srcId="{58D86833-640B-4473-8DF3-7AE2C72A6406}" destId="{2ACB202A-333A-4992-BE1A-9A9CCCBE1BF4}" srcOrd="7" destOrd="0" presId="urn:microsoft.com/office/officeart/2005/8/layout/list1"/>
    <dgm:cxn modelId="{282D87E7-5B49-44BF-8AAE-63032233A94E}" type="presParOf" srcId="{58D86833-640B-4473-8DF3-7AE2C72A6406}" destId="{C6094F83-7C77-4CA0-9F6B-0739E1A9F2BC}" srcOrd="8" destOrd="0" presId="urn:microsoft.com/office/officeart/2005/8/layout/list1"/>
    <dgm:cxn modelId="{A7F88386-986E-4607-8072-F4970FCC972D}" type="presParOf" srcId="{C6094F83-7C77-4CA0-9F6B-0739E1A9F2BC}" destId="{A6803A4C-97AD-4AD5-BA9F-E207FAF4DB7C}" srcOrd="0" destOrd="0" presId="urn:microsoft.com/office/officeart/2005/8/layout/list1"/>
    <dgm:cxn modelId="{DE4BAD28-3392-4FB9-9F64-44B8FC04AD09}" type="presParOf" srcId="{C6094F83-7C77-4CA0-9F6B-0739E1A9F2BC}" destId="{6FCC29DE-9C12-4D8C-BA79-C5BAD61AFC28}" srcOrd="1" destOrd="0" presId="urn:microsoft.com/office/officeart/2005/8/layout/list1"/>
    <dgm:cxn modelId="{4D525A61-7053-47B8-A39D-17DA581A35E7}" type="presParOf" srcId="{58D86833-640B-4473-8DF3-7AE2C72A6406}" destId="{69769DBA-1E9A-4E73-8803-ACD1F430224D}" srcOrd="9" destOrd="0" presId="urn:microsoft.com/office/officeart/2005/8/layout/list1"/>
    <dgm:cxn modelId="{9997DF93-21A5-4FAD-AE70-F3E63C7E0748}" type="presParOf" srcId="{58D86833-640B-4473-8DF3-7AE2C72A6406}" destId="{497A2559-749D-412E-9B85-4750215BD8F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C05BA3-79B3-4AD9-ACA0-96F859DB37D5}">
      <dsp:nvSpPr>
        <dsp:cNvPr id="0" name=""/>
        <dsp:cNvSpPr/>
      </dsp:nvSpPr>
      <dsp:spPr>
        <a:xfrm>
          <a:off x="0" y="106940"/>
          <a:ext cx="5136288" cy="16852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1-Introduction</a:t>
          </a:r>
          <a:endParaRPr lang="en-US" sz="3800" kern="1200" dirty="0"/>
        </a:p>
      </dsp:txBody>
      <dsp:txXfrm>
        <a:off x="0" y="106940"/>
        <a:ext cx="5136288" cy="1685299"/>
      </dsp:txXfrm>
    </dsp:sp>
    <dsp:sp modelId="{A7020862-43C0-46CA-B6F8-7EE5855DDE48}">
      <dsp:nvSpPr>
        <dsp:cNvPr id="0" name=""/>
        <dsp:cNvSpPr/>
      </dsp:nvSpPr>
      <dsp:spPr>
        <a:xfrm>
          <a:off x="1371609" y="1524008"/>
          <a:ext cx="2808833" cy="16852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2-Anemia</a:t>
          </a:r>
          <a:endParaRPr lang="en-US" sz="3800" kern="1200" dirty="0"/>
        </a:p>
      </dsp:txBody>
      <dsp:txXfrm>
        <a:off x="1371609" y="1524008"/>
        <a:ext cx="2808833" cy="1685299"/>
      </dsp:txXfrm>
    </dsp:sp>
    <dsp:sp modelId="{F8137267-12B3-46B7-9231-82D4064FE55E}">
      <dsp:nvSpPr>
        <dsp:cNvPr id="0" name=""/>
        <dsp:cNvSpPr/>
      </dsp:nvSpPr>
      <dsp:spPr>
        <a:xfrm>
          <a:off x="2366413" y="3069262"/>
          <a:ext cx="5863186" cy="16852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 smtClean="0"/>
            <a:t>3-Hemoglobinopathies</a:t>
          </a:r>
          <a:endParaRPr lang="en-US" sz="3800" kern="1200" dirty="0"/>
        </a:p>
      </dsp:txBody>
      <dsp:txXfrm>
        <a:off x="2366413" y="3069262"/>
        <a:ext cx="5863186" cy="16852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734A4B-C120-49FB-BA67-C8549EBA6230}">
      <dsp:nvSpPr>
        <dsp:cNvPr id="0" name=""/>
        <dsp:cNvSpPr/>
      </dsp:nvSpPr>
      <dsp:spPr>
        <a:xfrm>
          <a:off x="3410311" y="2053401"/>
          <a:ext cx="1561377" cy="15613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200" b="1" i="0" u="none" strike="noStrike" kern="1200" cap="none" normalizeH="0" baseline="0" smtClean="0">
              <a:ln>
                <a:noFill/>
              </a:ln>
              <a:solidFill>
                <a:schemeClr val="bg2"/>
              </a:solidFill>
              <a:effectLst/>
              <a:cs typeface="Arial" charset="0"/>
            </a:rPr>
            <a:t>Hematopoietic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1200" b="1" i="0" u="none" strike="noStrike" kern="1200" cap="none" normalizeH="0" baseline="0" smtClean="0">
              <a:ln>
                <a:noFill/>
              </a:ln>
              <a:solidFill>
                <a:schemeClr val="bg2"/>
              </a:solidFill>
              <a:effectLst/>
              <a:cs typeface="Arial" charset="0"/>
            </a:rPr>
            <a:t>System</a:t>
          </a:r>
        </a:p>
      </dsp:txBody>
      <dsp:txXfrm>
        <a:off x="3638969" y="2282059"/>
        <a:ext cx="1104061" cy="1104061"/>
      </dsp:txXfrm>
    </dsp:sp>
    <dsp:sp modelId="{D41F340A-F13C-467B-8C5A-ECE11F67A5B3}">
      <dsp:nvSpPr>
        <dsp:cNvPr id="0" name=""/>
        <dsp:cNvSpPr/>
      </dsp:nvSpPr>
      <dsp:spPr>
        <a:xfrm rot="16200000">
          <a:off x="3955483" y="1801120"/>
          <a:ext cx="471032" cy="33529"/>
        </a:xfrm>
        <a:custGeom>
          <a:avLst/>
          <a:gdLst/>
          <a:ahLst/>
          <a:cxnLst/>
          <a:rect l="0" t="0" r="0" b="0"/>
          <a:pathLst>
            <a:path>
              <a:moveTo>
                <a:pt x="0" y="16764"/>
              </a:moveTo>
              <a:lnTo>
                <a:pt x="471032" y="16764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4179224" y="1806109"/>
        <a:ext cx="23551" cy="23551"/>
      </dsp:txXfrm>
    </dsp:sp>
    <dsp:sp modelId="{34C2D91E-72CA-4C2C-8402-4CB8A0C44295}">
      <dsp:nvSpPr>
        <dsp:cNvPr id="0" name=""/>
        <dsp:cNvSpPr/>
      </dsp:nvSpPr>
      <dsp:spPr>
        <a:xfrm>
          <a:off x="3410311" y="20992"/>
          <a:ext cx="1561377" cy="15613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2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Spleen</a:t>
          </a:r>
        </a:p>
      </dsp:txBody>
      <dsp:txXfrm>
        <a:off x="3638969" y="249650"/>
        <a:ext cx="1104061" cy="1104061"/>
      </dsp:txXfrm>
    </dsp:sp>
    <dsp:sp modelId="{5F65B9B0-341F-41E8-9CA6-9DBD3C16B1E0}">
      <dsp:nvSpPr>
        <dsp:cNvPr id="0" name=""/>
        <dsp:cNvSpPr/>
      </dsp:nvSpPr>
      <dsp:spPr>
        <a:xfrm rot="20520000">
          <a:off x="4921951" y="2503300"/>
          <a:ext cx="471032" cy="33529"/>
        </a:xfrm>
        <a:custGeom>
          <a:avLst/>
          <a:gdLst/>
          <a:ahLst/>
          <a:cxnLst/>
          <a:rect l="0" t="0" r="0" b="0"/>
          <a:pathLst>
            <a:path>
              <a:moveTo>
                <a:pt x="0" y="16764"/>
              </a:moveTo>
              <a:lnTo>
                <a:pt x="471032" y="16764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5145692" y="2508289"/>
        <a:ext cx="23551" cy="23551"/>
      </dsp:txXfrm>
    </dsp:sp>
    <dsp:sp modelId="{9BFB931F-A703-409D-B94A-8411E326570C}">
      <dsp:nvSpPr>
        <dsp:cNvPr id="0" name=""/>
        <dsp:cNvSpPr/>
      </dsp:nvSpPr>
      <dsp:spPr>
        <a:xfrm>
          <a:off x="5343247" y="1425352"/>
          <a:ext cx="1561377" cy="15613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2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Kidneys</a:t>
          </a:r>
        </a:p>
      </dsp:txBody>
      <dsp:txXfrm>
        <a:off x="5571905" y="1654010"/>
        <a:ext cx="1104061" cy="1104061"/>
      </dsp:txXfrm>
    </dsp:sp>
    <dsp:sp modelId="{794C0596-135C-4091-BA3D-0B93561C0118}">
      <dsp:nvSpPr>
        <dsp:cNvPr id="0" name=""/>
        <dsp:cNvSpPr/>
      </dsp:nvSpPr>
      <dsp:spPr>
        <a:xfrm rot="3240000">
          <a:off x="4552793" y="3639452"/>
          <a:ext cx="471032" cy="33529"/>
        </a:xfrm>
        <a:custGeom>
          <a:avLst/>
          <a:gdLst/>
          <a:ahLst/>
          <a:cxnLst/>
          <a:rect l="0" t="0" r="0" b="0"/>
          <a:pathLst>
            <a:path>
              <a:moveTo>
                <a:pt x="0" y="16764"/>
              </a:moveTo>
              <a:lnTo>
                <a:pt x="471032" y="16764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4776534" y="3644441"/>
        <a:ext cx="23551" cy="23551"/>
      </dsp:txXfrm>
    </dsp:sp>
    <dsp:sp modelId="{6C139F63-C4C7-4B83-B2D2-C235FBBAD71F}">
      <dsp:nvSpPr>
        <dsp:cNvPr id="0" name=""/>
        <dsp:cNvSpPr/>
      </dsp:nvSpPr>
      <dsp:spPr>
        <a:xfrm>
          <a:off x="4604931" y="3697655"/>
          <a:ext cx="1561377" cy="15613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2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Liver</a:t>
          </a:r>
        </a:p>
      </dsp:txBody>
      <dsp:txXfrm>
        <a:off x="4833589" y="3926313"/>
        <a:ext cx="1104061" cy="1104061"/>
      </dsp:txXfrm>
    </dsp:sp>
    <dsp:sp modelId="{A1771645-DA3C-40C8-8156-BF8479109A4C}">
      <dsp:nvSpPr>
        <dsp:cNvPr id="0" name=""/>
        <dsp:cNvSpPr/>
      </dsp:nvSpPr>
      <dsp:spPr>
        <a:xfrm rot="7560000">
          <a:off x="3358173" y="3639452"/>
          <a:ext cx="471032" cy="33529"/>
        </a:xfrm>
        <a:custGeom>
          <a:avLst/>
          <a:gdLst/>
          <a:ahLst/>
          <a:cxnLst/>
          <a:rect l="0" t="0" r="0" b="0"/>
          <a:pathLst>
            <a:path>
              <a:moveTo>
                <a:pt x="0" y="16764"/>
              </a:moveTo>
              <a:lnTo>
                <a:pt x="471032" y="16764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 rot="10800000">
        <a:off x="3581914" y="3644441"/>
        <a:ext cx="23551" cy="23551"/>
      </dsp:txXfrm>
    </dsp:sp>
    <dsp:sp modelId="{86506B52-2CE6-4064-8735-BA9CA4D5E758}">
      <dsp:nvSpPr>
        <dsp:cNvPr id="0" name=""/>
        <dsp:cNvSpPr/>
      </dsp:nvSpPr>
      <dsp:spPr>
        <a:xfrm>
          <a:off x="2215691" y="3697655"/>
          <a:ext cx="1561377" cy="15613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2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Bone</a:t>
          </a: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2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Marrow</a:t>
          </a:r>
        </a:p>
      </dsp:txBody>
      <dsp:txXfrm>
        <a:off x="2444349" y="3926313"/>
        <a:ext cx="1104061" cy="1104061"/>
      </dsp:txXfrm>
    </dsp:sp>
    <dsp:sp modelId="{243EF9E4-D684-472E-876D-5EA0550A4917}">
      <dsp:nvSpPr>
        <dsp:cNvPr id="0" name=""/>
        <dsp:cNvSpPr/>
      </dsp:nvSpPr>
      <dsp:spPr>
        <a:xfrm rot="11880000">
          <a:off x="2989015" y="2503300"/>
          <a:ext cx="471032" cy="33529"/>
        </a:xfrm>
        <a:custGeom>
          <a:avLst/>
          <a:gdLst/>
          <a:ahLst/>
          <a:cxnLst/>
          <a:rect l="0" t="0" r="0" b="0"/>
          <a:pathLst>
            <a:path>
              <a:moveTo>
                <a:pt x="0" y="16764"/>
              </a:moveTo>
              <a:lnTo>
                <a:pt x="471032" y="16764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 rot="10800000">
        <a:off x="3212756" y="2508289"/>
        <a:ext cx="23551" cy="23551"/>
      </dsp:txXfrm>
    </dsp:sp>
    <dsp:sp modelId="{BAC0C62A-1B98-4B1B-BD33-8E5CDE9865C8}">
      <dsp:nvSpPr>
        <dsp:cNvPr id="0" name=""/>
        <dsp:cNvSpPr/>
      </dsp:nvSpPr>
      <dsp:spPr>
        <a:xfrm>
          <a:off x="1477375" y="1425352"/>
          <a:ext cx="1561377" cy="15613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2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charset="0"/>
            </a:rPr>
            <a:t>Blood</a:t>
          </a:r>
        </a:p>
      </dsp:txBody>
      <dsp:txXfrm>
        <a:off x="1706033" y="1654010"/>
        <a:ext cx="1104061" cy="110406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D8ADCA-3DCD-4A9C-8620-40B5CF3874C9}">
      <dsp:nvSpPr>
        <dsp:cNvPr id="0" name=""/>
        <dsp:cNvSpPr/>
      </dsp:nvSpPr>
      <dsp:spPr>
        <a:xfrm>
          <a:off x="0" y="0"/>
          <a:ext cx="8229600" cy="135778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6220" tIns="236220" rIns="236220" bIns="236220" numCol="1" spcCol="1270" anchor="ctr" anchorCtr="0">
          <a:noAutofit/>
        </a:bodyPr>
        <a:lstStyle/>
        <a:p>
          <a:pPr lvl="0" algn="l" defTabSz="2755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Bone marrow-stem cells</a:t>
          </a:r>
          <a:endParaRPr lang="ar-SA" sz="6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8229600" cy="1357788"/>
      </dsp:txXfrm>
    </dsp:sp>
    <dsp:sp modelId="{B7D01ADF-E342-4BC0-A26A-9AC5D86F4CA1}">
      <dsp:nvSpPr>
        <dsp:cNvPr id="0" name=""/>
        <dsp:cNvSpPr/>
      </dsp:nvSpPr>
      <dsp:spPr>
        <a:xfrm>
          <a:off x="4018" y="1357788"/>
          <a:ext cx="2740521" cy="28513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RBC</a:t>
          </a:r>
          <a:endParaRPr lang="ar-SA" sz="5400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018" y="1357788"/>
        <a:ext cx="2740521" cy="2851356"/>
      </dsp:txXfrm>
    </dsp:sp>
    <dsp:sp modelId="{C84C9A5F-5481-45E2-A16B-7E9E149D8E4D}">
      <dsp:nvSpPr>
        <dsp:cNvPr id="0" name=""/>
        <dsp:cNvSpPr/>
      </dsp:nvSpPr>
      <dsp:spPr>
        <a:xfrm>
          <a:off x="2744539" y="1357788"/>
          <a:ext cx="2740521" cy="28513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kern="1200" dirty="0" smtClean="0">
              <a:latin typeface="Times New Roman" pitchFamily="18" charset="0"/>
              <a:cs typeface="Times New Roman" pitchFamily="18" charset="0"/>
            </a:rPr>
            <a:t>WBC</a:t>
          </a:r>
          <a:endParaRPr lang="ar-SA" sz="5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44539" y="1357788"/>
        <a:ext cx="2740521" cy="2851356"/>
      </dsp:txXfrm>
    </dsp:sp>
    <dsp:sp modelId="{D405958F-89C6-4164-B71C-1A04A35B3A25}">
      <dsp:nvSpPr>
        <dsp:cNvPr id="0" name=""/>
        <dsp:cNvSpPr/>
      </dsp:nvSpPr>
      <dsp:spPr>
        <a:xfrm>
          <a:off x="5485060" y="1357788"/>
          <a:ext cx="2740521" cy="28513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kern="12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rPr>
            <a:t>Platelets</a:t>
          </a:r>
          <a:endParaRPr lang="ar-SA" sz="5400" kern="1200" dirty="0">
            <a:solidFill>
              <a:srgbClr val="FFC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485060" y="1357788"/>
        <a:ext cx="2740521" cy="2851356"/>
      </dsp:txXfrm>
    </dsp:sp>
    <dsp:sp modelId="{E7454108-94C5-453B-B7B4-C0EA6256FB94}">
      <dsp:nvSpPr>
        <dsp:cNvPr id="0" name=""/>
        <dsp:cNvSpPr/>
      </dsp:nvSpPr>
      <dsp:spPr>
        <a:xfrm>
          <a:off x="0" y="4209144"/>
          <a:ext cx="8229600" cy="316817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4C2A11-D6A7-48A2-AB49-EBBE07B30157}">
      <dsp:nvSpPr>
        <dsp:cNvPr id="0" name=""/>
        <dsp:cNvSpPr/>
      </dsp:nvSpPr>
      <dsp:spPr>
        <a:xfrm>
          <a:off x="0" y="486452"/>
          <a:ext cx="6096000" cy="1170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kern="1200" dirty="0" smtClean="0">
              <a:latin typeface="Times New Roman" pitchFamily="18" charset="0"/>
              <a:cs typeface="Times New Roman" pitchFamily="18" charset="0"/>
            </a:rPr>
            <a:t>Cell Membrane</a:t>
          </a:r>
          <a:endParaRPr lang="ar-SA" sz="4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115" y="543567"/>
        <a:ext cx="5981770" cy="1055770"/>
      </dsp:txXfrm>
    </dsp:sp>
    <dsp:sp modelId="{882504FF-B506-4BCD-A1A2-38AC3358BB17}">
      <dsp:nvSpPr>
        <dsp:cNvPr id="0" name=""/>
        <dsp:cNvSpPr/>
      </dsp:nvSpPr>
      <dsp:spPr>
        <a:xfrm>
          <a:off x="0" y="1204000"/>
          <a:ext cx="6096000" cy="82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62230" rIns="348488" bIns="62230" numCol="1" spcCol="1270" anchor="t" anchorCtr="0">
          <a:noAutofit/>
        </a:bodyPr>
        <a:lstStyle/>
        <a:p>
          <a:pPr marL="285750" lvl="1" indent="-285750" algn="r" defTabSz="16891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ar-SA" sz="3800" kern="1200" dirty="0"/>
        </a:p>
      </dsp:txBody>
      <dsp:txXfrm>
        <a:off x="0" y="1204000"/>
        <a:ext cx="6096000" cy="828000"/>
      </dsp:txXfrm>
    </dsp:sp>
    <dsp:sp modelId="{B8556B6F-9A71-44A9-93EE-9BC3B049ABD0}">
      <dsp:nvSpPr>
        <dsp:cNvPr id="0" name=""/>
        <dsp:cNvSpPr/>
      </dsp:nvSpPr>
      <dsp:spPr>
        <a:xfrm>
          <a:off x="0" y="2133603"/>
          <a:ext cx="6096000" cy="1170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kern="1200" dirty="0" smtClean="0">
              <a:latin typeface="Times New Roman" pitchFamily="18" charset="0"/>
              <a:cs typeface="Times New Roman" pitchFamily="18" charset="0"/>
            </a:rPr>
            <a:t>Hemoglobin</a:t>
          </a:r>
          <a:endParaRPr lang="ar-SA" sz="4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7115" y="2190718"/>
        <a:ext cx="5981770" cy="1055770"/>
      </dsp:txXfrm>
    </dsp:sp>
    <dsp:sp modelId="{B8886773-C2B6-4A12-A500-821A82D5EFDB}">
      <dsp:nvSpPr>
        <dsp:cNvPr id="0" name=""/>
        <dsp:cNvSpPr/>
      </dsp:nvSpPr>
      <dsp:spPr>
        <a:xfrm>
          <a:off x="0" y="3202000"/>
          <a:ext cx="6096000" cy="82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62230" rIns="348488" bIns="62230" numCol="1" spcCol="1270" anchor="t" anchorCtr="0">
          <a:noAutofit/>
        </a:bodyPr>
        <a:lstStyle/>
        <a:p>
          <a:pPr marL="285750" lvl="1" indent="-285750" algn="r" defTabSz="1689100" rtl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ar-SA" sz="3800" kern="1200" dirty="0"/>
        </a:p>
      </dsp:txBody>
      <dsp:txXfrm>
        <a:off x="0" y="3202000"/>
        <a:ext cx="6096000" cy="828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5DFCCA-24F8-47ED-9831-EC99B0E101AC}">
      <dsp:nvSpPr>
        <dsp:cNvPr id="0" name=""/>
        <dsp:cNvSpPr/>
      </dsp:nvSpPr>
      <dsp:spPr>
        <a:xfrm rot="5400000">
          <a:off x="5012703" y="-1901981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80010" rIns="160020" bIns="8001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Excessive blood loss (acutely such as </a:t>
          </a:r>
          <a:r>
            <a:rPr lang="en-US" sz="2400" kern="1200" dirty="0" smtClean="0">
              <a:solidFill>
                <a:schemeClr val="accent2"/>
              </a:solidFill>
            </a:rPr>
            <a:t>acute</a:t>
          </a:r>
          <a:r>
            <a:rPr lang="en-US" sz="2400" kern="1200" dirty="0" smtClean="0"/>
            <a:t> </a:t>
          </a:r>
          <a:r>
            <a:rPr lang="en-US" sz="2400" kern="1200" dirty="0" smtClean="0">
              <a:solidFill>
                <a:schemeClr val="tx1"/>
              </a:solidFill>
            </a:rPr>
            <a:t>hemorrhage</a:t>
          </a:r>
          <a:r>
            <a:rPr lang="en-US" sz="2400" kern="1200" dirty="0" smtClean="0"/>
            <a:t> or </a:t>
          </a:r>
          <a:r>
            <a:rPr lang="en-US" sz="2400" kern="1200" dirty="0" smtClean="0">
              <a:solidFill>
                <a:schemeClr val="accent2"/>
              </a:solidFill>
            </a:rPr>
            <a:t>chronically</a:t>
          </a:r>
          <a:r>
            <a:rPr lang="en-US" sz="2400" kern="1200" dirty="0" smtClean="0"/>
            <a:t> through low-volume loss</a:t>
          </a:r>
          <a:r>
            <a:rPr lang="en-US" sz="1800" kern="1200" dirty="0" smtClean="0"/>
            <a:t>),</a:t>
          </a:r>
          <a:endParaRPr lang="en-US" sz="18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300" kern="1200"/>
        </a:p>
      </dsp:txBody>
      <dsp:txXfrm rot="-5400000">
        <a:off x="2962656" y="205027"/>
        <a:ext cx="5209983" cy="1052927"/>
      </dsp:txXfrm>
    </dsp:sp>
    <dsp:sp modelId="{490FDA6F-832C-4456-8788-0C35060BF44B}">
      <dsp:nvSpPr>
        <dsp:cNvPr id="0" name=""/>
        <dsp:cNvSpPr/>
      </dsp:nvSpPr>
      <dsp:spPr>
        <a:xfrm>
          <a:off x="0" y="2209"/>
          <a:ext cx="2962656" cy="14585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400" b="1" kern="1200" dirty="0" smtClean="0">
              <a:solidFill>
                <a:schemeClr val="bg1"/>
              </a:solidFill>
            </a:rPr>
            <a:t>1-Hemorrhage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kern="1200" dirty="0" smtClean="0">
              <a:solidFill>
                <a:srgbClr val="FFFF00"/>
              </a:solidFill>
            </a:rPr>
            <a:t>(High </a:t>
          </a:r>
          <a:r>
            <a:rPr lang="en-US" sz="2000" kern="1200" dirty="0" err="1" smtClean="0">
              <a:solidFill>
                <a:srgbClr val="FFFF00"/>
              </a:solidFill>
            </a:rPr>
            <a:t>Retic</a:t>
          </a:r>
          <a:r>
            <a:rPr lang="en-US" sz="2000" kern="1200" dirty="0" smtClean="0">
              <a:solidFill>
                <a:srgbClr val="FFFF00"/>
              </a:solidFill>
            </a:rPr>
            <a:t>. count)</a:t>
          </a:r>
        </a:p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/>
        </a:p>
      </dsp:txBody>
      <dsp:txXfrm>
        <a:off x="71201" y="73410"/>
        <a:ext cx="2820254" cy="1316159"/>
      </dsp:txXfrm>
    </dsp:sp>
    <dsp:sp modelId="{1C8C82FD-F852-4C9C-B032-AE3D0BBAD489}">
      <dsp:nvSpPr>
        <dsp:cNvPr id="0" name=""/>
        <dsp:cNvSpPr/>
      </dsp:nvSpPr>
      <dsp:spPr>
        <a:xfrm rot="5400000">
          <a:off x="5012703" y="-370491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/>
            <a:t>Excessive blood cell destruction 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200" kern="1200"/>
        </a:p>
      </dsp:txBody>
      <dsp:txXfrm rot="-5400000">
        <a:off x="2962656" y="1736517"/>
        <a:ext cx="5209983" cy="1052927"/>
      </dsp:txXfrm>
    </dsp:sp>
    <dsp:sp modelId="{9BAEECF9-4C44-4069-952F-A653E5851D63}">
      <dsp:nvSpPr>
        <dsp:cNvPr id="0" name=""/>
        <dsp:cNvSpPr/>
      </dsp:nvSpPr>
      <dsp:spPr>
        <a:xfrm>
          <a:off x="0" y="1490657"/>
          <a:ext cx="2962656" cy="14585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bg1"/>
              </a:solidFill>
            </a:rPr>
            <a:t>2-Hemolysis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00"/>
              </a:solidFill>
            </a:rPr>
            <a:t>(High </a:t>
          </a:r>
          <a:r>
            <a:rPr lang="en-US" sz="2000" kern="1200" dirty="0" err="1" smtClean="0">
              <a:solidFill>
                <a:srgbClr val="FFFF00"/>
              </a:solidFill>
            </a:rPr>
            <a:t>Retic</a:t>
          </a:r>
          <a:r>
            <a:rPr lang="en-US" sz="2000" kern="1200" dirty="0" smtClean="0">
              <a:solidFill>
                <a:srgbClr val="FFFF00"/>
              </a:solidFill>
            </a:rPr>
            <a:t>. count)</a:t>
          </a:r>
          <a:endParaRPr lang="en-US" sz="2000" kern="1200" dirty="0">
            <a:solidFill>
              <a:srgbClr val="FFFF00"/>
            </a:solidFill>
          </a:endParaRPr>
        </a:p>
      </dsp:txBody>
      <dsp:txXfrm>
        <a:off x="71201" y="1561858"/>
        <a:ext cx="2820254" cy="1316159"/>
      </dsp:txXfrm>
    </dsp:sp>
    <dsp:sp modelId="{2416184F-B801-4DD2-A3AD-380EA8A3AB47}">
      <dsp:nvSpPr>
        <dsp:cNvPr id="0" name=""/>
        <dsp:cNvSpPr/>
      </dsp:nvSpPr>
      <dsp:spPr>
        <a:xfrm rot="5400000">
          <a:off x="5012703" y="1160999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/>
            <a:t>Deficient red blood cell production 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200" kern="1200"/>
        </a:p>
      </dsp:txBody>
      <dsp:txXfrm rot="-5400000">
        <a:off x="2962656" y="3268008"/>
        <a:ext cx="5209983" cy="1052927"/>
      </dsp:txXfrm>
    </dsp:sp>
    <dsp:sp modelId="{DC7939AD-8D7B-456D-BAD2-18E0446FB0CB}">
      <dsp:nvSpPr>
        <dsp:cNvPr id="0" name=""/>
        <dsp:cNvSpPr/>
      </dsp:nvSpPr>
      <dsp:spPr>
        <a:xfrm>
          <a:off x="0" y="3065190"/>
          <a:ext cx="2962656" cy="14585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bg1"/>
              </a:solidFill>
            </a:rPr>
            <a:t>3-Ineffective hematopoesis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00"/>
              </a:solidFill>
            </a:rPr>
            <a:t>(Low </a:t>
          </a:r>
          <a:r>
            <a:rPr lang="en-US" sz="2000" kern="1200" dirty="0" err="1" smtClean="0">
              <a:solidFill>
                <a:srgbClr val="FFFF00"/>
              </a:solidFill>
            </a:rPr>
            <a:t>Retic</a:t>
          </a:r>
          <a:r>
            <a:rPr lang="en-US" sz="2000" kern="1200" dirty="0" smtClean="0">
              <a:solidFill>
                <a:srgbClr val="FFFF00"/>
              </a:solidFill>
            </a:rPr>
            <a:t>. count)</a:t>
          </a:r>
          <a:endParaRPr lang="en-US" sz="2000" kern="1200" dirty="0">
            <a:solidFill>
              <a:srgbClr val="FFFF00"/>
            </a:solidFill>
          </a:endParaRPr>
        </a:p>
      </dsp:txBody>
      <dsp:txXfrm>
        <a:off x="71201" y="3136391"/>
        <a:ext cx="2820254" cy="131615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46E293-8D4D-49AC-92C7-481EAE71B3AD}">
      <dsp:nvSpPr>
        <dsp:cNvPr id="0" name=""/>
        <dsp:cNvSpPr/>
      </dsp:nvSpPr>
      <dsp:spPr>
        <a:xfrm>
          <a:off x="0" y="0"/>
          <a:ext cx="8229600" cy="21587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rgbClr val="FF0000"/>
              </a:solidFill>
            </a:rPr>
            <a:t>A</a:t>
          </a:r>
          <a:r>
            <a:rPr lang="en-US" sz="3200" kern="1200" dirty="0" smtClean="0"/>
            <a:t>-.</a:t>
          </a:r>
          <a:r>
            <a:rPr lang="en-US" sz="3200" kern="1200" dirty="0" smtClean="0">
              <a:solidFill>
                <a:srgbClr val="FF0000"/>
              </a:solidFill>
            </a:rPr>
            <a:t>Acute blood loss </a:t>
          </a:r>
          <a:r>
            <a:rPr lang="en-US" sz="3200" kern="1200" dirty="0" smtClean="0"/>
            <a:t>caused by sudden hemorrhage  as in </a:t>
          </a:r>
          <a:r>
            <a:rPr lang="en-US" sz="3200" kern="1200" dirty="0" err="1" smtClean="0"/>
            <a:t>tauma</a:t>
          </a:r>
          <a:r>
            <a:rPr lang="en-US" sz="3200" kern="1200" dirty="0" smtClean="0"/>
            <a:t> or other acute blood loss</a:t>
          </a:r>
          <a:br>
            <a:rPr lang="en-US" sz="3200" kern="1200" dirty="0" smtClean="0"/>
          </a:br>
          <a:endParaRPr lang="en-US" sz="3200" kern="1200" dirty="0"/>
        </a:p>
      </dsp:txBody>
      <dsp:txXfrm>
        <a:off x="105381" y="105381"/>
        <a:ext cx="8018838" cy="1947971"/>
      </dsp:txXfrm>
    </dsp:sp>
    <dsp:sp modelId="{A26DF2E3-EC1F-4E14-8755-7742EBCC49B8}">
      <dsp:nvSpPr>
        <dsp:cNvPr id="0" name=""/>
        <dsp:cNvSpPr/>
      </dsp:nvSpPr>
      <dsp:spPr>
        <a:xfrm>
          <a:off x="0" y="2162891"/>
          <a:ext cx="8229600" cy="636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6350" rIns="35560" bIns="6350" numCol="1" spcCol="1270" anchor="t" anchorCtr="0">
          <a:noAutofit/>
        </a:bodyPr>
        <a:lstStyle/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400" kern="1200" dirty="0"/>
        </a:p>
      </dsp:txBody>
      <dsp:txXfrm>
        <a:off x="0" y="2162891"/>
        <a:ext cx="8229600" cy="63654"/>
      </dsp:txXfrm>
    </dsp:sp>
    <dsp:sp modelId="{2209FE30-3960-4DCA-B0BA-069C5B54E229}">
      <dsp:nvSpPr>
        <dsp:cNvPr id="0" name=""/>
        <dsp:cNvSpPr/>
      </dsp:nvSpPr>
      <dsp:spPr>
        <a:xfrm>
          <a:off x="0" y="2182091"/>
          <a:ext cx="8229600" cy="21587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rgbClr val="FF0000"/>
              </a:solidFill>
            </a:rPr>
            <a:t>B-Chronic blood loss-  </a:t>
          </a:r>
          <a:r>
            <a:rPr lang="en-US" sz="3200" kern="1200" dirty="0" smtClean="0">
              <a:solidFill>
                <a:schemeClr val="bg1"/>
              </a:solidFill>
            </a:rPr>
            <a:t>slow blood loss as in </a:t>
          </a:r>
          <a:r>
            <a:rPr lang="en-US" sz="3200" kern="1200" dirty="0" smtClean="0"/>
            <a:t>GIT bleeding, malignancy, ulcers, menorrhagia, bleeding hemorrhoids</a:t>
          </a:r>
          <a:endParaRPr lang="en-US" sz="3200" kern="1200" dirty="0"/>
        </a:p>
      </dsp:txBody>
      <dsp:txXfrm>
        <a:off x="105381" y="2287472"/>
        <a:ext cx="8018838" cy="194797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73508A-226C-42BC-9BE9-2152305FFB7B}">
      <dsp:nvSpPr>
        <dsp:cNvPr id="0" name=""/>
        <dsp:cNvSpPr/>
      </dsp:nvSpPr>
      <dsp:spPr>
        <a:xfrm>
          <a:off x="0" y="2258"/>
          <a:ext cx="8229600" cy="19375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4000" b="1" kern="1200" dirty="0" smtClean="0">
              <a:solidFill>
                <a:schemeClr val="bg1"/>
              </a:solidFill>
            </a:rPr>
            <a:t>1-Genetic</a:t>
          </a:r>
          <a:endParaRPr lang="en-US" sz="4000" kern="1200" dirty="0" smtClean="0"/>
        </a:p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700" kern="1200" dirty="0"/>
        </a:p>
      </dsp:txBody>
      <dsp:txXfrm>
        <a:off x="94582" y="96840"/>
        <a:ext cx="8040436" cy="1748355"/>
      </dsp:txXfrm>
    </dsp:sp>
    <dsp:sp modelId="{316C3A04-25A6-4313-98AA-5F7F96CC5436}">
      <dsp:nvSpPr>
        <dsp:cNvPr id="0" name=""/>
        <dsp:cNvSpPr/>
      </dsp:nvSpPr>
      <dsp:spPr>
        <a:xfrm>
          <a:off x="0" y="1964901"/>
          <a:ext cx="8229600" cy="596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44450" rIns="248920" bIns="44450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2700" kern="1200"/>
        </a:p>
      </dsp:txBody>
      <dsp:txXfrm>
        <a:off x="0" y="1964901"/>
        <a:ext cx="8229600" cy="596160"/>
      </dsp:txXfrm>
    </dsp:sp>
    <dsp:sp modelId="{D1163AF8-CCD9-4F2E-849E-27AFC6204595}">
      <dsp:nvSpPr>
        <dsp:cNvPr id="0" name=""/>
        <dsp:cNvSpPr/>
      </dsp:nvSpPr>
      <dsp:spPr>
        <a:xfrm>
          <a:off x="0" y="2561060"/>
          <a:ext cx="8229600" cy="19375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AU" sz="4000" b="1" kern="1200" dirty="0" smtClean="0"/>
            <a:t>2 Acquired</a:t>
          </a:r>
          <a:endParaRPr lang="en-US" sz="4000" b="1" kern="1200" dirty="0" smtClean="0"/>
        </a:p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500" kern="1200" dirty="0"/>
        </a:p>
      </dsp:txBody>
      <dsp:txXfrm>
        <a:off x="94582" y="2655642"/>
        <a:ext cx="8040436" cy="174835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87EF83-3582-4841-AD2F-335B06BE6B05}">
      <dsp:nvSpPr>
        <dsp:cNvPr id="0" name=""/>
        <dsp:cNvSpPr/>
      </dsp:nvSpPr>
      <dsp:spPr>
        <a:xfrm>
          <a:off x="0" y="33963"/>
          <a:ext cx="6096000" cy="19562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b="1" kern="1200" dirty="0" smtClean="0">
              <a:solidFill>
                <a:srgbClr val="FF0000"/>
              </a:solidFill>
            </a:rPr>
            <a:t>A</a:t>
          </a:r>
          <a:r>
            <a:rPr lang="en-US" sz="2900" b="1" kern="1200" dirty="0" smtClean="0"/>
            <a:t>-Immune mediated hemolytic anemia</a:t>
          </a:r>
        </a:p>
      </dsp:txBody>
      <dsp:txXfrm>
        <a:off x="95498" y="129461"/>
        <a:ext cx="5905004" cy="1765280"/>
      </dsp:txXfrm>
    </dsp:sp>
    <dsp:sp modelId="{05D09FF6-14F1-4ABB-BC3C-7F033DC6C276}">
      <dsp:nvSpPr>
        <dsp:cNvPr id="0" name=""/>
        <dsp:cNvSpPr/>
      </dsp:nvSpPr>
      <dsp:spPr>
        <a:xfrm>
          <a:off x="0" y="2073760"/>
          <a:ext cx="6096000" cy="19562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b="1" kern="1200" dirty="0" smtClean="0">
              <a:solidFill>
                <a:srgbClr val="FF0000"/>
              </a:solidFill>
            </a:rPr>
            <a:t>B</a:t>
          </a:r>
          <a:r>
            <a:rPr lang="en-US" sz="2900" b="1" kern="1200" dirty="0" smtClean="0"/>
            <a:t>-Non-immune mediated hemolytic anemia</a:t>
          </a:r>
          <a:br>
            <a:rPr lang="en-US" sz="2900" b="1" kern="1200" dirty="0" smtClean="0"/>
          </a:br>
          <a:endParaRPr lang="en-US" sz="2900" b="1" kern="1200" dirty="0" smtClean="0"/>
        </a:p>
      </dsp:txBody>
      <dsp:txXfrm>
        <a:off x="95498" y="2169258"/>
        <a:ext cx="5905004" cy="176528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7868A0-4613-4207-BAE9-83154DFD3221}">
      <dsp:nvSpPr>
        <dsp:cNvPr id="0" name=""/>
        <dsp:cNvSpPr/>
      </dsp:nvSpPr>
      <dsp:spPr>
        <a:xfrm>
          <a:off x="0" y="1309453"/>
          <a:ext cx="822960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D1B7F1-6CC0-42A4-A1A2-F98CC0CBEB12}">
      <dsp:nvSpPr>
        <dsp:cNvPr id="0" name=""/>
        <dsp:cNvSpPr/>
      </dsp:nvSpPr>
      <dsp:spPr>
        <a:xfrm>
          <a:off x="609600" y="114299"/>
          <a:ext cx="5755094" cy="13771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rgbClr val="FF0000"/>
              </a:solidFill>
            </a:rPr>
            <a:t>A</a:t>
          </a:r>
          <a:r>
            <a:rPr lang="en-US" sz="2400" kern="1200" dirty="0" smtClean="0"/>
            <a:t>-Failure of the bone marrow e.g. Aplastic anemia</a:t>
          </a:r>
        </a:p>
      </dsp:txBody>
      <dsp:txXfrm>
        <a:off x="676826" y="181525"/>
        <a:ext cx="5620642" cy="1242672"/>
      </dsp:txXfrm>
    </dsp:sp>
    <dsp:sp modelId="{6F1F170E-3525-425F-AE09-CDB0E01A8E7D}">
      <dsp:nvSpPr>
        <dsp:cNvPr id="0" name=""/>
        <dsp:cNvSpPr/>
      </dsp:nvSpPr>
      <dsp:spPr>
        <a:xfrm>
          <a:off x="0" y="2776998"/>
          <a:ext cx="822960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E795BD-3F47-4978-A0D0-E7F7CB44E6D2}">
      <dsp:nvSpPr>
        <dsp:cNvPr id="0" name=""/>
        <dsp:cNvSpPr/>
      </dsp:nvSpPr>
      <dsp:spPr>
        <a:xfrm>
          <a:off x="616617" y="1698194"/>
          <a:ext cx="5755094" cy="12933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rgbClr val="FF0000"/>
              </a:solidFill>
            </a:rPr>
            <a:t>B</a:t>
          </a:r>
          <a:r>
            <a:rPr lang="en-US" sz="2400" kern="1200" dirty="0" smtClean="0"/>
            <a:t>-Occupation of the marrow by abnormal cells or tissues </a:t>
          </a:r>
          <a:r>
            <a:rPr lang="en-US" sz="2400" kern="1200" dirty="0" err="1" smtClean="0"/>
            <a:t>e.g</a:t>
          </a:r>
          <a:r>
            <a:rPr lang="en-US" sz="2400" kern="1200" dirty="0" smtClean="0"/>
            <a:t> leukemic cells</a:t>
          </a:r>
          <a:endParaRPr lang="en-US" sz="2400" kern="1200" dirty="0"/>
        </a:p>
      </dsp:txBody>
      <dsp:txXfrm>
        <a:off x="679751" y="1761328"/>
        <a:ext cx="5628826" cy="1167036"/>
      </dsp:txXfrm>
    </dsp:sp>
    <dsp:sp modelId="{497A2559-749D-412E-9B85-4750215BD8FC}">
      <dsp:nvSpPr>
        <dsp:cNvPr id="0" name=""/>
        <dsp:cNvSpPr/>
      </dsp:nvSpPr>
      <dsp:spPr>
        <a:xfrm>
          <a:off x="0" y="4154072"/>
          <a:ext cx="8229600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CC29DE-9C12-4D8C-BA79-C5BAD61AFC28}">
      <dsp:nvSpPr>
        <dsp:cNvPr id="0" name=""/>
        <dsp:cNvSpPr/>
      </dsp:nvSpPr>
      <dsp:spPr>
        <a:xfrm>
          <a:off x="616617" y="3323127"/>
          <a:ext cx="5755094" cy="12028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rgbClr val="FF0000"/>
              </a:solidFill>
            </a:rPr>
            <a:t>C</a:t>
          </a:r>
          <a:r>
            <a:rPr lang="en-US" sz="2400" kern="1200" dirty="0" smtClean="0"/>
            <a:t>-</a:t>
          </a:r>
          <a:r>
            <a:rPr lang="en-US" sz="2400" kern="1200" dirty="0" err="1" smtClean="0"/>
            <a:t>Deficency</a:t>
          </a:r>
          <a:r>
            <a:rPr lang="en-US" sz="2400" kern="1200" dirty="0" smtClean="0"/>
            <a:t> of the basic nutrient essential for the production of the </a:t>
          </a:r>
          <a:r>
            <a:rPr lang="en-US" sz="2400" kern="1200" dirty="0" err="1" smtClean="0"/>
            <a:t>RBCse.g</a:t>
          </a:r>
          <a:r>
            <a:rPr lang="en-US" sz="2400" kern="1200" dirty="0" smtClean="0"/>
            <a:t> iron def.,B12 def….</a:t>
          </a:r>
          <a:endParaRPr lang="en-US" sz="2400" kern="1200" dirty="0"/>
        </a:p>
      </dsp:txBody>
      <dsp:txXfrm>
        <a:off x="675335" y="3381845"/>
        <a:ext cx="5637658" cy="10853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AB417BF-4106-4123-9A05-54B8F01ADAEC}" type="datetimeFigureOut">
              <a:rPr lang="ar-SA" smtClean="0"/>
              <a:pPr/>
              <a:t>09/11/1434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968E33B-1AD5-4178-9880-32509B30C1A6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29206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68E33B-1AD5-4178-9880-32509B30C1A6}" type="slidenum">
              <a:rPr lang="ar-SA" smtClean="0"/>
              <a:pPr/>
              <a:t>40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68E33B-1AD5-4178-9880-32509B30C1A6}" type="slidenum">
              <a:rPr lang="ar-SA" smtClean="0"/>
              <a:pPr/>
              <a:t>63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60766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68E33B-1AD5-4178-9880-32509B30C1A6}" type="slidenum">
              <a:rPr lang="ar-SA" smtClean="0"/>
              <a:pPr/>
              <a:t>89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78014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D7052D0-E38E-49D2-8BA2-0DB4DFFD4A2C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B36ED94-9880-4D01-8F59-E911E1B8AC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7052D0-E38E-49D2-8BA2-0DB4DFFD4A2C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36ED94-9880-4D01-8F59-E911E1B8AC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7052D0-E38E-49D2-8BA2-0DB4DFFD4A2C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36ED94-9880-4D01-8F59-E911E1B8AC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12215-9773-4C8C-9595-8AE854635F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7052D0-E38E-49D2-8BA2-0DB4DFFD4A2C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36ED94-9880-4D01-8F59-E911E1B8AC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7052D0-E38E-49D2-8BA2-0DB4DFFD4A2C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36ED94-9880-4D01-8F59-E911E1B8AC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7052D0-E38E-49D2-8BA2-0DB4DFFD4A2C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36ED94-9880-4D01-8F59-E911E1B8AC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7052D0-E38E-49D2-8BA2-0DB4DFFD4A2C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36ED94-9880-4D01-8F59-E911E1B8AC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7052D0-E38E-49D2-8BA2-0DB4DFFD4A2C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36ED94-9880-4D01-8F59-E911E1B8AC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7052D0-E38E-49D2-8BA2-0DB4DFFD4A2C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36ED94-9880-4D01-8F59-E911E1B8AC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D7052D0-E38E-49D2-8BA2-0DB4DFFD4A2C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B36ED94-9880-4D01-8F59-E911E1B8AC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D7052D0-E38E-49D2-8BA2-0DB4DFFD4A2C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B36ED94-9880-4D01-8F59-E911E1B8AC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D7052D0-E38E-49D2-8BA2-0DB4DFFD4A2C}" type="datetimeFigureOut">
              <a:rPr lang="en-US" smtClean="0"/>
              <a:pPr/>
              <a:t>9/13/2013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B36ED94-9880-4D01-8F59-E911E1B8AC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Neutrophilic_myelocyte" TargetMode="External"/><Relationship Id="rId3" Type="http://schemas.openxmlformats.org/officeDocument/2006/relationships/hyperlink" Target="http://en.wikipedia.org/wiki/Bone_marrow" TargetMode="External"/><Relationship Id="rId7" Type="http://schemas.openxmlformats.org/officeDocument/2006/relationships/hyperlink" Target="http://en.wikipedia.org/wiki/Eosinophilic_myelocyte" TargetMode="External"/><Relationship Id="rId12" Type="http://schemas.openxmlformats.org/officeDocument/2006/relationships/hyperlink" Target="http://en.wikipedia.org/w/index.php?title=Stab_cell&amp;action=edit&amp;redlink=1" TargetMode="External"/><Relationship Id="rId2" Type="http://schemas.openxmlformats.org/officeDocument/2006/relationships/hyperlink" Target="http://en.wikipedia.org/wiki/Granulocyte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Promyelocyte" TargetMode="External"/><Relationship Id="rId11" Type="http://schemas.openxmlformats.org/officeDocument/2006/relationships/hyperlink" Target="http://en.wikipedia.org/wiki/Band_cell" TargetMode="External"/><Relationship Id="rId5" Type="http://schemas.openxmlformats.org/officeDocument/2006/relationships/hyperlink" Target="http://en.wikipedia.org/wiki/Myeloblast" TargetMode="External"/><Relationship Id="rId10" Type="http://schemas.openxmlformats.org/officeDocument/2006/relationships/hyperlink" Target="http://en.wikipedia.org/wiki/Metamyelocyte" TargetMode="External"/><Relationship Id="rId4" Type="http://schemas.openxmlformats.org/officeDocument/2006/relationships/hyperlink" Target="http://en.wikipedia.org/wiki/Pluripotential_hemopoietic_stem_cell" TargetMode="External"/><Relationship Id="rId9" Type="http://schemas.openxmlformats.org/officeDocument/2006/relationships/hyperlink" Target="http://en.wikipedia.org/wiki/Basophilic_myelocyte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lumen.luc.edu/lumen/meded/mech/cases/case7/Scan62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hyperlink" Target="http://images.google.com/imgres?imgurl=http://www.infocompu.com/adolfo_arthur/images/glositis_a.jpg&amp;imgrefurl=http://www.infocompu.com/adolfo_arthur/ingles/glositis_a.htm&amp;h=275&amp;w=252&amp;sz=19&amp;tbnid=3fnbHQXXYVxhbM:&amp;tbnh=109&amp;tbnw=99&amp;hl=en&amp;start=1&amp;prev=/images?q=glossitis+iron+deficiency&amp;svnum=10&amp;hl=en&amp;lr=&amp;rls=GGLD,GGLD:2005-07,GGLD:en&amp;sa=N" TargetMode="Externa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hyperlink" Target="http://www.lumen.luc.edu/lumen/meded/mech/cases/case7/Scan62.jpg" TargetMode="External"/><Relationship Id="rId5" Type="http://schemas.openxmlformats.org/officeDocument/2006/relationships/hyperlink" Target="file:///\\kghdatacluster\clinical%20lab$\staff\rapson\fac\Teaching\doTooltip(event,0)" TargetMode="External"/><Relationship Id="rId4" Type="http://schemas.openxmlformats.org/officeDocument/2006/relationships/image" Target="../media/image18.wmf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0.w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1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3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143000"/>
          <a:ext cx="8229600" cy="4754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Hematology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In some cases, the 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liver, thymus, and spleen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may resume their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haematopoietic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function, if necessary.</a:t>
            </a:r>
          </a:p>
          <a:p>
            <a:pPr algn="l" rtl="0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This is called </a:t>
            </a:r>
            <a:r>
              <a:rPr lang="en-US" sz="32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extramedullary</a:t>
            </a:r>
            <a:r>
              <a:rPr lang="en-US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haematopoiesis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 It may cause these organs to increase in size substantially. 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Extramedullary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l" rtl="0"/>
            <a:r>
              <a:rPr lang="en-US" sz="3600" dirty="0" smtClean="0"/>
              <a:t>GIT</a:t>
            </a:r>
          </a:p>
          <a:p>
            <a:pPr lvl="1" algn="l" rtl="0"/>
            <a:endParaRPr lang="en-US" sz="3600" dirty="0" smtClean="0"/>
          </a:p>
          <a:p>
            <a:pPr lvl="1" algn="l" rtl="0"/>
            <a:r>
              <a:rPr lang="en-US" sz="3600" dirty="0" smtClean="0"/>
              <a:t>Iron overload</a:t>
            </a:r>
            <a:endParaRPr lang="ar-IQ" sz="3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+mn-lt"/>
              </a:rPr>
              <a:t>Adverse effects </a:t>
            </a:r>
            <a:br>
              <a:rPr lang="en-US" sz="5400" b="1" dirty="0" smtClean="0">
                <a:solidFill>
                  <a:srgbClr val="FF0000"/>
                </a:solidFill>
                <a:latin typeface="+mn-lt"/>
              </a:rPr>
            </a:br>
            <a:endParaRPr lang="ar-IQ" dirty="0">
              <a:latin typeface="+mn-lt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sz="2800" dirty="0" smtClean="0"/>
              <a:t>Continue until iron stores are replete (</a:t>
            </a:r>
            <a:r>
              <a:rPr lang="en-US" sz="2800" dirty="0" err="1" smtClean="0"/>
              <a:t>ie</a:t>
            </a:r>
            <a:r>
              <a:rPr lang="en-US" sz="2800" dirty="0" smtClean="0"/>
              <a:t>. </a:t>
            </a:r>
            <a:r>
              <a:rPr lang="en-US" sz="2800" dirty="0" err="1" smtClean="0"/>
              <a:t>ferritin</a:t>
            </a:r>
            <a:r>
              <a:rPr lang="en-US" sz="2800" dirty="0" smtClean="0"/>
              <a:t> well into normal range)</a:t>
            </a:r>
          </a:p>
          <a:p>
            <a:pPr algn="l" rtl="0"/>
            <a:r>
              <a:rPr lang="en-US" sz="2800" dirty="0" smtClean="0"/>
              <a:t>Usually 4 to 6 months, assuming no ongoing excessive iron losses.</a:t>
            </a:r>
          </a:p>
          <a:p>
            <a:pPr algn="l" rtl="0"/>
            <a:r>
              <a:rPr lang="en-US" sz="2800" dirty="0" smtClean="0"/>
              <a:t>Must follow patients on iron therapy </a:t>
            </a:r>
          </a:p>
          <a:p>
            <a:pPr lvl="1" algn="l" rtl="0"/>
            <a:r>
              <a:rPr lang="en-US" sz="2400" dirty="0" smtClean="0"/>
              <a:t>assess the adequacy of therapy </a:t>
            </a:r>
          </a:p>
          <a:p>
            <a:pPr lvl="1" algn="l" rtl="0"/>
            <a:r>
              <a:rPr lang="en-US" sz="2400" dirty="0" smtClean="0"/>
              <a:t>avoid iatrogenic iron overload</a:t>
            </a:r>
          </a:p>
          <a:p>
            <a:pPr algn="l" rtl="0"/>
            <a:r>
              <a:rPr lang="en-US" sz="2800" dirty="0" smtClean="0"/>
              <a:t>This may occur simultaneously with the management of the underlying cause</a:t>
            </a:r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rgbClr val="00B0F0"/>
                </a:solidFill>
                <a:latin typeface="+mn-lt"/>
              </a:rPr>
              <a:t>How long would you treat for?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Hematopoiesis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ar-S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5715000"/>
          </a:xfrm>
        </p:spPr>
        <p:txBody>
          <a:bodyPr>
            <a:normAutofit/>
          </a:bodyPr>
          <a:lstStyle/>
          <a:p>
            <a:pPr algn="l" rtl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1-The  common myeloid progenitors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which includes 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1" u="sng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Myloid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line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which is the granulocyte,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megakaryocyte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and macrophage</a:t>
            </a:r>
          </a:p>
          <a:p>
            <a:pPr algn="l" rtl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B</a:t>
            </a:r>
            <a:r>
              <a:rPr lang="en-US" b="1" u="sng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b="1" u="sng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Erythroid</a:t>
            </a:r>
            <a:r>
              <a:rPr lang="en-US" u="sng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cells are the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RBC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l" rtl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2-TheCommon lymphoid lineage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which includes Lymphoid  cells .it  is primarily composed of T-cells and B-cell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(white blood cells) </a:t>
            </a:r>
          </a:p>
          <a:p>
            <a:pPr algn="r" rtl="0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+mn-lt"/>
              </a:rPr>
              <a:t/>
            </a:r>
            <a:br>
              <a:rPr lang="en-US" sz="3600" b="1" dirty="0" smtClean="0">
                <a:latin typeface="+mn-lt"/>
              </a:rPr>
            </a:br>
            <a:r>
              <a:rPr lang="en-US" sz="3600" b="1" dirty="0" smtClean="0">
                <a:latin typeface="+mn-lt"/>
              </a:rPr>
              <a:t>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Stem cells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are divided into two cell lineages to form all blood cells </a:t>
            </a:r>
            <a:r>
              <a:rPr lang="en-US" sz="3600" dirty="0" smtClean="0">
                <a:latin typeface="+mn-lt"/>
              </a:rPr>
              <a:t/>
            </a:r>
            <a:br>
              <a:rPr lang="en-US" sz="3600" dirty="0" smtClean="0">
                <a:latin typeface="+mn-lt"/>
              </a:rPr>
            </a:br>
            <a:endParaRPr lang="en-US" sz="3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pload.wikimedia.org/wikipedia/commons/4/4a/Hematopoiesis_sim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" y="-136525"/>
            <a:ext cx="9372600" cy="6842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8229600" cy="438912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l" rtl="0">
              <a:buNone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Major categories of </a:t>
            </a:r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hematological diseases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include:</a:t>
            </a:r>
          </a:p>
          <a:p>
            <a:pPr algn="l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Anemia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(lack of red blood cells or hemoglobin) </a:t>
            </a:r>
          </a:p>
          <a:p>
            <a:pPr algn="l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Hemoglobinopathies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(congenital abnormality of the Hemoglobin molecule or of the rate of hemoglobin synthesis) </a:t>
            </a:r>
          </a:p>
          <a:p>
            <a:pPr algn="l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Hematological malignancies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Coagulopathies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(disorders of bleeding and coagulation) </a:t>
            </a:r>
          </a:p>
          <a:p>
            <a:pPr algn="l" rtl="0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Classification of hematologic diseases</a:t>
            </a:r>
            <a:br>
              <a:rPr lang="en-US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5638800"/>
          </a:xfrm>
        </p:spPr>
        <p:txBody>
          <a:bodyPr>
            <a:normAutofit fontScale="92500"/>
          </a:bodyPr>
          <a:lstStyle/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Red cell precursors formed from the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erythroid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progenitor cells are called </a:t>
            </a:r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erythroblasts or </a:t>
            </a:r>
            <a:r>
              <a:rPr lang="en-US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normoblasts</a:t>
            </a:r>
            <a:endParaRPr lang="en-US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These nucleated cells divide and acquire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haemoglobin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which turns the cytoplasm pink</a:t>
            </a: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The nucleus then condenses and is extruded from the cell. The first non-nucleated red cell is </a:t>
            </a:r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reticulocyte</a:t>
            </a:r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which still contains ribosomal material in the cytoplasm.</a:t>
            </a:r>
          </a:p>
          <a:p>
            <a:pPr algn="l" rtl="0">
              <a:buNone/>
            </a:pPr>
            <a:r>
              <a:rPr lang="en-US" sz="3000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Reticulocytes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are large cells with a faint blue tinge, termed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polychromasia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Reticulocytes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lose their ribosomal material and mature over 3 days, during which time they are released into the circulation.</a:t>
            </a: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7231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Red cells 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685800"/>
            <a:ext cx="8686800" cy="128111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n-lt"/>
              </a:rPr>
              <a:t>Production of Erythrocytes: </a:t>
            </a:r>
            <a:r>
              <a:rPr lang="en-US" sz="3600" dirty="0" err="1">
                <a:latin typeface="+mn-lt"/>
              </a:rPr>
              <a:t>Erythropoiesis</a:t>
            </a:r>
            <a:endParaRPr lang="en-US" sz="3600" dirty="0">
              <a:latin typeface="+mn-lt"/>
            </a:endParaRP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7847013" y="6330950"/>
            <a:ext cx="89058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1100">
                <a:latin typeface="Arial" charset="0"/>
              </a:rPr>
              <a:t>Figure 16.5</a:t>
            </a:r>
          </a:p>
        </p:txBody>
      </p:sp>
      <p:pic>
        <p:nvPicPr>
          <p:cNvPr id="81926" name="Picture 6"/>
          <p:cNvPicPr>
            <a:picLocks noChangeAspect="1" noChangeArrowheads="1"/>
          </p:cNvPicPr>
          <p:nvPr/>
        </p:nvPicPr>
        <p:blipFill>
          <a:blip r:embed="rId2"/>
          <a:srcRect b="11386"/>
          <a:stretch>
            <a:fillRect/>
          </a:stretch>
        </p:blipFill>
        <p:spPr bwMode="auto">
          <a:xfrm>
            <a:off x="-457200" y="2209800"/>
            <a:ext cx="9601200" cy="3124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Red cell production is controlled by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erythropoietin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a polypeptide hormone produced by renal tubular cells in response to hypoxia.</a:t>
            </a: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Erythropoietin stimulates committed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erythroid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stem cells to proliferate and decreases maturation time.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Erythropoietin</a:t>
            </a:r>
            <a:endParaRPr lang="en-US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6" descr="cover4s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90600" y="609600"/>
            <a:ext cx="7511144" cy="5257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447800"/>
            <a:ext cx="5181600" cy="4873625"/>
          </a:xfrm>
        </p:spPr>
        <p:txBody>
          <a:bodyPr>
            <a:normAutofit/>
          </a:bodyPr>
          <a:lstStyle/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Biconcave discs,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anucleate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essentially no organelles</a:t>
            </a:r>
          </a:p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Filled with hemoglobin 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Hb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), a protein that functions in gas transport</a:t>
            </a:r>
          </a:p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Contain the plasma membrane protein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spectrin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that:</a:t>
            </a:r>
          </a:p>
          <a:p>
            <a:pPr lvl="1"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Gives erythrocytes their flexibility</a:t>
            </a:r>
          </a:p>
          <a:p>
            <a:pPr lvl="1"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Allows them to change shape as necessary</a:t>
            </a: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838200"/>
            <a:ext cx="8458200" cy="595313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Erythrocytes (RBCs)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7847013" y="6330950"/>
            <a:ext cx="89058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1100">
                <a:latin typeface="Arial" charset="0"/>
              </a:rPr>
              <a:t>Figure 16.3</a:t>
            </a: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/>
          <a:srcRect l="12137" r="6953" b="4999"/>
          <a:stretch>
            <a:fillRect/>
          </a:stretch>
        </p:blipFill>
        <p:spPr bwMode="auto">
          <a:xfrm>
            <a:off x="5694363" y="1600200"/>
            <a:ext cx="3221037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 algn="l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1-Introduction</a:t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is formed of:</a:t>
            </a:r>
            <a:endParaRPr lang="ar-S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RED CELLS Structure</a:t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ar-SA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447800" y="20574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membrane has a lipid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bilayer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to which a 'skeleton' of filamentous proteins is attached via special linkage proteins .</a:t>
            </a: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Inherited abnormalities of any of these proteins result in loss of membrane as cells pass through the spleen, and the formation of abnormally shaped cells called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spherocytes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or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elliptocytes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47800"/>
          </a:xfrm>
        </p:spPr>
        <p:txBody>
          <a:bodyPr>
            <a:normAutofit/>
          </a:bodyPr>
          <a:lstStyle/>
          <a:p>
            <a:pPr lv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Cell Membrane</a:t>
            </a:r>
            <a:r>
              <a:rPr lang="ar-S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ar-SA" dirty="0" smtClean="0">
                <a:latin typeface="Times New Roman" pitchFamily="18" charset="0"/>
                <a:cs typeface="Times New Roman" pitchFamily="18" charset="0"/>
              </a:rPr>
            </a:br>
            <a:endParaRPr lang="ar-S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Red cells are exposed to osmotic stress in the pulmonary and renal circulation; to maintain normal homeostasis, the membrane contains ion pumps which control intracellular levels of sodium, potassium, chloride and bicarbonate</a:t>
            </a: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Membrane proteins inserted into the lipid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bilayer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also form the antigens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recognised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by blood grouping. </a:t>
            </a: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ABO and Rhesus systems are the most commonly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recognised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but over 400 blood group antigens have been described</a:t>
            </a:r>
            <a:endParaRPr lang="ar-SA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ar-S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is composed of </a:t>
            </a: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four </a:t>
            </a:r>
            <a:r>
              <a:rPr lang="en-US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globin</a:t>
            </a:r>
            <a:r>
              <a:rPr lang="en-US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chains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each containing an iron-containing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porphyrin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pigment termed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haem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Globin chains are a combination of two alpha and two non-alpha chains;</a:t>
            </a: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haemoglobin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αα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ββ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represents over 90% of adult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haemoglobin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whereas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haemoglobin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F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αα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γγ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is the predominant type in the fetus</a:t>
            </a:r>
            <a:endParaRPr lang="ar-S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Haemoglobin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b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280160"/>
            <a:ext cx="6172200" cy="506120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Haemoglobin</a:t>
            </a:r>
            <a:endParaRPr lang="ar-S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8458200" cy="595313"/>
          </a:xfrm>
        </p:spPr>
        <p:txBody>
          <a:bodyPr>
            <a:normAutofit fontScale="90000"/>
          </a:bodyPr>
          <a:lstStyle/>
          <a:p>
            <a:r>
              <a:rPr lang="en-US"/>
              <a:t>Erythrocyte Function</a:t>
            </a:r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7615238" y="6330950"/>
            <a:ext cx="112236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sz="1100">
                <a:latin typeface="Arial" charset="0"/>
              </a:rPr>
              <a:t>Figure 16.4a, b</a:t>
            </a:r>
          </a:p>
        </p:txBody>
      </p:sp>
      <p:pic>
        <p:nvPicPr>
          <p:cNvPr id="80901" name="Picture 5"/>
          <p:cNvPicPr>
            <a:picLocks noChangeAspect="1" noChangeArrowheads="1"/>
          </p:cNvPicPr>
          <p:nvPr/>
        </p:nvPicPr>
        <p:blipFill>
          <a:blip r:embed="rId2"/>
          <a:srcRect b="4999"/>
          <a:stretch>
            <a:fillRect/>
          </a:stretch>
        </p:blipFill>
        <p:spPr bwMode="auto">
          <a:xfrm>
            <a:off x="228600" y="838200"/>
            <a:ext cx="8631238" cy="5162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Red cells at the end of their lifespan are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phagocytosed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by the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reticulo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-endothelial system.</a:t>
            </a: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Amino acids from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globin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chains are recycled and iron is removed from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haem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for reuse in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haemoglobin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synthesis. </a:t>
            </a: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remnant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haem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structure is degraded to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bilirubin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and conjugated to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glucuronic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acid before being excreted into bile. </a:t>
            </a:r>
            <a:endParaRPr lang="ar-IQ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Fate of The RBC</a:t>
            </a:r>
            <a:endParaRPr lang="ar-IQ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Diseases of Erythrocytes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altLang="en-US" dirty="0" err="1" smtClean="0">
                <a:solidFill>
                  <a:srgbClr val="FF0000"/>
                </a:solidFill>
              </a:rPr>
              <a:t>Anemias</a:t>
            </a:r>
            <a:endParaRPr lang="en-US" altLang="en-US" dirty="0" smtClean="0">
              <a:solidFill>
                <a:srgbClr val="FF0000"/>
              </a:solidFill>
            </a:endParaRPr>
          </a:p>
          <a:p>
            <a:pPr lvl="1" eaLnBrk="1" hangingPunct="1">
              <a:defRPr/>
            </a:pPr>
            <a:r>
              <a:rPr lang="en-US" altLang="en-US" dirty="0" smtClean="0"/>
              <a:t>Anemia is a sign, not a separate disease process.</a:t>
            </a:r>
          </a:p>
          <a:p>
            <a:pPr lvl="1" eaLnBrk="1" hangingPunct="1">
              <a:defRPr/>
            </a:pPr>
            <a:r>
              <a:rPr lang="en-US" altLang="en-US" i="1" dirty="0" smtClean="0">
                <a:solidFill>
                  <a:srgbClr val="00B0F0"/>
                </a:solidFill>
              </a:rPr>
              <a:t>(it will be discussed latter</a:t>
            </a:r>
            <a:r>
              <a:rPr lang="en-US" altLang="en-US" dirty="0" smtClean="0"/>
              <a:t>)</a:t>
            </a:r>
          </a:p>
          <a:p>
            <a:pPr>
              <a:defRPr/>
            </a:pPr>
            <a:r>
              <a:rPr lang="en-US" altLang="en-US" dirty="0" smtClean="0">
                <a:solidFill>
                  <a:srgbClr val="FF0000"/>
                </a:solidFill>
              </a:rPr>
              <a:t>Polycythemia</a:t>
            </a:r>
          </a:p>
          <a:p>
            <a:pPr lvl="1">
              <a:defRPr/>
            </a:pPr>
            <a:r>
              <a:rPr lang="en-US" altLang="en-US" dirty="0" smtClean="0"/>
              <a:t>Overproduction of erythrocytes.</a:t>
            </a:r>
          </a:p>
          <a:p>
            <a:pPr lvl="2">
              <a:defRPr/>
            </a:pPr>
            <a:r>
              <a:rPr lang="en-US" altLang="en-US" dirty="0" smtClean="0"/>
              <a:t>Occurs in patients &gt; 50 years old or with secondary</a:t>
            </a:r>
            <a:r>
              <a:rPr lang="en-US" altLang="en-US" dirty="0" smtClean="0">
                <a:cs typeface="Times New Roman" pitchFamily="18" charset="0"/>
              </a:rPr>
              <a:t> dehydration.</a:t>
            </a:r>
          </a:p>
          <a:p>
            <a:pPr lvl="2">
              <a:defRPr/>
            </a:pPr>
            <a:r>
              <a:rPr lang="en-US" altLang="en-US" dirty="0" smtClean="0">
                <a:cs typeface="Times New Roman" pitchFamily="18" charset="0"/>
              </a:rPr>
              <a:t>Most deaths due to thrombosis</a:t>
            </a:r>
          </a:p>
          <a:p>
            <a:pPr lvl="1">
              <a:defRPr/>
            </a:pPr>
            <a:r>
              <a:rPr lang="en-US" altLang="en-US" dirty="0" smtClean="0"/>
              <a:t>Results in bleeding abnormalities:</a:t>
            </a:r>
          </a:p>
          <a:p>
            <a:pPr lvl="2">
              <a:defRPr/>
            </a:pPr>
            <a:r>
              <a:rPr lang="en-US" altLang="en-US" dirty="0" err="1" smtClean="0"/>
              <a:t>Epistaxis</a:t>
            </a:r>
            <a:r>
              <a:rPr lang="en-US" altLang="en-US" dirty="0" smtClean="0"/>
              <a:t>, spontaneous bruising, GI bleeding.</a:t>
            </a:r>
          </a:p>
          <a:p>
            <a:pPr lvl="1">
              <a:defRPr/>
            </a:pPr>
            <a:r>
              <a:rPr lang="en-US" altLang="en-US" dirty="0" smtClean="0"/>
              <a:t>Management:</a:t>
            </a:r>
          </a:p>
          <a:p>
            <a:pPr lvl="2">
              <a:defRPr/>
            </a:pPr>
            <a:r>
              <a:rPr lang="en-US" altLang="en-US" dirty="0" smtClean="0"/>
              <a:t>Follow general treatment guidelines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ettys_flowers_in_selma_62004_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0"/>
            <a:ext cx="8349962" cy="644617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Granulocytes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neutrophils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eosinophils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basophils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l" rtl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/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Monocytes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are formed from the CFU-GM progenitor cell.</a:t>
            </a:r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Lymphocytes</a:t>
            </a:r>
            <a:endParaRPr lang="en-US" dirty="0" smtClean="0">
              <a:solidFill>
                <a:srgbClr val="FF0000"/>
              </a:solidFill>
            </a:endParaRPr>
          </a:p>
          <a:p>
            <a:pPr algn="l" rtl="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White cells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Hematology</a:t>
            </a:r>
          </a:p>
        </p:txBody>
      </p:sp>
      <p:graphicFrame>
        <p:nvGraphicFramePr>
          <p:cNvPr id="2" name="Diagram 1"/>
          <p:cNvGraphicFramePr/>
          <p:nvPr/>
        </p:nvGraphicFramePr>
        <p:xfrm>
          <a:off x="533400" y="1181100"/>
          <a:ext cx="8382000" cy="5280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4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0"/>
            <a:ext cx="8248650" cy="65989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pload.wikimedia.org/wikipedia/commons/4/4a/Hematopoiesis_sim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" y="-136525"/>
            <a:ext cx="9372600" cy="6842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first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recognisable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granulocyte in the marrow is the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myeloblast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As the cells divide and mature, the nucleus segments and the cytoplasm acquires specific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neutrophilic</a:t>
            </a:r>
            <a:r>
              <a:rPr lang="en-US" sz="2800" dirty="0" smtClean="0"/>
              <a:t>, </a:t>
            </a:r>
            <a:r>
              <a:rPr lang="en-US" sz="2800" dirty="0" err="1" smtClean="0"/>
              <a:t>eosinophilic</a:t>
            </a:r>
            <a:r>
              <a:rPr lang="en-US" sz="2800" dirty="0" smtClean="0"/>
              <a:t> or basophilic granules </a:t>
            </a:r>
          </a:p>
          <a:p>
            <a:endParaRPr lang="ar-IQ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Granulocytes</a:t>
            </a:r>
            <a:endParaRPr lang="ar-IQ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  <a:solidFill>
            <a:schemeClr val="bg1"/>
          </a:solidFill>
          <a:ln>
            <a:solidFill>
              <a:srgbClr val="00B0F0"/>
            </a:solidFill>
          </a:ln>
        </p:spPr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Granulopoiesis (or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granulocytopoiesis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) is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hematopoiesis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granulocytes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It occurs primarily within </a:t>
            </a:r>
            <a:r>
              <a:rPr lang="en-US" sz="2800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bone marrow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0" algn="l" rtl="0">
              <a:buNone/>
            </a:pP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involves the following stages:</a:t>
            </a:r>
          </a:p>
          <a:p>
            <a:pPr lvl="0" algn="l" rtl="0">
              <a:buNone/>
            </a:pP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Pluripotential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hemopoietic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 stem cell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l" rtl="0">
              <a:buNone/>
            </a:pPr>
            <a:endParaRPr lang="en-US" sz="2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hlinkClick r:id="rId5"/>
            </a:endParaRPr>
          </a:p>
          <a:p>
            <a:pPr lvl="0" algn="l" rtl="0">
              <a:buNone/>
            </a:pP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Myeloblast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l" rtl="0">
              <a:buNone/>
            </a:pPr>
            <a:endParaRPr lang="en-US" sz="2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hlinkClick r:id="rId6"/>
            </a:endParaRPr>
          </a:p>
          <a:p>
            <a:pPr lvl="0" algn="l" rtl="0">
              <a:buNone/>
            </a:pP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Promyelocyte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l" rtl="0">
              <a:buNone/>
            </a:pPr>
            <a:endParaRPr lang="en-US" sz="2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hlinkClick r:id="rId7"/>
            </a:endParaRPr>
          </a:p>
          <a:p>
            <a:pPr lvl="0" algn="l" rtl="0">
              <a:buNone/>
            </a:pP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Eosino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neutro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basophilic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myelocyte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l" rtl="0">
              <a:buNone/>
            </a:pPr>
            <a:endParaRPr lang="en-US" sz="2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hlinkClick r:id="rId10"/>
            </a:endParaRPr>
          </a:p>
          <a:p>
            <a:pPr lvl="0" algn="l" rtl="0">
              <a:buNone/>
            </a:pP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10"/>
              </a:rPr>
              <a:t>Metamyelocyte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l" rtl="0">
              <a:buNone/>
            </a:pPr>
            <a:endParaRPr lang="en-US" sz="2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hlinkClick r:id="rId11"/>
            </a:endParaRPr>
          </a:p>
          <a:p>
            <a:pPr lvl="0" algn="l" rtl="0">
              <a:buNone/>
            </a:pP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11"/>
              </a:rPr>
              <a:t>Band cell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Stab cell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algn="l" rtl="0">
              <a:buNone/>
            </a:pPr>
            <a:endParaRPr lang="en-US" sz="2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hlinkClick r:id="rId2"/>
            </a:endParaRPr>
          </a:p>
          <a:p>
            <a:pPr algn="l" rtl="0">
              <a:buNone/>
            </a:pP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Granulocytes</a:t>
            </a:r>
            <a:endParaRPr lang="en-US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Granulopoiesis</a:t>
            </a:r>
            <a:br>
              <a:rPr lang="en-US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1219200" y="2286000"/>
            <a:ext cx="1524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1219200" y="2895600"/>
            <a:ext cx="1524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1219200" y="3429000"/>
            <a:ext cx="1524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1219200" y="4038600"/>
            <a:ext cx="1524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1219200" y="4648200"/>
            <a:ext cx="152400" cy="228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1219200" y="5257800"/>
            <a:ext cx="1524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l" rtl="0"/>
            <a:r>
              <a:rPr lang="en-US" dirty="0" smtClean="0"/>
              <a:t>A large storage pool of mature </a:t>
            </a:r>
            <a:r>
              <a:rPr lang="en-US" dirty="0" err="1" smtClean="0"/>
              <a:t>neutrophils</a:t>
            </a:r>
            <a:r>
              <a:rPr lang="en-US" dirty="0" smtClean="0"/>
              <a:t> exists in the bone marrow.. &amp; in the circulation, where cells may be freely circulating or attached to endothelium in the </a:t>
            </a:r>
            <a:r>
              <a:rPr lang="en-US" dirty="0" err="1" smtClean="0"/>
              <a:t>marginating</a:t>
            </a:r>
            <a:r>
              <a:rPr lang="en-US" dirty="0" smtClean="0"/>
              <a:t> pool. </a:t>
            </a:r>
          </a:p>
          <a:p>
            <a:pPr algn="l" rtl="0"/>
            <a:r>
              <a:rPr lang="en-US" i="1" dirty="0" smtClean="0">
                <a:solidFill>
                  <a:schemeClr val="accent2"/>
                </a:solidFill>
              </a:rPr>
              <a:t>Myelocytes</a:t>
            </a:r>
            <a:r>
              <a:rPr lang="en-US" i="1" dirty="0" smtClean="0">
                <a:solidFill>
                  <a:srgbClr val="00B0F0"/>
                </a:solidFill>
              </a:rPr>
              <a:t> or </a:t>
            </a:r>
            <a:r>
              <a:rPr lang="en-US" i="1" dirty="0" err="1" smtClean="0">
                <a:solidFill>
                  <a:schemeClr val="accent2"/>
                </a:solidFill>
              </a:rPr>
              <a:t>metamyelocytes</a:t>
            </a:r>
            <a:r>
              <a:rPr lang="en-US" i="1" dirty="0" smtClean="0">
                <a:solidFill>
                  <a:srgbClr val="00B0F0"/>
                </a:solidFill>
              </a:rPr>
              <a:t> are normally only found in the marrow but may appear in the circulation in infection or toxic states</a:t>
            </a:r>
            <a:r>
              <a:rPr lang="en-US" dirty="0" smtClean="0"/>
              <a:t>. </a:t>
            </a:r>
          </a:p>
          <a:p>
            <a:pPr algn="l" rtl="0"/>
            <a:r>
              <a:rPr lang="en-US" dirty="0" smtClean="0"/>
              <a:t>The appearance of more primitive myeloid precursors in the blood is often associated with the presence of nucleated red cells and is termed a </a:t>
            </a:r>
            <a:r>
              <a:rPr lang="en-US" b="1" i="1" u="sng" dirty="0" smtClean="0">
                <a:solidFill>
                  <a:srgbClr val="FF0000"/>
                </a:solidFill>
              </a:rPr>
              <a:t>'</a:t>
            </a:r>
            <a:r>
              <a:rPr lang="en-US" b="1" i="1" u="sng" dirty="0" err="1" smtClean="0">
                <a:solidFill>
                  <a:srgbClr val="FF0000"/>
                </a:solidFill>
              </a:rPr>
              <a:t>leucoerythroblastic</a:t>
            </a:r>
            <a:r>
              <a:rPr lang="en-US" b="1" i="1" u="sng" dirty="0" smtClean="0">
                <a:solidFill>
                  <a:srgbClr val="FF0000"/>
                </a:solidFill>
              </a:rPr>
              <a:t>' picture</a:t>
            </a:r>
            <a:r>
              <a:rPr lang="en-US" dirty="0" smtClean="0"/>
              <a:t>; this indicates a serious disturbance of marrow function..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Diseases of Leukocytes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 err="1" smtClean="0">
                <a:solidFill>
                  <a:srgbClr val="FF0000"/>
                </a:solidFill>
              </a:rPr>
              <a:t>Leukopenia</a:t>
            </a:r>
            <a:r>
              <a:rPr lang="en-US" altLang="en-US" dirty="0" smtClean="0">
                <a:solidFill>
                  <a:srgbClr val="FF0000"/>
                </a:solidFill>
              </a:rPr>
              <a:t>/</a:t>
            </a:r>
            <a:r>
              <a:rPr lang="en-US" altLang="en-US" dirty="0" err="1" smtClean="0">
                <a:solidFill>
                  <a:srgbClr val="FF0000"/>
                </a:solidFill>
              </a:rPr>
              <a:t>Neutropenia</a:t>
            </a:r>
            <a:endParaRPr lang="en-US" altLang="en-US" dirty="0" smtClean="0">
              <a:solidFill>
                <a:srgbClr val="FF0000"/>
              </a:solidFill>
            </a:endParaRPr>
          </a:p>
          <a:p>
            <a:pPr lvl="1" eaLnBrk="1" hangingPunct="1">
              <a:defRPr/>
            </a:pPr>
            <a:r>
              <a:rPr lang="en-US" altLang="en-US" dirty="0" smtClean="0"/>
              <a:t>Too few white blood cells or </a:t>
            </a:r>
            <a:r>
              <a:rPr lang="en-US" altLang="en-US" dirty="0" err="1" smtClean="0"/>
              <a:t>neutrophils</a:t>
            </a:r>
            <a:r>
              <a:rPr lang="en-US" altLang="en-US" dirty="0" smtClean="0"/>
              <a:t>.</a:t>
            </a:r>
          </a:p>
          <a:p>
            <a:pPr eaLnBrk="1" hangingPunct="1">
              <a:defRPr/>
            </a:pPr>
            <a:r>
              <a:rPr lang="en-US" altLang="en-US" dirty="0" err="1" smtClean="0">
                <a:solidFill>
                  <a:srgbClr val="FF0000"/>
                </a:solidFill>
              </a:rPr>
              <a:t>Leukocytosis</a:t>
            </a:r>
            <a:endParaRPr lang="en-US" altLang="en-US" dirty="0" smtClean="0">
              <a:solidFill>
                <a:srgbClr val="FF0000"/>
              </a:solidFill>
            </a:endParaRPr>
          </a:p>
          <a:p>
            <a:pPr lvl="1" eaLnBrk="1" hangingPunct="1">
              <a:defRPr/>
            </a:pPr>
            <a:r>
              <a:rPr lang="en-US" altLang="en-US" dirty="0" smtClean="0"/>
              <a:t>An increase in the number of circulating white blood cells, often due to infection.</a:t>
            </a:r>
          </a:p>
          <a:p>
            <a:pPr lvl="2" eaLnBrk="1" hangingPunct="1">
              <a:defRPr/>
            </a:pPr>
            <a:r>
              <a:rPr lang="en-US" altLang="en-US" dirty="0" err="1" smtClean="0"/>
              <a:t>Leukemoid</a:t>
            </a:r>
            <a:r>
              <a:rPr lang="en-US" altLang="en-US" dirty="0" smtClean="0"/>
              <a:t> reaction</a:t>
            </a:r>
          </a:p>
          <a:p>
            <a:pPr>
              <a:defRPr/>
            </a:pPr>
            <a:r>
              <a:rPr lang="en-US" altLang="en-US" dirty="0" smtClean="0">
                <a:solidFill>
                  <a:srgbClr val="FF0000"/>
                </a:solidFill>
              </a:rPr>
              <a:t>Leukemia</a:t>
            </a:r>
          </a:p>
          <a:p>
            <a:pPr lvl="1">
              <a:defRPr/>
            </a:pPr>
            <a:r>
              <a:rPr lang="en-US" altLang="en-US" dirty="0" smtClean="0"/>
              <a:t>Cancer of hematopoietic cells</a:t>
            </a:r>
          </a:p>
          <a:p>
            <a:pPr lvl="2" eaLnBrk="1" hangingPunct="1">
              <a:defRPr/>
            </a:pPr>
            <a:endParaRPr lang="en-US" dirty="0" smtClean="0"/>
          </a:p>
          <a:p>
            <a:pPr lvl="2"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Monocytes are large cells derived from </a:t>
            </a:r>
            <a:r>
              <a:rPr lang="en-US" dirty="0" err="1" smtClean="0"/>
              <a:t>monoblasts</a:t>
            </a:r>
            <a:r>
              <a:rPr lang="en-US" dirty="0" smtClean="0"/>
              <a:t>. These cells circulate for a few hours and then migrate into the tissues where they can mature into </a:t>
            </a:r>
            <a:r>
              <a:rPr lang="en-US" b="1" dirty="0" smtClean="0">
                <a:solidFill>
                  <a:srgbClr val="FF0000"/>
                </a:solidFill>
              </a:rPr>
              <a:t>macrophages</a:t>
            </a:r>
            <a:r>
              <a:rPr lang="en-US" dirty="0" smtClean="0"/>
              <a:t> which can proliferate for years.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Monocytes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are also derived from the </a:t>
            </a:r>
            <a:r>
              <a:rPr lang="en-US" dirty="0" err="1" smtClean="0"/>
              <a:t>pluripotent</a:t>
            </a:r>
            <a:r>
              <a:rPr lang="en-US" dirty="0" smtClean="0"/>
              <a:t> </a:t>
            </a:r>
            <a:r>
              <a:rPr lang="en-US" dirty="0" err="1" smtClean="0"/>
              <a:t>haematopoietic</a:t>
            </a:r>
            <a:r>
              <a:rPr lang="en-US" dirty="0" smtClean="0"/>
              <a:t> stem cell. </a:t>
            </a:r>
          </a:p>
          <a:p>
            <a:pPr algn="l" rtl="0"/>
            <a:r>
              <a:rPr lang="en-US" dirty="0" smtClean="0"/>
              <a:t>There are two main types: T cells (80% of circulating lymphoid cells) and B cells. </a:t>
            </a:r>
          </a:p>
          <a:p>
            <a:pPr algn="l" rtl="0"/>
            <a:r>
              <a:rPr lang="en-US" dirty="0" smtClean="0"/>
              <a:t>Lymphoid cells which migrate to the thymus develop into T cells, whereas B cells develop in the bone marrow.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Lymphocytes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Diseases of Leukocytes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800" smtClean="0"/>
              <a:t>Lymphomas</a:t>
            </a:r>
          </a:p>
          <a:p>
            <a:pPr lvl="1" eaLnBrk="1" hangingPunct="1">
              <a:defRPr/>
            </a:pPr>
            <a:r>
              <a:rPr lang="en-US" altLang="en-US" sz="2400" smtClean="0"/>
              <a:t>Cancers of the lymphatic system</a:t>
            </a:r>
          </a:p>
          <a:p>
            <a:pPr lvl="2" eaLnBrk="1" hangingPunct="1">
              <a:defRPr/>
            </a:pPr>
            <a:r>
              <a:rPr lang="en-US" altLang="en-US" sz="2000" smtClean="0"/>
              <a:t>Hodgkin's</a:t>
            </a:r>
          </a:p>
          <a:p>
            <a:pPr lvl="2" eaLnBrk="1" hangingPunct="1">
              <a:defRPr/>
            </a:pPr>
            <a:r>
              <a:rPr lang="en-US" altLang="en-US" sz="2000" smtClean="0"/>
              <a:t>Non-Hodgkins</a:t>
            </a:r>
          </a:p>
          <a:p>
            <a:pPr lvl="1" eaLnBrk="1" hangingPunct="1">
              <a:defRPr/>
            </a:pPr>
            <a:r>
              <a:rPr lang="en-US" altLang="en-US" sz="2400" smtClean="0"/>
              <a:t>Presentation</a:t>
            </a:r>
          </a:p>
          <a:p>
            <a:pPr lvl="2" eaLnBrk="1" hangingPunct="1">
              <a:defRPr/>
            </a:pPr>
            <a:r>
              <a:rPr lang="en-US" altLang="en-US" sz="2000" smtClean="0"/>
              <a:t>Swelling of the lymph nodes</a:t>
            </a:r>
          </a:p>
          <a:p>
            <a:pPr lvl="2" eaLnBrk="1" hangingPunct="1">
              <a:defRPr/>
            </a:pPr>
            <a:r>
              <a:rPr lang="en-US" altLang="en-US" sz="2000" smtClean="0"/>
              <a:t>Fever, night sweats, anorexia, weight loss, fatigue, and pruritis</a:t>
            </a:r>
          </a:p>
          <a:p>
            <a:pPr lvl="1" eaLnBrk="1" hangingPunct="1">
              <a:defRPr/>
            </a:pPr>
            <a:r>
              <a:rPr lang="en-US" altLang="en-US" sz="2400" smtClean="0"/>
              <a:t>Management</a:t>
            </a:r>
          </a:p>
          <a:p>
            <a:pPr lvl="2" eaLnBrk="1" hangingPunct="1">
              <a:defRPr/>
            </a:pPr>
            <a:r>
              <a:rPr lang="en-US" altLang="en-US" sz="2000" smtClean="0"/>
              <a:t>Follow general treatment guidelines.</a:t>
            </a:r>
          </a:p>
          <a:p>
            <a:pPr lvl="2" eaLnBrk="1" hangingPunct="1">
              <a:defRPr/>
            </a:pPr>
            <a:r>
              <a:rPr lang="en-US" altLang="en-US" sz="2000" smtClean="0"/>
              <a:t>Utilize isolation techniques to limit risk of infection.</a:t>
            </a:r>
            <a:endParaRPr 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  <a:ln>
            <a:solidFill>
              <a:schemeClr val="accent3"/>
            </a:solidFill>
          </a:ln>
          <a:effectLst>
            <a:innerShdw blurRad="990600" dist="762000" dir="840000">
              <a:prstClr val="black">
                <a:alpha val="69000"/>
              </a:prstClr>
            </a:innerShdw>
          </a:effectLst>
        </p:spPr>
        <p:txBody>
          <a:bodyPr/>
          <a:lstStyle/>
          <a:p>
            <a:pPr algn="l" rtl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1</a:t>
            </a:r>
            <a:r>
              <a:rPr lang="en-US" dirty="0" smtClean="0"/>
              <a:t>- Plasma </a:t>
            </a:r>
          </a:p>
          <a:p>
            <a:pPr algn="l" rtl="0">
              <a:buNone/>
            </a:pPr>
            <a:endParaRPr lang="en-US" dirty="0" smtClean="0"/>
          </a:p>
          <a:p>
            <a:pPr algn="l" rtl="0">
              <a:buNone/>
            </a:pPr>
            <a:endParaRPr lang="en-US" dirty="0" smtClean="0"/>
          </a:p>
          <a:p>
            <a:pPr algn="l" rtl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2</a:t>
            </a:r>
            <a:r>
              <a:rPr lang="en-US" dirty="0" smtClean="0"/>
              <a:t>- Three cellular components:</a:t>
            </a:r>
          </a:p>
          <a:p>
            <a:pPr algn="l" rtl="0">
              <a:buNone/>
            </a:pPr>
            <a:r>
              <a:rPr lang="en-US" dirty="0" smtClean="0"/>
              <a:t> </a:t>
            </a:r>
          </a:p>
          <a:p>
            <a:pPr algn="l" rtl="0">
              <a:buNone/>
            </a:pPr>
            <a:r>
              <a:rPr lang="en-US" dirty="0" smtClean="0"/>
              <a:t>                  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en-US" dirty="0" smtClean="0"/>
              <a:t>-red cells</a:t>
            </a:r>
          </a:p>
          <a:p>
            <a:pPr algn="l" rtl="0">
              <a:buNone/>
            </a:pPr>
            <a:r>
              <a:rPr lang="en-US" dirty="0" smtClean="0"/>
              <a:t>                  </a:t>
            </a:r>
            <a:r>
              <a:rPr lang="en-US" b="1" dirty="0" smtClean="0">
                <a:solidFill>
                  <a:srgbClr val="FF0000"/>
                </a:solidFill>
              </a:rPr>
              <a:t>B</a:t>
            </a:r>
            <a:r>
              <a:rPr lang="en-US" dirty="0" smtClean="0"/>
              <a:t>-white cells</a:t>
            </a:r>
          </a:p>
          <a:p>
            <a:pPr algn="l" rtl="0">
              <a:buNone/>
            </a:pPr>
            <a:r>
              <a:rPr lang="en-US" dirty="0" smtClean="0"/>
              <a:t>                  </a:t>
            </a:r>
            <a:r>
              <a:rPr lang="en-US" b="1" dirty="0" smtClean="0">
                <a:solidFill>
                  <a:srgbClr val="FF0000"/>
                </a:solidFill>
              </a:rPr>
              <a:t>C</a:t>
            </a:r>
            <a:r>
              <a:rPr lang="en-US" dirty="0" smtClean="0"/>
              <a:t>-platelets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Blood is consists of: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Platelets are derived from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megakaryocytes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Megakaryocytic stem cells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divide to form 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megakaryoblast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megakaryocytes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are formed by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endomitotic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reduplication where the nucleus divides but not the cell. </a:t>
            </a: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Platelets circulate for 8-14 days before they are destroyed in the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reticulo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-endothelial system.</a:t>
            </a: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Some 30% of peripheral platelets are normally pooled in the spleen and do not circulate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Platelets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Diseases of the platelets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dirty="0" err="1" smtClean="0"/>
              <a:t>Thrombocytosis</a:t>
            </a:r>
            <a:r>
              <a:rPr lang="en-US" altLang="en-US" dirty="0" smtClean="0"/>
              <a:t> and Thrombocytopenia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dirty="0" err="1" smtClean="0">
                <a:solidFill>
                  <a:srgbClr val="FF0000"/>
                </a:solidFill>
              </a:rPr>
              <a:t>Thrombocytosis</a:t>
            </a:r>
            <a:endParaRPr lang="en-US" altLang="en-US" dirty="0" smtClean="0">
              <a:solidFill>
                <a:srgbClr val="FF0000"/>
              </a:solidFill>
            </a:endParaRP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en-US" dirty="0" smtClean="0"/>
              <a:t>An abnormal increase in the number of platelets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dirty="0" smtClean="0">
                <a:solidFill>
                  <a:srgbClr val="FF0000"/>
                </a:solidFill>
              </a:rPr>
              <a:t>Thrombocytopenia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en-US" dirty="0" smtClean="0"/>
              <a:t>An abnormal decrease in the number of platelets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altLang="en-US" dirty="0" smtClean="0"/>
              <a:t>Sequestration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altLang="en-US" dirty="0" smtClean="0"/>
              <a:t>Destruction (ITP)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altLang="en-US" dirty="0" smtClean="0"/>
              <a:t>Decreased production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altLang="en-US" dirty="0" smtClean="0"/>
              <a:t>Management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en-US" dirty="0" smtClean="0"/>
              <a:t>Provide supportive care and follow general treatment guidelines.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l" rtl="0"/>
            <a:r>
              <a:rPr lang="en-US" dirty="0" smtClean="0"/>
              <a:t>Efficient mechanisms have evolved to maintain the circulation as a transport system, which both prevent blood loss from a damaged vessel by securing </a:t>
            </a:r>
            <a:r>
              <a:rPr lang="en-US" dirty="0" err="1" smtClean="0"/>
              <a:t>haemostasis</a:t>
            </a:r>
            <a:r>
              <a:rPr lang="en-US" dirty="0" smtClean="0"/>
              <a:t>, and also prevent the cessation of flow due to thrombosis. </a:t>
            </a:r>
          </a:p>
          <a:p>
            <a:pPr algn="l" rtl="0"/>
            <a:r>
              <a:rPr lang="en-US" dirty="0" err="1" smtClean="0"/>
              <a:t>Haemostasis</a:t>
            </a:r>
            <a:r>
              <a:rPr lang="en-US" dirty="0" smtClean="0"/>
              <a:t> depends upon interactions between the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3600" b="1" dirty="0" smtClean="0">
                <a:solidFill>
                  <a:schemeClr val="accent2"/>
                </a:solidFill>
              </a:rPr>
              <a:t>vessel wall,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3600" b="1" dirty="0" smtClean="0">
                <a:solidFill>
                  <a:schemeClr val="accent2"/>
                </a:solidFill>
              </a:rPr>
              <a:t> platelets</a:t>
            </a:r>
            <a:endParaRPr lang="en-US" sz="3600" b="1" dirty="0" smtClean="0"/>
          </a:p>
          <a:p>
            <a:pPr algn="l" rtl="0">
              <a:buFont typeface="Wingdings" pitchFamily="2" charset="2"/>
              <a:buChar char="q"/>
            </a:pPr>
            <a:r>
              <a:rPr lang="en-US" sz="3600" b="1" dirty="0" smtClean="0">
                <a:solidFill>
                  <a:schemeClr val="accent2"/>
                </a:solidFill>
              </a:rPr>
              <a:t>clotting factors</a:t>
            </a:r>
            <a:endParaRPr lang="ar-IQ" sz="3600" b="1" dirty="0">
              <a:solidFill>
                <a:schemeClr val="accent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+mn-lt"/>
              </a:rPr>
              <a:t>HAEMOSTASIS</a:t>
            </a:r>
            <a:endParaRPr lang="ar-IQ" sz="32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762000"/>
            <a:ext cx="86868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atin typeface="+mn-lt"/>
              <a:cs typeface="+mn-cs"/>
            </a:endParaRPr>
          </a:p>
        </p:txBody>
      </p:sp>
      <p:pic>
        <p:nvPicPr>
          <p:cNvPr id="3" name="Picture 2" descr="bettys_flowers_in_selma_62004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-685800"/>
            <a:ext cx="8763000" cy="727329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05400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Definition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Anemia from the 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Greek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an-</a:t>
            </a:r>
            <a:r>
              <a:rPr lang="en-US" sz="2400" dirty="0" err="1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aîmia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 meaning "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without blood.</a:t>
            </a:r>
          </a:p>
          <a:p>
            <a:pPr>
              <a:buNone/>
            </a:pP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It is a qualitative or quantitative deficiency of hemoglobin</a:t>
            </a:r>
            <a:r>
              <a:rPr lang="en-GB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below the normal range appropriate for age and </a:t>
            </a:r>
            <a:r>
              <a:rPr lang="en-GB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sex</a:t>
            </a:r>
          </a:p>
          <a:p>
            <a:pPr>
              <a:buNone/>
            </a:pPr>
            <a:endParaRPr lang="en-U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None/>
            </a:pPr>
            <a:r>
              <a:rPr 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is a symptom rather than a disease itself</a:t>
            </a:r>
          </a:p>
          <a:p>
            <a:pPr algn="l" rtl="0">
              <a:buNone/>
            </a:pPr>
            <a:endParaRPr lang="en-US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Since hemoglobin normally carries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oxygen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from the lungs to the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tissues anemia leads to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hypoxia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(lack of oxygen) in organs.. </a:t>
            </a: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ANAEMIA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Anemia is the most common disorder of the blood.</a:t>
            </a:r>
          </a:p>
          <a:p>
            <a:pPr algn="l" rtl="0">
              <a:buNone/>
            </a:pPr>
            <a:r>
              <a:rPr lang="en-US" dirty="0" smtClean="0"/>
              <a:t> There are several kinds of anemia, produced by a variety of underlying causes. </a:t>
            </a:r>
          </a:p>
          <a:p>
            <a:pPr algn="l" rtl="0">
              <a:buNone/>
            </a:pPr>
            <a:r>
              <a:rPr lang="en-US" dirty="0" smtClean="0">
                <a:solidFill>
                  <a:srgbClr val="FF0000"/>
                </a:solidFill>
              </a:rPr>
              <a:t>Anemia can be classified in a variety of ways, based on the </a:t>
            </a:r>
          </a:p>
          <a:p>
            <a:pPr algn="l" rtl="0">
              <a:buNone/>
            </a:pPr>
            <a:r>
              <a:rPr lang="en-US" dirty="0" smtClean="0">
                <a:solidFill>
                  <a:srgbClr val="FF0000"/>
                </a:solidFill>
              </a:rPr>
              <a:t>    </a:t>
            </a:r>
            <a:r>
              <a:rPr lang="en-US" dirty="0" smtClean="0"/>
              <a:t>1-Morphology of RBCs,</a:t>
            </a:r>
          </a:p>
          <a:p>
            <a:pPr algn="l" rtl="0">
              <a:buNone/>
            </a:pPr>
            <a:r>
              <a:rPr lang="en-US" dirty="0" smtClean="0"/>
              <a:t>    2- The underlying etiologic mechanisms</a:t>
            </a:r>
          </a:p>
          <a:p>
            <a:pPr algn="l" rtl="0">
              <a:buNone/>
            </a:pPr>
            <a:r>
              <a:rPr lang="en-US" dirty="0" smtClean="0"/>
              <a:t>    3-The  clinical spectra</a:t>
            </a:r>
          </a:p>
          <a:p>
            <a:pPr algn="l" rtl="0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sz="2000" dirty="0" smtClean="0"/>
              <a:t>In the morphological approach, anemia is classified by the size of red blood cells; this is either done automatically or on microscopic examination of a peripheral blood smear. The size is reflected in the </a:t>
            </a:r>
            <a:r>
              <a:rPr lang="en-US" sz="2000" i="1" dirty="0" smtClean="0">
                <a:solidFill>
                  <a:srgbClr val="FF0000"/>
                </a:solidFill>
              </a:rPr>
              <a:t>Mean Corpuscular Volume</a:t>
            </a:r>
            <a:r>
              <a:rPr lang="en-US" sz="2000" dirty="0" smtClean="0">
                <a:solidFill>
                  <a:srgbClr val="FF0000"/>
                </a:solidFill>
              </a:rPr>
              <a:t>(MCV</a:t>
            </a:r>
            <a:r>
              <a:rPr lang="en-US" dirty="0" smtClean="0">
                <a:solidFill>
                  <a:srgbClr val="FF0000"/>
                </a:solidFill>
              </a:rPr>
              <a:t>). </a:t>
            </a:r>
          </a:p>
          <a:p>
            <a:pPr algn="l" rtl="0"/>
            <a:r>
              <a:rPr lang="en-US" i="1" dirty="0" smtClean="0">
                <a:solidFill>
                  <a:srgbClr val="FF0000"/>
                </a:solidFill>
              </a:rPr>
              <a:t>Microcytic</a:t>
            </a:r>
            <a:r>
              <a:rPr lang="en-US" dirty="0" smtClean="0">
                <a:solidFill>
                  <a:srgbClr val="FF0000"/>
                </a:solidFill>
              </a:rPr>
              <a:t>; </a:t>
            </a:r>
            <a:r>
              <a:rPr lang="en-US" dirty="0" smtClean="0"/>
              <a:t>If the cells are smaller than normal (under 80 fl), </a:t>
            </a:r>
            <a:endParaRPr lang="en-US" dirty="0" smtClean="0">
              <a:solidFill>
                <a:srgbClr val="FF0000"/>
              </a:solidFill>
            </a:endParaRPr>
          </a:p>
          <a:p>
            <a:pPr algn="l" rtl="0"/>
            <a:r>
              <a:rPr lang="en-US" i="1" dirty="0" smtClean="0">
                <a:solidFill>
                  <a:srgbClr val="FF0000"/>
                </a:solidFill>
              </a:rPr>
              <a:t>Normocytic</a:t>
            </a:r>
            <a:r>
              <a:rPr lang="en-US" dirty="0" smtClean="0">
                <a:solidFill>
                  <a:srgbClr val="FF0000"/>
                </a:solidFill>
              </a:rPr>
              <a:t>;</a:t>
            </a:r>
            <a:r>
              <a:rPr lang="en-US" dirty="0" smtClean="0"/>
              <a:t> they are normal size (80-100 fl) </a:t>
            </a:r>
          </a:p>
          <a:p>
            <a:pPr algn="l" rtl="0"/>
            <a:r>
              <a:rPr lang="en-US" i="1" dirty="0" smtClean="0">
                <a:solidFill>
                  <a:srgbClr val="FF0000"/>
                </a:solidFill>
              </a:rPr>
              <a:t>Macrocytic</a:t>
            </a:r>
            <a:r>
              <a:rPr lang="en-US" dirty="0" smtClean="0"/>
              <a:t>if they are larger than normal (over 100 fl),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+mn-lt"/>
              </a:rPr>
              <a:t>Classification of anemia </a:t>
            </a:r>
            <a:r>
              <a:rPr lang="en-US" sz="3200" smtClean="0">
                <a:latin typeface="+mn-lt"/>
              </a:rPr>
              <a:t>according to Morphology</a:t>
            </a:r>
            <a:endParaRPr lang="en-US" sz="3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>
            <a:normAutofit/>
          </a:bodyPr>
          <a:lstStyle/>
          <a:p>
            <a:pPr algn="l" rtl="0">
              <a:buNone/>
            </a:pPr>
            <a:r>
              <a:rPr lang="en-US" dirty="0" smtClean="0"/>
              <a:t>Red cells in the bone marrow must acquire a minimum level of hemoglobin before being released into the blood stream</a:t>
            </a:r>
          </a:p>
          <a:p>
            <a:pPr algn="l" rtl="0">
              <a:buNone/>
            </a:pPr>
            <a:r>
              <a:rPr lang="en-US" dirty="0" smtClean="0"/>
              <a:t> </a:t>
            </a:r>
          </a:p>
          <a:p>
            <a:pPr algn="l" rtl="0">
              <a:buFont typeface="Wingdings" pitchFamily="2" charset="2"/>
              <a:buChar char="q"/>
            </a:pPr>
            <a:r>
              <a:rPr lang="en-AU" dirty="0" smtClean="0"/>
              <a:t>If the </a:t>
            </a:r>
            <a:r>
              <a:rPr lang="en-AU" dirty="0" err="1" smtClean="0">
                <a:solidFill>
                  <a:srgbClr val="FF0000"/>
                </a:solidFill>
              </a:rPr>
              <a:t>heamglobin</a:t>
            </a:r>
            <a:r>
              <a:rPr lang="en-AU" dirty="0" smtClean="0"/>
              <a:t> formation is affected The cell size will become small(</a:t>
            </a:r>
            <a:r>
              <a:rPr lang="en-AU" dirty="0" err="1" smtClean="0">
                <a:solidFill>
                  <a:srgbClr val="FF0000"/>
                </a:solidFill>
              </a:rPr>
              <a:t>Microcyte</a:t>
            </a:r>
            <a:r>
              <a:rPr lang="en-AU" dirty="0" smtClean="0"/>
              <a:t>)</a:t>
            </a:r>
          </a:p>
          <a:p>
            <a:pPr algn="l" rtl="0">
              <a:buFont typeface="Wingdings" pitchFamily="2" charset="2"/>
              <a:buChar char="q"/>
            </a:pPr>
            <a:endParaRPr lang="en-AU" dirty="0" smtClean="0"/>
          </a:p>
          <a:p>
            <a:pPr algn="l" rtl="0">
              <a:buFont typeface="Wingdings" pitchFamily="2" charset="2"/>
              <a:buChar char="q"/>
            </a:pPr>
            <a:r>
              <a:rPr lang="en-AU" dirty="0" smtClean="0"/>
              <a:t>If the Protein </a:t>
            </a:r>
            <a:r>
              <a:rPr lang="en-AU" dirty="0" err="1" smtClean="0"/>
              <a:t>cotent</a:t>
            </a:r>
            <a:r>
              <a:rPr lang="en-AU" dirty="0" smtClean="0"/>
              <a:t> </a:t>
            </a:r>
            <a:r>
              <a:rPr lang="en-AU" dirty="0" err="1" smtClean="0"/>
              <a:t>i.e</a:t>
            </a:r>
            <a:r>
              <a:rPr lang="en-AU" dirty="0" smtClean="0"/>
              <a:t> </a:t>
            </a:r>
            <a:r>
              <a:rPr lang="en-AU" dirty="0" smtClean="0">
                <a:solidFill>
                  <a:srgbClr val="FF0000"/>
                </a:solidFill>
              </a:rPr>
              <a:t>DNA</a:t>
            </a:r>
            <a:r>
              <a:rPr lang="en-AU" dirty="0" smtClean="0"/>
              <a:t> synthesis is decreased the cell will be large(</a:t>
            </a:r>
            <a:r>
              <a:rPr lang="en-AU" dirty="0" err="1" smtClean="0">
                <a:solidFill>
                  <a:srgbClr val="FF0000"/>
                </a:solidFill>
              </a:rPr>
              <a:t>Macrocyte</a:t>
            </a:r>
            <a:r>
              <a:rPr lang="en-AU" dirty="0" smtClean="0">
                <a:solidFill>
                  <a:srgbClr val="FF0000"/>
                </a:solidFill>
              </a:rPr>
              <a:t>)</a:t>
            </a:r>
            <a:r>
              <a:rPr lang="en-AU" dirty="0" smtClean="0"/>
              <a:t>.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411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01669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So when  red cells cannot acquire </a:t>
            </a:r>
            <a:r>
              <a:rPr lang="en-US" dirty="0" err="1" smtClean="0"/>
              <a:t>haemoglobin</a:t>
            </a:r>
            <a:r>
              <a:rPr lang="en-US" dirty="0" smtClean="0"/>
              <a:t> at a normal rate they will undergo more divisions than normal and will have </a:t>
            </a:r>
            <a:r>
              <a:rPr lang="en-US" dirty="0" smtClean="0">
                <a:solidFill>
                  <a:srgbClr val="FF0000"/>
                </a:solidFill>
              </a:rPr>
              <a:t>a </a:t>
            </a:r>
            <a:r>
              <a:rPr lang="en-US" b="1" dirty="0" smtClean="0">
                <a:solidFill>
                  <a:srgbClr val="FF0000"/>
                </a:solidFill>
              </a:rPr>
              <a:t>low MCV </a:t>
            </a:r>
            <a:r>
              <a:rPr lang="en-US" dirty="0" smtClean="0"/>
              <a:t>when finally released into the blood</a:t>
            </a:r>
            <a:r>
              <a:rPr lang="en-US" b="1" i="1" dirty="0" smtClean="0">
                <a:solidFill>
                  <a:schemeClr val="accent2"/>
                </a:solidFill>
              </a:rPr>
              <a:t>.(</a:t>
            </a:r>
            <a:r>
              <a:rPr lang="en-US" b="1" i="1" dirty="0" err="1" smtClean="0">
                <a:solidFill>
                  <a:schemeClr val="accent2"/>
                </a:solidFill>
              </a:rPr>
              <a:t>Microcyte</a:t>
            </a:r>
            <a:r>
              <a:rPr lang="en-US" dirty="0" smtClean="0"/>
              <a:t>)</a:t>
            </a:r>
          </a:p>
          <a:p>
            <a:pPr>
              <a:buNone/>
            </a:pPr>
            <a:r>
              <a:rPr lang="en-US" dirty="0" smtClean="0"/>
              <a:t> The MCV is low because component parts of the </a:t>
            </a:r>
            <a:r>
              <a:rPr lang="en-US" dirty="0" err="1" smtClean="0"/>
              <a:t>haemoglobin</a:t>
            </a:r>
            <a:r>
              <a:rPr lang="en-US" dirty="0" smtClean="0"/>
              <a:t> molecule are not fully available: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AU" dirty="0" smtClean="0"/>
              <a:t>Microcytic Anaemia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algn="l" rtl="0"/>
            <a:r>
              <a:rPr lang="en-US" b="1" dirty="0" err="1" smtClean="0">
                <a:solidFill>
                  <a:srgbClr val="FF0000"/>
                </a:solidFill>
              </a:rPr>
              <a:t>Heme</a:t>
            </a:r>
            <a:r>
              <a:rPr lang="en-US" b="1" dirty="0" smtClean="0">
                <a:solidFill>
                  <a:srgbClr val="FF0000"/>
                </a:solidFill>
              </a:rPr>
              <a:t> synthesis defect </a:t>
            </a:r>
          </a:p>
          <a:p>
            <a:pPr lvl="1" algn="l" rtl="0"/>
            <a:r>
              <a:rPr lang="en-US" dirty="0" smtClean="0"/>
              <a:t>Iron </a:t>
            </a:r>
            <a:r>
              <a:rPr lang="en-US" dirty="0" err="1" smtClean="0"/>
              <a:t>Deficency</a:t>
            </a:r>
            <a:r>
              <a:rPr lang="en-US" dirty="0" smtClean="0"/>
              <a:t> Anemia</a:t>
            </a:r>
          </a:p>
          <a:p>
            <a:pPr lvl="1" algn="l" rtl="0"/>
            <a:r>
              <a:rPr lang="en-US" dirty="0" smtClean="0"/>
              <a:t>Anemia  of chronic disease (more commonly presenting as </a:t>
            </a:r>
            <a:r>
              <a:rPr lang="en-US" dirty="0" err="1" smtClean="0"/>
              <a:t>normocytic</a:t>
            </a:r>
            <a:r>
              <a:rPr lang="en-US" dirty="0" smtClean="0"/>
              <a:t> anemia) </a:t>
            </a:r>
          </a:p>
          <a:p>
            <a:pPr algn="l" rtl="0"/>
            <a:r>
              <a:rPr lang="en-US" b="1" dirty="0" smtClean="0">
                <a:solidFill>
                  <a:srgbClr val="FF0000"/>
                </a:solidFill>
              </a:rPr>
              <a:t>Globin synthesis defect </a:t>
            </a:r>
          </a:p>
          <a:p>
            <a:pPr lvl="1" algn="l" rtl="0"/>
            <a:r>
              <a:rPr lang="en-US" dirty="0" smtClean="0"/>
              <a:t>alpha-, and beta- </a:t>
            </a:r>
            <a:r>
              <a:rPr lang="en-US" dirty="0" err="1" smtClean="0"/>
              <a:t>thallasemia</a:t>
            </a:r>
            <a:endParaRPr lang="en-US" dirty="0" smtClean="0"/>
          </a:p>
          <a:p>
            <a:pPr lvl="1" algn="l" rtl="0"/>
            <a:r>
              <a:rPr lang="en-US" dirty="0" err="1" smtClean="0"/>
              <a:t>HbE</a:t>
            </a:r>
            <a:r>
              <a:rPr lang="en-US" dirty="0" smtClean="0"/>
              <a:t> syndrome </a:t>
            </a:r>
          </a:p>
          <a:p>
            <a:pPr lvl="1" algn="l" rtl="0"/>
            <a:r>
              <a:rPr lang="en-US" dirty="0" err="1" smtClean="0"/>
              <a:t>HbC</a:t>
            </a:r>
            <a:r>
              <a:rPr lang="en-US" dirty="0" smtClean="0"/>
              <a:t> syndrome </a:t>
            </a:r>
          </a:p>
          <a:p>
            <a:pPr lvl="1" algn="l" rtl="0"/>
            <a:r>
              <a:rPr lang="en-US" dirty="0" smtClean="0"/>
              <a:t>and various other unstable hemoglobin diseases </a:t>
            </a:r>
          </a:p>
          <a:p>
            <a:pPr algn="l" rtl="0"/>
            <a:r>
              <a:rPr lang="en-US" b="1" dirty="0" smtClean="0">
                <a:solidFill>
                  <a:srgbClr val="FF0000"/>
                </a:solidFill>
              </a:rPr>
              <a:t>Sideroblastic defect </a:t>
            </a:r>
          </a:p>
          <a:p>
            <a:pPr lvl="1" algn="l" rtl="0"/>
            <a:r>
              <a:rPr lang="en-US" dirty="0" smtClean="0"/>
              <a:t>Hereditary sideroblastic anemia </a:t>
            </a:r>
          </a:p>
          <a:p>
            <a:pPr lvl="1" algn="l" rtl="0"/>
            <a:r>
              <a:rPr lang="en-US" dirty="0" smtClean="0"/>
              <a:t>Acquired sideroblastic anemia, including  lead toxicity</a:t>
            </a:r>
          </a:p>
          <a:p>
            <a:pPr lvl="1" algn="l" rtl="0"/>
            <a:r>
              <a:rPr lang="en-US" dirty="0" smtClean="0"/>
              <a:t>Reversible sideroblastic anemia </a:t>
            </a:r>
          </a:p>
          <a:p>
            <a:pPr algn="l" rtl="0"/>
            <a:endParaRPr lang="ar-IQ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b="1" i="1" dirty="0" err="1" smtClean="0">
                <a:solidFill>
                  <a:srgbClr val="FF0000"/>
                </a:solidFill>
                <a:latin typeface="+mn-lt"/>
              </a:rPr>
              <a:t>Microcytic</a:t>
            </a:r>
            <a:r>
              <a:rPr lang="en-US" sz="2400" dirty="0" smtClean="0">
                <a:solidFill>
                  <a:srgbClr val="FF0000"/>
                </a:solidFill>
                <a:latin typeface="+mn-lt"/>
              </a:rPr>
              <a:t>; </a:t>
            </a:r>
            <a:r>
              <a:rPr lang="en-US" sz="2400" dirty="0" smtClean="0">
                <a:latin typeface="+mn-lt"/>
              </a:rPr>
              <a:t>If the cells are smaller than normal (under 80 fl), It  is seen in the following </a:t>
            </a:r>
            <a:r>
              <a:rPr lang="en-US" sz="240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en-US" sz="2400" dirty="0" smtClean="0">
                <a:solidFill>
                  <a:srgbClr val="FF0000"/>
                </a:solidFill>
                <a:latin typeface="+mn-lt"/>
              </a:rPr>
            </a:br>
            <a:endParaRPr lang="ar-IQ" sz="2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sz="4400" dirty="0" smtClean="0"/>
              <a:t>Plasma</a:t>
            </a:r>
            <a:br>
              <a:rPr lang="en-US" sz="4400" dirty="0" smtClean="0"/>
            </a:br>
            <a:endParaRPr lang="en-US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lvl="1" eaLnBrk="1" hangingPunct="1">
              <a:defRPr/>
            </a:pPr>
            <a:r>
              <a:rPr lang="en-US" sz="2400" dirty="0" smtClean="0"/>
              <a:t>Transport mechanism</a:t>
            </a:r>
          </a:p>
          <a:p>
            <a:pPr lvl="2" eaLnBrk="1" hangingPunct="1">
              <a:defRPr/>
            </a:pPr>
            <a:r>
              <a:rPr lang="en-US" sz="2000" dirty="0" smtClean="0"/>
              <a:t>90-92% water. </a:t>
            </a:r>
          </a:p>
          <a:p>
            <a:pPr lvl="2" eaLnBrk="1" hangingPunct="1">
              <a:defRPr/>
            </a:pPr>
            <a:r>
              <a:rPr lang="en-US" sz="2000" dirty="0" smtClean="0"/>
              <a:t>6-7% proteins</a:t>
            </a:r>
          </a:p>
          <a:p>
            <a:pPr lvl="2" eaLnBrk="1" hangingPunct="1">
              <a:defRPr/>
            </a:pPr>
            <a:r>
              <a:rPr lang="en-US" sz="2000" dirty="0" smtClean="0"/>
              <a:t>2-3% </a:t>
            </a:r>
          </a:p>
          <a:p>
            <a:pPr lvl="3" eaLnBrk="1" hangingPunct="1">
              <a:defRPr/>
            </a:pPr>
            <a:r>
              <a:rPr lang="en-US" sz="1800" dirty="0" smtClean="0"/>
              <a:t>Fats</a:t>
            </a:r>
          </a:p>
          <a:p>
            <a:pPr lvl="3" eaLnBrk="1" hangingPunct="1">
              <a:defRPr/>
            </a:pPr>
            <a:r>
              <a:rPr lang="en-US" sz="1800" dirty="0" smtClean="0"/>
              <a:t>Carbohydrates (glucose)</a:t>
            </a:r>
          </a:p>
          <a:p>
            <a:pPr lvl="3" eaLnBrk="1" hangingPunct="1">
              <a:defRPr/>
            </a:pPr>
            <a:r>
              <a:rPr lang="en-US" sz="1800" dirty="0" smtClean="0"/>
              <a:t>Electrolytes</a:t>
            </a:r>
          </a:p>
          <a:p>
            <a:pPr lvl="3" eaLnBrk="1" hangingPunct="1">
              <a:defRPr/>
            </a:pPr>
            <a:r>
              <a:rPr lang="en-US" sz="1800" dirty="0" smtClean="0"/>
              <a:t>Gases (O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, CO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)</a:t>
            </a:r>
          </a:p>
          <a:p>
            <a:pPr lvl="3" eaLnBrk="1" hangingPunct="1">
              <a:defRPr/>
            </a:pPr>
            <a:r>
              <a:rPr lang="en-US" sz="1800" dirty="0" smtClean="0"/>
              <a:t>Chemical messengers</a:t>
            </a:r>
          </a:p>
          <a:p>
            <a:pPr lvl="2" eaLnBrk="1" hangingPunct="1">
              <a:defRPr/>
            </a:pPr>
            <a:endParaRPr lang="en-US" sz="2000" dirty="0" smtClean="0"/>
          </a:p>
        </p:txBody>
      </p:sp>
      <p:graphicFrame>
        <p:nvGraphicFramePr>
          <p:cNvPr id="3074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4362450" y="1428750"/>
          <a:ext cx="4743450" cy="495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2" name="Chart" r:id="rId3" imgW="4476750" imgH="4667250" progId="MSGraph.Chart.8">
                  <p:embed followColorScheme="full"/>
                </p:oleObj>
              </mc:Choice>
              <mc:Fallback>
                <p:oleObj name="Chart" r:id="rId3" imgW="4476750" imgH="4667250" progId="MSGraph.Chart.8">
                  <p:embed followColorScheme="full"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2450" y="1428750"/>
                        <a:ext cx="4743450" cy="495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This will happen in the following conditions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Iron deficiency Anemia </a:t>
            </a:r>
            <a:r>
              <a:rPr lang="en-US" dirty="0" smtClean="0"/>
              <a:t>,</a:t>
            </a:r>
            <a:r>
              <a:rPr lang="en-US" b="1" i="1" dirty="0" smtClean="0"/>
              <a:t> Iron</a:t>
            </a:r>
            <a:r>
              <a:rPr lang="en-US" b="1" dirty="0" smtClean="0"/>
              <a:t> deficiency  </a:t>
            </a:r>
          </a:p>
          <a:p>
            <a:r>
              <a:rPr lang="en-US" b="1" dirty="0" err="1" smtClean="0">
                <a:solidFill>
                  <a:srgbClr val="FF0000"/>
                </a:solidFill>
              </a:rPr>
              <a:t>Thalassaemia</a:t>
            </a:r>
            <a:r>
              <a:rPr lang="en-US" b="1" dirty="0" smtClean="0"/>
              <a:t>, </a:t>
            </a:r>
            <a:r>
              <a:rPr lang="en-US" b="1" i="1" u="sng" dirty="0" smtClean="0">
                <a:solidFill>
                  <a:srgbClr val="FF0000"/>
                </a:solidFill>
              </a:rPr>
              <a:t>Due  to Globin</a:t>
            </a:r>
            <a:r>
              <a:rPr lang="en-US" b="1" dirty="0" smtClean="0"/>
              <a:t> </a:t>
            </a:r>
            <a:r>
              <a:rPr lang="en-US" dirty="0" smtClean="0"/>
              <a:t>chains </a:t>
            </a:r>
            <a:r>
              <a:rPr lang="en-US" dirty="0" smtClean="0">
                <a:solidFill>
                  <a:srgbClr val="FF0000"/>
                </a:solidFill>
              </a:rPr>
              <a:t>deficiency</a:t>
            </a:r>
            <a:r>
              <a:rPr lang="en-US" dirty="0" smtClean="0"/>
              <a:t>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Congenital </a:t>
            </a:r>
            <a:r>
              <a:rPr lang="en-US" dirty="0" err="1" smtClean="0">
                <a:solidFill>
                  <a:srgbClr val="FF0000"/>
                </a:solidFill>
              </a:rPr>
              <a:t>sideroblastic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anaemia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b="1" i="1" dirty="0" smtClean="0"/>
              <a:t>Due to  defect in </a:t>
            </a:r>
            <a:r>
              <a:rPr lang="en-US" b="1" i="1" u="sng" dirty="0" err="1" smtClean="0">
                <a:solidFill>
                  <a:srgbClr val="FF0000"/>
                </a:solidFill>
              </a:rPr>
              <a:t>Haem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ring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dirty="0" err="1" smtClean="0">
                <a:solidFill>
                  <a:schemeClr val="accent2"/>
                </a:solidFill>
              </a:rPr>
              <a:t>Anaemia</a:t>
            </a:r>
            <a:r>
              <a:rPr lang="en-US" dirty="0" smtClean="0">
                <a:solidFill>
                  <a:schemeClr val="accent2"/>
                </a:solidFill>
              </a:rPr>
              <a:t> of chronic disease</a:t>
            </a:r>
            <a:r>
              <a:rPr lang="en-US" dirty="0" smtClean="0"/>
              <a:t>,( occasionally), </a:t>
            </a:r>
            <a:r>
              <a:rPr lang="en-US" b="1" i="1" dirty="0" smtClean="0"/>
              <a:t>Due to </a:t>
            </a:r>
            <a:r>
              <a:rPr lang="en-US" dirty="0" smtClean="0"/>
              <a:t>poor</a:t>
            </a:r>
            <a:r>
              <a:rPr lang="en-US" b="1" i="1" dirty="0" smtClean="0"/>
              <a:t> </a:t>
            </a:r>
            <a:r>
              <a:rPr lang="en-US" dirty="0" smtClean="0"/>
              <a:t>iron utilization</a:t>
            </a:r>
            <a:endParaRPr lang="en-US" dirty="0" smtClean="0">
              <a:solidFill>
                <a:schemeClr val="accent2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l" rtl="0">
              <a:buNone/>
            </a:pPr>
            <a:r>
              <a:rPr lang="en-US" dirty="0" smtClean="0"/>
              <a:t>In </a:t>
            </a:r>
            <a:r>
              <a:rPr lang="en-US" dirty="0" err="1" smtClean="0"/>
              <a:t>megaloblastic</a:t>
            </a:r>
            <a:r>
              <a:rPr lang="en-US" dirty="0" smtClean="0"/>
              <a:t> </a:t>
            </a:r>
            <a:r>
              <a:rPr lang="en-US" dirty="0" err="1" smtClean="0"/>
              <a:t>anaemia</a:t>
            </a:r>
            <a:r>
              <a:rPr lang="en-US" dirty="0" smtClean="0"/>
              <a:t> the biochemical consequence of </a:t>
            </a:r>
            <a:r>
              <a:rPr lang="en-US" dirty="0" smtClean="0">
                <a:solidFill>
                  <a:schemeClr val="accent2"/>
                </a:solidFill>
              </a:rPr>
              <a:t>vitamin B</a:t>
            </a:r>
            <a:r>
              <a:rPr lang="en-US" baseline="-25000" dirty="0" smtClean="0">
                <a:solidFill>
                  <a:schemeClr val="accent2"/>
                </a:solidFill>
              </a:rPr>
              <a:t>12</a:t>
            </a:r>
            <a:r>
              <a:rPr lang="en-US" dirty="0" smtClean="0">
                <a:solidFill>
                  <a:schemeClr val="accent2"/>
                </a:solidFill>
              </a:rPr>
              <a:t> or </a:t>
            </a:r>
            <a:r>
              <a:rPr lang="en-US" dirty="0" err="1" smtClean="0">
                <a:solidFill>
                  <a:schemeClr val="accent2"/>
                </a:solidFill>
              </a:rPr>
              <a:t>folate</a:t>
            </a:r>
            <a:r>
              <a:rPr lang="en-US" dirty="0" smtClean="0">
                <a:solidFill>
                  <a:schemeClr val="accent2"/>
                </a:solidFill>
              </a:rPr>
              <a:t> deficiency </a:t>
            </a:r>
            <a:r>
              <a:rPr lang="en-US" dirty="0" smtClean="0"/>
              <a:t>is an inability to synthesize new bases to make </a:t>
            </a:r>
            <a:r>
              <a:rPr lang="en-US" b="1" i="1" dirty="0" smtClean="0">
                <a:solidFill>
                  <a:schemeClr val="accent2"/>
                </a:solidFill>
              </a:rPr>
              <a:t>DNA.</a:t>
            </a:r>
            <a:r>
              <a:rPr lang="en-US" dirty="0" smtClean="0"/>
              <a:t> </a:t>
            </a:r>
          </a:p>
          <a:p>
            <a:pPr algn="l" rtl="0">
              <a:buNone/>
            </a:pPr>
            <a:r>
              <a:rPr lang="en-US" dirty="0" smtClean="0"/>
              <a:t>A similar defect of cell division is seen in the presence of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dirty="0" err="1" smtClean="0"/>
              <a:t>Cytotoxic</a:t>
            </a:r>
            <a:r>
              <a:rPr lang="en-US" dirty="0" smtClean="0"/>
              <a:t> drugs or</a:t>
            </a:r>
          </a:p>
          <a:p>
            <a:pPr algn="l" rtl="0">
              <a:buFont typeface="Wingdings" pitchFamily="2" charset="2"/>
              <a:buChar char="q"/>
            </a:pPr>
            <a:r>
              <a:rPr lang="en-US" dirty="0" smtClean="0"/>
              <a:t> </a:t>
            </a:r>
            <a:r>
              <a:rPr lang="en-US" dirty="0" err="1" smtClean="0"/>
              <a:t>Haematological</a:t>
            </a:r>
            <a:r>
              <a:rPr lang="en-US" dirty="0" smtClean="0"/>
              <a:t> disease in the marrow such as </a:t>
            </a:r>
            <a:r>
              <a:rPr lang="en-US" dirty="0" err="1" smtClean="0">
                <a:solidFill>
                  <a:schemeClr val="accent2"/>
                </a:solidFill>
              </a:rPr>
              <a:t>myelodysplasia</a:t>
            </a:r>
            <a:r>
              <a:rPr lang="en-US" dirty="0" smtClean="0">
                <a:solidFill>
                  <a:schemeClr val="accent2"/>
                </a:solidFill>
              </a:rPr>
              <a:t>.</a:t>
            </a:r>
            <a:r>
              <a:rPr lang="en-US" dirty="0" smtClean="0"/>
              <a:t> </a:t>
            </a:r>
          </a:p>
          <a:p>
            <a:pPr algn="l" rtl="0">
              <a:buFont typeface="Wingdings" pitchFamily="2" charset="2"/>
              <a:buChar char="q"/>
            </a:pP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In these states, cells </a:t>
            </a:r>
            <a:r>
              <a:rPr lang="en-US" i="1" dirty="0" err="1" smtClean="0">
                <a:solidFill>
                  <a:srgbClr val="FF0000"/>
                </a:solidFill>
              </a:rPr>
              <a:t>haemoglobinise</a:t>
            </a:r>
            <a:r>
              <a:rPr lang="en-US" i="1" dirty="0" smtClean="0">
                <a:solidFill>
                  <a:srgbClr val="FF0000"/>
                </a:solidFill>
              </a:rPr>
              <a:t> normally </a:t>
            </a:r>
            <a:r>
              <a:rPr lang="en-US" dirty="0" smtClean="0"/>
              <a:t>but undergo </a:t>
            </a:r>
            <a:r>
              <a:rPr lang="en-US" i="1" dirty="0" smtClean="0">
                <a:solidFill>
                  <a:srgbClr val="FF0000"/>
                </a:solidFill>
              </a:rPr>
              <a:t>fewer cell divisions</a:t>
            </a:r>
            <a:r>
              <a:rPr lang="en-US" dirty="0" smtClean="0"/>
              <a:t>, resulting in circulating red cells with a </a:t>
            </a:r>
            <a:r>
              <a:rPr lang="en-US" b="1" i="1" u="sng" dirty="0" smtClean="0">
                <a:solidFill>
                  <a:srgbClr val="FF0000"/>
                </a:solidFill>
              </a:rPr>
              <a:t>raised MCV. (</a:t>
            </a:r>
            <a:r>
              <a:rPr lang="en-US" b="1" i="1" u="sng" dirty="0" err="1" smtClean="0">
                <a:solidFill>
                  <a:srgbClr val="FF0000"/>
                </a:solidFill>
              </a:rPr>
              <a:t>Macrocyte</a:t>
            </a:r>
            <a:r>
              <a:rPr lang="en-US" b="1" i="1" u="sng" dirty="0" smtClean="0">
                <a:solidFill>
                  <a:srgbClr val="FF0000"/>
                </a:solidFill>
              </a:rPr>
              <a:t>)</a:t>
            </a:r>
          </a:p>
          <a:p>
            <a:pPr algn="l" rtl="0">
              <a:buNone/>
            </a:pP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Macrocytic</a:t>
            </a:r>
            <a:r>
              <a:rPr lang="en-AU" dirty="0" smtClean="0"/>
              <a:t> Anaemia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  <a:solidFill>
            <a:schemeClr val="bg1"/>
          </a:solidFill>
          <a:ln>
            <a:solidFill>
              <a:srgbClr val="FF0000"/>
            </a:solidFill>
          </a:ln>
        </p:spPr>
        <p:txBody>
          <a:bodyPr/>
          <a:lstStyle/>
          <a:p>
            <a:pPr algn="l" rtl="0"/>
            <a:r>
              <a:rPr lang="en-US" dirty="0" err="1" smtClean="0">
                <a:solidFill>
                  <a:srgbClr val="FF0000"/>
                </a:solidFill>
              </a:rPr>
              <a:t>Megaloblastic</a:t>
            </a:r>
            <a:r>
              <a:rPr lang="en-US" dirty="0" smtClean="0">
                <a:solidFill>
                  <a:srgbClr val="FF0000"/>
                </a:solidFill>
              </a:rPr>
              <a:t> Anemia</a:t>
            </a:r>
            <a:r>
              <a:rPr lang="en-US" dirty="0" smtClean="0"/>
              <a:t>, the most common cause of </a:t>
            </a:r>
            <a:r>
              <a:rPr lang="en-US" dirty="0" err="1" smtClean="0"/>
              <a:t>macrocytic</a:t>
            </a:r>
            <a:r>
              <a:rPr lang="en-US" dirty="0" smtClean="0"/>
              <a:t> anemia, is due to a deficiency of either  due to vitamine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B12, Folic acid(or both). </a:t>
            </a:r>
          </a:p>
          <a:p>
            <a:pPr lvl="0" algn="l" rtl="0"/>
            <a:r>
              <a:rPr lang="en-US" dirty="0" err="1" smtClean="0">
                <a:solidFill>
                  <a:srgbClr val="FF0000"/>
                </a:solidFill>
              </a:rPr>
              <a:t>Hypothroidism</a:t>
            </a:r>
            <a:endParaRPr lang="en-US" dirty="0" smtClean="0">
              <a:solidFill>
                <a:srgbClr val="FF0000"/>
              </a:solidFill>
            </a:endParaRPr>
          </a:p>
          <a:p>
            <a:pPr lvl="0" algn="l" rtl="0"/>
            <a:r>
              <a:rPr lang="en-US" dirty="0" err="1" smtClean="0">
                <a:solidFill>
                  <a:srgbClr val="FF0000"/>
                </a:solidFill>
              </a:rPr>
              <a:t>Alchoholism</a:t>
            </a:r>
            <a:r>
              <a:rPr lang="en-US" dirty="0" smtClean="0"/>
              <a:t>  commonly causes </a:t>
            </a:r>
            <a:r>
              <a:rPr lang="en-US" dirty="0" err="1" smtClean="0"/>
              <a:t>causes</a:t>
            </a:r>
            <a:r>
              <a:rPr lang="en-US" dirty="0" smtClean="0"/>
              <a:t> a </a:t>
            </a:r>
            <a:r>
              <a:rPr lang="en-US" dirty="0" err="1" smtClean="0"/>
              <a:t>macrocytosis</a:t>
            </a:r>
            <a:r>
              <a:rPr lang="en-US" dirty="0" smtClean="0"/>
              <a:t>, although not specifically anemia. Other types of liver Diseases can also cause </a:t>
            </a:r>
            <a:r>
              <a:rPr lang="en-US" dirty="0" err="1" smtClean="0"/>
              <a:t>macrocytosis</a:t>
            </a:r>
            <a:r>
              <a:rPr lang="en-US" dirty="0" smtClean="0"/>
              <a:t>. 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Methotrexate,zidovudine</a:t>
            </a:r>
            <a:endParaRPr lang="ar-IQ" dirty="0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/>
          </a:bodyPr>
          <a:lstStyle/>
          <a:p>
            <a:pPr rtl="0"/>
            <a:r>
              <a:rPr lang="en-US" sz="3200" i="1" dirty="0" smtClean="0">
                <a:solidFill>
                  <a:srgbClr val="FF0000"/>
                </a:solidFill>
                <a:latin typeface="+mn-lt"/>
              </a:rPr>
              <a:t>Macrocytic</a:t>
            </a:r>
            <a:r>
              <a:rPr lang="en-US" sz="3200" dirty="0" smtClean="0">
                <a:latin typeface="+mn-lt"/>
              </a:rPr>
              <a:t>if they are larger than normal (over 100 fl), </a:t>
            </a:r>
            <a:endParaRPr lang="en-US" sz="32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 algn="l" rtl="0"/>
            <a:r>
              <a:rPr lang="en-US" dirty="0" smtClean="0"/>
              <a:t>Normocytic </a:t>
            </a:r>
            <a:r>
              <a:rPr lang="en-US" dirty="0" err="1" smtClean="0"/>
              <a:t>anaemia</a:t>
            </a:r>
            <a:r>
              <a:rPr lang="en-US" dirty="0" smtClean="0"/>
              <a:t> occurs when the overall hemoglobin levels are always decreased, but the red blood cell size (MCV) remains normal. </a:t>
            </a:r>
          </a:p>
          <a:p>
            <a:pPr algn="l" rtl="0">
              <a:buNone/>
            </a:pPr>
            <a:r>
              <a:rPr lang="en-US" dirty="0" smtClean="0">
                <a:solidFill>
                  <a:srgbClr val="FF0000"/>
                </a:solidFill>
              </a:rPr>
              <a:t>Causes include</a:t>
            </a:r>
            <a:r>
              <a:rPr lang="en-US" dirty="0" smtClean="0"/>
              <a:t>:</a:t>
            </a:r>
          </a:p>
          <a:p>
            <a:pPr lvl="0" algn="l" rtl="0"/>
            <a:r>
              <a:rPr lang="en-US" dirty="0" smtClean="0"/>
              <a:t>A cute   Blood loss</a:t>
            </a:r>
          </a:p>
          <a:p>
            <a:pPr lvl="0" algn="l" rtl="0"/>
            <a:r>
              <a:rPr lang="en-US" dirty="0" smtClean="0"/>
              <a:t> Anemia of chronic diseases </a:t>
            </a:r>
          </a:p>
          <a:p>
            <a:pPr lvl="0" algn="l" rtl="0"/>
            <a:r>
              <a:rPr lang="en-US" dirty="0" err="1" smtClean="0"/>
              <a:t>Aplastic</a:t>
            </a:r>
            <a:r>
              <a:rPr lang="en-US" dirty="0" smtClean="0"/>
              <a:t> Anemia (bone marrow failure) </a:t>
            </a:r>
          </a:p>
          <a:p>
            <a:pPr algn="l" rtl="0"/>
            <a:r>
              <a:rPr lang="en-US" dirty="0" smtClean="0"/>
              <a:t>Hemolytic Anemia</a:t>
            </a:r>
            <a:endParaRPr lang="ar-IQ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+mn-lt"/>
              </a:rPr>
              <a:t>Normocytic anemia</a:t>
            </a:r>
            <a:r>
              <a:rPr lang="en-US" sz="3200" dirty="0" smtClean="0">
                <a:latin typeface="+mn-lt"/>
              </a:rPr>
              <a:t/>
            </a:r>
            <a:br>
              <a:rPr lang="en-US" sz="3200" dirty="0" smtClean="0">
                <a:latin typeface="+mn-lt"/>
              </a:rPr>
            </a:br>
            <a:endParaRPr lang="ar-IQ" sz="3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81328"/>
            <a:ext cx="8686800" cy="4525963"/>
          </a:xfrm>
          <a:solidFill>
            <a:schemeClr val="bg1"/>
          </a:solidFill>
        </p:spPr>
        <p:txBody>
          <a:bodyPr/>
          <a:lstStyle/>
          <a:p>
            <a:pPr marL="624078" indent="-514350" algn="l" rtl="0">
              <a:buFont typeface="+mj-lt"/>
              <a:buAutoNum type="arabicPeriod"/>
            </a:pPr>
            <a:r>
              <a:rPr lang="en-US" dirty="0" smtClean="0"/>
              <a:t>When two causes of anemia act simultaneously, e.g., </a:t>
            </a:r>
            <a:r>
              <a:rPr lang="en-US" dirty="0" err="1" smtClean="0"/>
              <a:t>macrocytic</a:t>
            </a:r>
            <a:r>
              <a:rPr lang="en-US" dirty="0" smtClean="0"/>
              <a:t>- </a:t>
            </a:r>
            <a:r>
              <a:rPr lang="en-US" dirty="0" err="1" smtClean="0"/>
              <a:t>hypochromic</a:t>
            </a:r>
            <a:r>
              <a:rPr lang="en-US" dirty="0" smtClean="0"/>
              <a:t> , due to hookworm  infestation leading to deficiency </a:t>
            </a:r>
            <a:r>
              <a:rPr lang="en-US" dirty="0" smtClean="0">
                <a:solidFill>
                  <a:schemeClr val="accent2"/>
                </a:solidFill>
              </a:rPr>
              <a:t>of both iron  and vitamin B 12or</a:t>
            </a:r>
            <a:r>
              <a:rPr lang="en-US" dirty="0" smtClean="0"/>
              <a:t> folic Acid</a:t>
            </a:r>
          </a:p>
          <a:p>
            <a:pPr marL="624078" indent="-514350" algn="l" rtl="0">
              <a:buFont typeface="+mj-lt"/>
              <a:buAutoNum type="arabicPeriod"/>
            </a:pPr>
            <a:endParaRPr lang="en-US" dirty="0" smtClean="0"/>
          </a:p>
          <a:p>
            <a:pPr marL="624078" indent="-514350" algn="l" rtl="0">
              <a:buFont typeface="+mj-lt"/>
              <a:buAutoNum type="arabicPeriod"/>
            </a:pPr>
            <a:r>
              <a:rPr lang="en-US" dirty="0" smtClean="0"/>
              <a:t>Or following a </a:t>
            </a:r>
            <a:r>
              <a:rPr lang="en-US" dirty="0" smtClean="0">
                <a:solidFill>
                  <a:schemeClr val="accent2"/>
                </a:solidFill>
              </a:rPr>
              <a:t>blood transfusion </a:t>
            </a:r>
            <a:r>
              <a:rPr lang="en-US" dirty="0" smtClean="0"/>
              <a:t>more than one abnormality of red cell indices may be seen. Evidence for multiple causes appears with an elevated RBC distribution </a:t>
            </a:r>
            <a:endParaRPr lang="ar-IQ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+mn-lt"/>
              </a:rPr>
              <a:t>Dimorphic anemia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ar-IQ" sz="3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latin typeface="+mn-lt"/>
              </a:rPr>
              <a:t>      </a:t>
            </a:r>
            <a:r>
              <a:rPr lang="en-US" sz="3600" dirty="0" smtClean="0">
                <a:solidFill>
                  <a:schemeClr val="tx1"/>
                </a:solidFill>
                <a:latin typeface="+mn-lt"/>
              </a:rPr>
              <a:t>2-Aetiological</a:t>
            </a:r>
            <a:r>
              <a:rPr lang="en-US" sz="3600" b="1" dirty="0" smtClean="0">
                <a:solidFill>
                  <a:srgbClr val="FF0000"/>
                </a:solidFill>
                <a:latin typeface="+mn-lt"/>
              </a:rPr>
              <a:t>Classification</a:t>
            </a:r>
            <a:br>
              <a:rPr lang="en-US" sz="3600" b="1" dirty="0" smtClean="0">
                <a:solidFill>
                  <a:srgbClr val="FF0000"/>
                </a:solidFill>
                <a:latin typeface="+mn-lt"/>
              </a:rPr>
            </a:br>
            <a:r>
              <a:rPr lang="en-US" sz="3600" dirty="0" smtClean="0">
                <a:solidFill>
                  <a:srgbClr val="FF0000"/>
                </a:solidFill>
                <a:latin typeface="+mn-lt"/>
              </a:rPr>
              <a:t>  </a:t>
            </a:r>
            <a:r>
              <a:rPr lang="en-US" sz="2700" dirty="0" smtClean="0">
                <a:solidFill>
                  <a:srgbClr val="0070C0"/>
                </a:solidFill>
                <a:latin typeface="+mn-lt"/>
              </a:rPr>
              <a:t>The three main causes of anemia include:</a:t>
            </a:r>
            <a:r>
              <a:rPr lang="en-US" sz="2700" dirty="0" smtClean="0">
                <a:latin typeface="+mn-lt"/>
              </a:rPr>
              <a:t/>
            </a:r>
            <a:br>
              <a:rPr lang="en-US" sz="2700" dirty="0" smtClean="0">
                <a:latin typeface="+mn-lt"/>
              </a:rPr>
            </a:br>
            <a:endParaRPr lang="en-US" sz="3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>
            <a:normAutofit fontScale="90000"/>
          </a:bodyPr>
          <a:lstStyle/>
          <a:p>
            <a:pPr lvl="0" rtl="0"/>
            <a:r>
              <a:rPr lang="en-US" sz="4000" dirty="0" smtClean="0">
                <a:solidFill>
                  <a:srgbClr val="FF0000"/>
                </a:solidFill>
                <a:latin typeface="+mn-lt"/>
              </a:rPr>
              <a:t>  1 -Hemorrhage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2-</a:t>
            </a:r>
            <a:r>
              <a:rPr lang="en-US" sz="4400" dirty="0" smtClean="0">
                <a:solidFill>
                  <a:srgbClr val="FF0000"/>
                </a:solidFill>
              </a:rPr>
              <a:t>Hemolytic anemia -</a:t>
            </a:r>
            <a:r>
              <a:rPr lang="en-US" sz="4400" dirty="0" smtClean="0"/>
              <a:t>Excessive blood cell destruction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/>
          <a:lstStyle/>
          <a:p>
            <a:pPr marL="274320" lvl="1" indent="-274320">
              <a:buClr>
                <a:schemeClr val="accent3"/>
              </a:buClr>
              <a:buSzPct val="95000"/>
            </a:pPr>
            <a:r>
              <a:rPr lang="en-US" sz="2800" b="1" i="1" u="sng" dirty="0" smtClean="0">
                <a:solidFill>
                  <a:schemeClr val="accent4">
                    <a:lumMod val="50000"/>
                  </a:schemeClr>
                </a:solidFill>
              </a:rPr>
              <a:t>RBC Membrane </a:t>
            </a:r>
            <a:r>
              <a:rPr lang="en-US" b="1" dirty="0" smtClean="0">
                <a:solidFill>
                  <a:srgbClr val="FF0000"/>
                </a:solidFill>
              </a:rPr>
              <a:t>Hereditary </a:t>
            </a:r>
            <a:r>
              <a:rPr lang="en-US" b="1" dirty="0" err="1" smtClean="0">
                <a:solidFill>
                  <a:srgbClr val="FF0000"/>
                </a:solidFill>
              </a:rPr>
              <a:t>spherocytosis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&amp;</a:t>
            </a:r>
            <a:r>
              <a:rPr lang="en-US" b="1" dirty="0" smtClean="0">
                <a:solidFill>
                  <a:srgbClr val="FF0000"/>
                </a:solidFill>
              </a:rPr>
              <a:t> Hereditary </a:t>
            </a:r>
            <a:r>
              <a:rPr lang="en-US" b="1" dirty="0" err="1" smtClean="0">
                <a:solidFill>
                  <a:srgbClr val="FF0000"/>
                </a:solidFill>
              </a:rPr>
              <a:t>Eliptocytosis</a:t>
            </a:r>
            <a:r>
              <a:rPr lang="en-US" dirty="0" smtClean="0"/>
              <a:t>)</a:t>
            </a:r>
          </a:p>
          <a:p>
            <a:pPr marL="274320" lvl="1" indent="-274320">
              <a:buClr>
                <a:schemeClr val="accent3"/>
              </a:buClr>
              <a:buSzPct val="95000"/>
            </a:pPr>
            <a:endParaRPr lang="en-US" dirty="0" smtClean="0"/>
          </a:p>
          <a:p>
            <a:pPr marL="274320" lvl="1" indent="-274320">
              <a:buClr>
                <a:schemeClr val="accent3"/>
              </a:buClr>
              <a:buSzPct val="95000"/>
            </a:pPr>
            <a:r>
              <a:rPr lang="en-US" sz="2800" b="1" i="1" u="sng" dirty="0" smtClean="0">
                <a:solidFill>
                  <a:schemeClr val="accent4">
                    <a:lumMod val="50000"/>
                  </a:schemeClr>
                </a:solidFill>
              </a:rPr>
              <a:t>RBC metabolism </a:t>
            </a:r>
            <a:r>
              <a:rPr lang="en-US" dirty="0" smtClean="0"/>
              <a:t>(enzyme defects) </a:t>
            </a:r>
            <a:r>
              <a:rPr lang="en-US" b="1" dirty="0" smtClean="0">
                <a:solidFill>
                  <a:srgbClr val="FF0000"/>
                </a:solidFill>
              </a:rPr>
              <a:t>(G6PD or </a:t>
            </a:r>
            <a:r>
              <a:rPr lang="en-US" b="1" dirty="0" err="1" smtClean="0">
                <a:solidFill>
                  <a:srgbClr val="FF0000"/>
                </a:solidFill>
              </a:rPr>
              <a:t>favism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</a:p>
          <a:p>
            <a:pPr marL="274320" lvl="1" indent="-274320">
              <a:buClr>
                <a:schemeClr val="accent3"/>
              </a:buClr>
              <a:buSzPct val="95000"/>
            </a:pPr>
            <a:endParaRPr lang="en-US" dirty="0" smtClean="0">
              <a:solidFill>
                <a:srgbClr val="FF0000"/>
              </a:solidFill>
            </a:endParaRPr>
          </a:p>
          <a:p>
            <a:pPr marL="274320" lvl="1" indent="-274320">
              <a:buClr>
                <a:schemeClr val="accent3"/>
              </a:buClr>
              <a:buSzPct val="95000"/>
            </a:pPr>
            <a:r>
              <a:rPr lang="en-US" sz="2800" b="1" i="1" u="sng" dirty="0" smtClean="0">
                <a:solidFill>
                  <a:schemeClr val="accent4">
                    <a:lumMod val="50000"/>
                  </a:schemeClr>
                </a:solidFill>
              </a:rPr>
              <a:t>Hemoglobin</a:t>
            </a:r>
            <a:r>
              <a:rPr lang="en-US" dirty="0" smtClean="0"/>
              <a:t> (</a:t>
            </a:r>
            <a:r>
              <a:rPr lang="en-US" b="1" dirty="0" smtClean="0">
                <a:solidFill>
                  <a:srgbClr val="FF0000"/>
                </a:solidFill>
              </a:rPr>
              <a:t>Sickle cell </a:t>
            </a:r>
            <a:r>
              <a:rPr lang="en-US" b="1" dirty="0" err="1" smtClean="0">
                <a:solidFill>
                  <a:srgbClr val="FF0000"/>
                </a:solidFill>
              </a:rPr>
              <a:t>disease&amp;Thalassemia</a:t>
            </a:r>
            <a:r>
              <a:rPr lang="en-US" b="1" dirty="0" smtClean="0">
                <a:solidFill>
                  <a:srgbClr val="FF0000"/>
                </a:solidFill>
              </a:rPr>
              <a:t> )</a:t>
            </a:r>
          </a:p>
          <a:p>
            <a:endParaRPr lang="ar-IQ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en-US" sz="3100" dirty="0" smtClean="0">
                <a:solidFill>
                  <a:srgbClr val="FF0000"/>
                </a:solidFill>
              </a:rPr>
              <a:t>1-Genetic</a:t>
            </a:r>
            <a:r>
              <a:rPr lang="en-US" sz="3100" dirty="0" smtClean="0"/>
              <a:t> conditions of hemolysis due to  abnormality of ;</a:t>
            </a:r>
            <a:r>
              <a:rPr lang="en-US" sz="4400" dirty="0" smtClean="0"/>
              <a:t/>
            </a:r>
            <a:br>
              <a:rPr lang="en-US" sz="4400" dirty="0" smtClean="0"/>
            </a:br>
            <a:endParaRPr lang="ar-IQ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914400"/>
            <a:ext cx="7851648" cy="1371600"/>
          </a:xfrm>
        </p:spPr>
        <p:txBody>
          <a:bodyPr>
            <a:normAutofit fontScale="90000"/>
          </a:bodyPr>
          <a:lstStyle/>
          <a:p>
            <a:pPr algn="l"/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Hematopoiesis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362200"/>
            <a:ext cx="7854696" cy="3352800"/>
          </a:xfrm>
          <a:noFill/>
        </p:spPr>
        <p:txBody>
          <a:bodyPr>
            <a:normAutofit/>
          </a:bodyPr>
          <a:lstStyle/>
          <a:p>
            <a:pPr lvl="1" algn="l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is the process by which the formed elements of the blood</a:t>
            </a:r>
          </a:p>
          <a:p>
            <a:pPr algn="l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are produced.</a:t>
            </a:r>
          </a:p>
          <a:p>
            <a:pPr algn="l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The process is regulated through a series of steps beginning with the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pluripotent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hematopoietic 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stem cell</a:t>
            </a:r>
          </a:p>
          <a:p>
            <a:pPr algn="l"/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+mn-lt"/>
              </a:rPr>
              <a:t>2-Acquired Hemolytic Anemia</a:t>
            </a:r>
            <a:endParaRPr lang="ar-IQ" dirty="0">
              <a:latin typeface="+mn-lt"/>
            </a:endParaRPr>
          </a:p>
        </p:txBody>
      </p:sp>
      <p:graphicFrame>
        <p:nvGraphicFramePr>
          <p:cNvPr id="3" name="Diagram 2"/>
          <p:cNvGraphicFramePr/>
          <p:nvPr/>
        </p:nvGraphicFramePr>
        <p:xfrm>
          <a:off x="838200" y="1524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l" rtl="0">
              <a:buFont typeface="+mj-lt"/>
              <a:buAutoNum type="arabicPeriod"/>
            </a:pPr>
            <a:r>
              <a:rPr lang="en-US" dirty="0" smtClean="0"/>
              <a:t>Autoimmune hemolytic anemia</a:t>
            </a:r>
          </a:p>
          <a:p>
            <a:pPr marL="850392" lvl="1" indent="-457200" algn="l" rtl="0">
              <a:buFont typeface="+mj-lt"/>
              <a:buAutoNum type="arabicPeriod"/>
            </a:pPr>
            <a:endParaRPr lang="en-US" dirty="0" smtClean="0"/>
          </a:p>
          <a:p>
            <a:pPr marL="514350" indent="-514350" algn="l" rtl="0">
              <a:buFont typeface="+mj-lt"/>
              <a:buAutoNum type="arabicPeriod"/>
            </a:pPr>
            <a:r>
              <a:rPr lang="en-US" dirty="0" err="1" smtClean="0"/>
              <a:t>Alloimmune</a:t>
            </a:r>
            <a:r>
              <a:rPr lang="en-US" dirty="0" smtClean="0"/>
              <a:t>  </a:t>
            </a:r>
            <a:r>
              <a:rPr lang="en-US" dirty="0" smtClean="0"/>
              <a:t>hemolytic anemia </a:t>
            </a:r>
          </a:p>
          <a:p>
            <a:pPr marL="850392" lvl="1" indent="-457200" algn="l" rtl="0"/>
            <a:r>
              <a:rPr lang="en-US" dirty="0" smtClean="0"/>
              <a:t>1-Hemolytic disease of newborn(HDN) </a:t>
            </a:r>
          </a:p>
          <a:p>
            <a:pPr marL="850392" lvl="1" indent="-457200" algn="l" rtl="0"/>
            <a:r>
              <a:rPr lang="en-US" dirty="0" smtClean="0"/>
              <a:t>2-Alloimmune hemolytic Blood transfusion reactions (</a:t>
            </a:r>
            <a:r>
              <a:rPr lang="en-US" dirty="0" err="1" smtClean="0"/>
              <a:t>ie</a:t>
            </a:r>
            <a:r>
              <a:rPr lang="en-US" dirty="0" smtClean="0"/>
              <a:t> from a non-compatible  blood type) </a:t>
            </a:r>
          </a:p>
          <a:p>
            <a:pPr marL="850392" lvl="1" indent="-457200" algn="l" rtl="0">
              <a:buFont typeface="+mj-lt"/>
              <a:buAutoNum type="arabicPeriod"/>
            </a:pPr>
            <a:endParaRPr lang="en-US" dirty="0" smtClean="0"/>
          </a:p>
          <a:p>
            <a:pPr marL="514350" indent="-514350" algn="l" rtl="0">
              <a:buFont typeface="+mj-lt"/>
              <a:buAutoNum type="arabicPeriod"/>
            </a:pPr>
            <a:r>
              <a:rPr lang="en-US" dirty="0" smtClean="0"/>
              <a:t>Drug induced immune mediated hemolytic anemia (</a:t>
            </a:r>
            <a:r>
              <a:rPr lang="en-US" dirty="0" err="1" smtClean="0"/>
              <a:t>pencillin&amp;methyldopa</a:t>
            </a:r>
            <a:r>
              <a:rPr lang="en-US" dirty="0" smtClean="0"/>
              <a:t>)</a:t>
            </a:r>
          </a:p>
          <a:p>
            <a:pPr algn="l" rtl="0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b="1" dirty="0" smtClean="0">
                <a:latin typeface="+mn-lt"/>
              </a:rPr>
              <a:t>A--</a:t>
            </a:r>
            <a:r>
              <a:rPr lang="en-US" sz="3100" b="1" dirty="0" smtClean="0">
                <a:solidFill>
                  <a:srgbClr val="FF0000"/>
                </a:solidFill>
                <a:latin typeface="+mn-lt"/>
              </a:rPr>
              <a:t>Immune -mediated hemolytic anemia</a:t>
            </a:r>
            <a:r>
              <a:rPr lang="en-US" sz="5400" b="1" dirty="0" smtClean="0"/>
              <a:t/>
            </a:r>
            <a:br>
              <a:rPr lang="en-US" sz="5400" b="1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algn="l" rtl="0">
              <a:buNone/>
            </a:pPr>
            <a:r>
              <a:rPr lang="en-US" dirty="0" smtClean="0"/>
              <a:t>1-Drugs </a:t>
            </a:r>
          </a:p>
          <a:p>
            <a:pPr marL="0" lvl="1" algn="l" rtl="0">
              <a:buNone/>
            </a:pPr>
            <a:r>
              <a:rPr lang="en-US" dirty="0" smtClean="0"/>
              <a:t>2-Toxines(e.g., Snake venom) ,</a:t>
            </a:r>
          </a:p>
          <a:p>
            <a:pPr marL="0" lvl="1" algn="l" rtl="0">
              <a:buNone/>
            </a:pPr>
            <a:r>
              <a:rPr lang="en-US" dirty="0" smtClean="0"/>
              <a:t>3-Trauma( Mechanical (heart valve, extensive vascular surgery, </a:t>
            </a:r>
            <a:r>
              <a:rPr lang="en-US" dirty="0" err="1" smtClean="0"/>
              <a:t>microvascular</a:t>
            </a:r>
            <a:r>
              <a:rPr lang="en-US" dirty="0" smtClean="0"/>
              <a:t> disease) </a:t>
            </a:r>
          </a:p>
          <a:p>
            <a:pPr algn="l" rtl="0">
              <a:buNone/>
            </a:pPr>
            <a:r>
              <a:rPr lang="en-US" sz="2400" dirty="0" smtClean="0"/>
              <a:t> </a:t>
            </a:r>
            <a:r>
              <a:rPr lang="en-US" sz="2400" dirty="0" smtClean="0"/>
              <a:t>4-Infections(</a:t>
            </a:r>
            <a:r>
              <a:rPr lang="en-US" sz="2400" dirty="0" err="1" smtClean="0"/>
              <a:t>malaria,septicemia</a:t>
            </a:r>
            <a:r>
              <a:rPr lang="en-US" sz="2400" dirty="0" smtClean="0"/>
              <a:t>)</a:t>
            </a:r>
          </a:p>
          <a:p>
            <a:pPr marL="0" lvl="1" algn="l" rtl="0">
              <a:buNone/>
            </a:pPr>
            <a:r>
              <a:rPr lang="en-US" dirty="0" smtClean="0"/>
              <a:t> </a:t>
            </a:r>
            <a:r>
              <a:rPr lang="en-US" dirty="0" smtClean="0"/>
              <a:t>5-Membrane </a:t>
            </a:r>
            <a:r>
              <a:rPr lang="en-US" dirty="0" smtClean="0"/>
              <a:t>disorders </a:t>
            </a:r>
            <a:r>
              <a:rPr lang="en-US" dirty="0" err="1" smtClean="0"/>
              <a:t>e,g</a:t>
            </a:r>
            <a:r>
              <a:rPr lang="en-US" dirty="0" smtClean="0"/>
              <a:t>, (PNH)</a:t>
            </a:r>
          </a:p>
          <a:p>
            <a:pPr algn="l" rtl="0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+mn-lt"/>
              </a:rPr>
              <a:t>B-Non-immune mediated hemolytic anemia</a:t>
            </a:r>
            <a:r>
              <a:rPr lang="en-US" sz="3200" dirty="0" smtClean="0">
                <a:latin typeface="+mn-lt"/>
              </a:rPr>
              <a:t/>
            </a:r>
            <a:br>
              <a:rPr lang="en-US" sz="3200" dirty="0" smtClean="0">
                <a:latin typeface="+mn-lt"/>
              </a:rPr>
            </a:br>
            <a:endParaRPr lang="en-US" sz="3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C:\Users\Karim\Pictures\showim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228600"/>
            <a:ext cx="9773145" cy="609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pPr rtl="0"/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3-Ineffective hematopoesis</a:t>
            </a:r>
            <a:r>
              <a:rPr lang="en-US" sz="2800" dirty="0" smtClean="0">
                <a:solidFill>
                  <a:schemeClr val="tx1"/>
                </a:solidFill>
                <a:latin typeface="+mn-lt"/>
              </a:rPr>
              <a:t>(</a:t>
            </a:r>
            <a:r>
              <a:rPr lang="en-US" sz="2800" dirty="0" smtClean="0">
                <a:latin typeface="+mn-lt"/>
              </a:rPr>
              <a:t>Deficient red blood cell production) </a:t>
            </a:r>
            <a:br>
              <a:rPr lang="en-US" sz="2800" dirty="0" smtClean="0">
                <a:latin typeface="+mn-lt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ar-IQ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02344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degree of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anaemia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l" rtl="0">
              <a:buFont typeface="Wingdings" pitchFamily="2" charset="2"/>
              <a:buChar char="v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rapidity of its development 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presence of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cardiorespiratory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disease</a:t>
            </a:r>
            <a:endParaRPr lang="ar-S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295400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clinical features of anemia reflect diminished oxygen supply to the tissue and depend upon :</a:t>
            </a:r>
            <a:b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ar-SA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i="1" dirty="0" smtClean="0">
                <a:solidFill>
                  <a:srgbClr val="FF0000"/>
                </a:solidFill>
              </a:rPr>
              <a:t>In Iron deficiency </a:t>
            </a:r>
            <a:r>
              <a:rPr lang="en-US" i="1" dirty="0" err="1" smtClean="0">
                <a:solidFill>
                  <a:srgbClr val="FF0000"/>
                </a:solidFill>
              </a:rPr>
              <a:t>anaemia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. A thorough gastrointestinal history is important, looking in particular for symptoms indicating </a:t>
            </a:r>
            <a:r>
              <a:rPr lang="en-US" b="1" i="1" u="sng" dirty="0" smtClean="0">
                <a:solidFill>
                  <a:srgbClr val="002060"/>
                </a:solidFill>
              </a:rPr>
              <a:t>blood loss</a:t>
            </a:r>
            <a:r>
              <a:rPr lang="en-US" dirty="0" smtClean="0"/>
              <a:t>.</a:t>
            </a:r>
          </a:p>
          <a:p>
            <a:pPr algn="l" rtl="0">
              <a:buNone/>
            </a:pPr>
            <a:r>
              <a:rPr lang="en-US" dirty="0" smtClean="0"/>
              <a:t> Menorrhagia is a common cause of </a:t>
            </a:r>
            <a:r>
              <a:rPr lang="en-US" dirty="0" err="1" smtClean="0"/>
              <a:t>anaemia</a:t>
            </a:r>
            <a:r>
              <a:rPr lang="en-US" dirty="0" smtClean="0"/>
              <a:t> in females still menstruating, so women should always be asked about their periods. </a:t>
            </a:r>
          </a:p>
          <a:p>
            <a:pPr algn="l" rtl="0"/>
            <a:r>
              <a:rPr lang="en-US" i="1" dirty="0" smtClean="0">
                <a:solidFill>
                  <a:srgbClr val="FF0000"/>
                </a:solidFill>
              </a:rPr>
              <a:t>A dietary history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sz="3600" dirty="0" smtClean="0">
                <a:latin typeface="+mn-lt"/>
              </a:rPr>
              <a:t>History –(looking for the cause of anemia)</a:t>
            </a:r>
            <a:endParaRPr lang="en-US" sz="3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i="1" dirty="0" smtClean="0">
                <a:solidFill>
                  <a:srgbClr val="FF0000"/>
                </a:solidFill>
              </a:rPr>
              <a:t>Past medical history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may reveal a disease which is known to be associated with </a:t>
            </a:r>
            <a:r>
              <a:rPr lang="en-US" dirty="0" err="1" smtClean="0"/>
              <a:t>anaemia</a:t>
            </a:r>
            <a:r>
              <a:rPr lang="en-US" dirty="0" smtClean="0"/>
              <a:t>, such as rheumatoid arthritis (the </a:t>
            </a:r>
            <a:r>
              <a:rPr lang="en-US" dirty="0" err="1" smtClean="0"/>
              <a:t>anaemia</a:t>
            </a:r>
            <a:r>
              <a:rPr lang="en-US" dirty="0" smtClean="0"/>
              <a:t> of chronic disease), or previous surgery (e.g. resection of the stomach or small bowel which may lead to </a:t>
            </a:r>
            <a:r>
              <a:rPr lang="en-US" dirty="0" err="1" smtClean="0"/>
              <a:t>malabsorption</a:t>
            </a:r>
            <a:r>
              <a:rPr lang="en-US" dirty="0" smtClean="0"/>
              <a:t> of iron and/or vitamin B</a:t>
            </a:r>
            <a:r>
              <a:rPr lang="en-US" baseline="-25000" dirty="0" smtClean="0"/>
              <a:t>12</a:t>
            </a:r>
            <a:r>
              <a:rPr lang="en-US" dirty="0" smtClean="0"/>
              <a:t>). </a:t>
            </a:r>
          </a:p>
          <a:p>
            <a:pPr algn="l" rtl="0"/>
            <a:r>
              <a:rPr lang="en-US" dirty="0" smtClean="0"/>
              <a:t>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914400"/>
          </a:xfrm>
        </p:spPr>
        <p:txBody>
          <a:bodyPr/>
          <a:lstStyle/>
          <a:p>
            <a:pPr algn="l"/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Stem cells 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990600"/>
            <a:ext cx="7854696" cy="4038600"/>
          </a:xfr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algn="l"/>
            <a:r>
              <a:rPr lang="en-US" dirty="0" smtClean="0"/>
              <a:t>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  cell which is capable of producing:</a:t>
            </a:r>
          </a:p>
          <a:p>
            <a:pPr algn="l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 algn="l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►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Red cells,</a:t>
            </a:r>
          </a:p>
          <a:p>
            <a:pPr marL="514350" indent="-514350" algn="l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►  All classes of granulocytes, monocytes,</a:t>
            </a:r>
          </a:p>
          <a:p>
            <a:pPr marL="514350" indent="-514350" algn="l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►  Platelets</a:t>
            </a:r>
          </a:p>
          <a:p>
            <a:pPr marL="514350" indent="-514350" algn="l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►  The cells of the immune system.</a:t>
            </a:r>
            <a:r>
              <a:rPr lang="en-US" dirty="0" smtClean="0"/>
              <a:t> </a:t>
            </a:r>
          </a:p>
          <a:p>
            <a:pPr marL="514350" indent="-514350" algn="l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►</a:t>
            </a:r>
            <a:r>
              <a:rPr lang="en-US" dirty="0" smtClean="0"/>
              <a:t> self-renew (make more stem cells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)</a:t>
            </a:r>
          </a:p>
          <a:p>
            <a:pPr marL="514350" indent="-514350" algn="l"/>
            <a:endParaRPr lang="en-US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Family history and ethnic background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of the patient are important. </a:t>
            </a:r>
            <a:r>
              <a:rPr lang="en-US" dirty="0" err="1" smtClean="0"/>
              <a:t>Haemolytic</a:t>
            </a:r>
            <a:r>
              <a:rPr lang="en-US" dirty="0" smtClean="0"/>
              <a:t> </a:t>
            </a:r>
            <a:r>
              <a:rPr lang="en-US" dirty="0" err="1" smtClean="0"/>
              <a:t>anaemias</a:t>
            </a:r>
            <a:r>
              <a:rPr lang="en-US" dirty="0" smtClean="0"/>
              <a:t> such as the </a:t>
            </a:r>
            <a:r>
              <a:rPr lang="en-US" dirty="0" err="1" smtClean="0"/>
              <a:t>haemoglobinopathies</a:t>
            </a:r>
            <a:r>
              <a:rPr lang="en-US" dirty="0" smtClean="0"/>
              <a:t> and hereditary </a:t>
            </a:r>
            <a:r>
              <a:rPr lang="en-US" dirty="0" err="1" smtClean="0"/>
              <a:t>spherocytosis</a:t>
            </a:r>
            <a:r>
              <a:rPr lang="en-US" dirty="0" smtClean="0"/>
              <a:t> may be suspected from the family history. Pernicious </a:t>
            </a:r>
            <a:r>
              <a:rPr lang="en-US" dirty="0" err="1" smtClean="0"/>
              <a:t>anaemia</a:t>
            </a:r>
            <a:r>
              <a:rPr lang="en-US" dirty="0" smtClean="0"/>
              <a:t> may also be familial.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>
                <a:solidFill>
                  <a:srgbClr val="FF0000"/>
                </a:solidFill>
              </a:rPr>
              <a:t>A drug history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may reveal the ingestion of drugs which can be associated with blood loss (e.g. aspirin and anti-inflammatory drugs) or drugs that may cause </a:t>
            </a:r>
            <a:r>
              <a:rPr lang="en-US" dirty="0" err="1" smtClean="0"/>
              <a:t>haemolysis</a:t>
            </a:r>
            <a:r>
              <a:rPr lang="en-US" dirty="0" smtClean="0"/>
              <a:t> or </a:t>
            </a:r>
            <a:r>
              <a:rPr lang="en-US" dirty="0" err="1" smtClean="0"/>
              <a:t>aplasia</a:t>
            </a:r>
            <a:endParaRPr lang="ar-IQ" dirty="0" smtClean="0"/>
          </a:p>
          <a:p>
            <a:endParaRPr lang="ar-IQ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algn="l" rtl="0">
              <a:buNone/>
            </a:pPr>
            <a:r>
              <a:rPr lang="en-US" dirty="0" smtClean="0"/>
              <a:t>Anemia goes undetected in many people, and symptoms can be small and vague. </a:t>
            </a:r>
          </a:p>
          <a:p>
            <a:pPr algn="l" rtl="0">
              <a:buNone/>
            </a:pPr>
            <a:r>
              <a:rPr lang="en-US" dirty="0" smtClean="0"/>
              <a:t>Most commonly, people with anemia report a feeling of:</a:t>
            </a:r>
          </a:p>
          <a:p>
            <a:pPr algn="l" rtl="0"/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weakness or fatigue in general or during exercise</a:t>
            </a:r>
            <a:r>
              <a:rPr lang="en-US" dirty="0" smtClean="0"/>
              <a:t>,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 general malaise 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</a:rPr>
              <a:t>poor concentration</a:t>
            </a:r>
            <a:r>
              <a:rPr lang="en-US" dirty="0" smtClean="0"/>
              <a:t>. </a:t>
            </a:r>
          </a:p>
          <a:p>
            <a:pPr algn="l" rtl="0"/>
            <a:r>
              <a:rPr lang="en-US" sz="2400" dirty="0" err="1" smtClean="0">
                <a:solidFill>
                  <a:srgbClr val="FF0000"/>
                </a:solidFill>
              </a:rPr>
              <a:t>dyspnea</a:t>
            </a:r>
            <a:r>
              <a:rPr lang="en-US" sz="2400" dirty="0" err="1" smtClean="0"/>
              <a:t>People</a:t>
            </a:r>
            <a:r>
              <a:rPr lang="en-US" sz="2400" dirty="0" smtClean="0"/>
              <a:t> with more severe anemia often report (shortness of breath) on exertion. </a:t>
            </a:r>
          </a:p>
          <a:p>
            <a:pPr algn="l" rtl="0"/>
            <a:r>
              <a:rPr lang="en-US" sz="2400" dirty="0" smtClean="0"/>
              <a:t>Very severe anemia prompts the body to compensate by increasing </a:t>
            </a:r>
            <a:r>
              <a:rPr lang="en-US" sz="2400" dirty="0" smtClean="0">
                <a:solidFill>
                  <a:srgbClr val="FF0000"/>
                </a:solidFill>
              </a:rPr>
              <a:t>cardiac output </a:t>
            </a:r>
            <a:r>
              <a:rPr lang="en-US" sz="2400" dirty="0" smtClean="0"/>
              <a:t>to </a:t>
            </a:r>
            <a:r>
              <a:rPr lang="en-US" sz="2400" dirty="0" smtClean="0">
                <a:solidFill>
                  <a:srgbClr val="FF0000"/>
                </a:solidFill>
              </a:rPr>
              <a:t>palpitation </a:t>
            </a:r>
            <a:r>
              <a:rPr lang="en-US" sz="2400" dirty="0" smtClean="0"/>
              <a:t>and sweatiness, and to </a:t>
            </a:r>
            <a:r>
              <a:rPr lang="en-US" sz="2400" dirty="0" smtClean="0">
                <a:solidFill>
                  <a:srgbClr val="FF0000"/>
                </a:solidFill>
              </a:rPr>
              <a:t>heart failure</a:t>
            </a:r>
            <a:r>
              <a:rPr lang="en-US" sz="2400" dirty="0" smtClean="0"/>
              <a:t>.</a:t>
            </a:r>
          </a:p>
          <a:p>
            <a:pPr algn="l" rtl="0">
              <a:buNone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048512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latin typeface="+mn-lt"/>
              </a:rPr>
              <a:t>Signs and symptoms</a:t>
            </a:r>
            <a:br>
              <a:rPr lang="en-US" sz="3600" b="1" dirty="0" smtClean="0">
                <a:latin typeface="+mn-lt"/>
              </a:rPr>
            </a:br>
            <a:endParaRPr lang="en-US" sz="3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"/>
            <a:ext cx="8686800" cy="7448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Initially, </a:t>
            </a:r>
            <a:r>
              <a:rPr lang="en-US" dirty="0" err="1">
                <a:latin typeface="+mn-lt"/>
                <a:cs typeface="+mn-cs"/>
              </a:rPr>
              <a:t>anaemia</a:t>
            </a:r>
            <a:r>
              <a:rPr lang="en-US" dirty="0">
                <a:latin typeface="+mn-lt"/>
                <a:cs typeface="+mn-cs"/>
              </a:rPr>
              <a:t> can be so mild it goes unnoticed. But signs and symptoms increase as the condition worsens.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+mn-lt"/>
                <a:cs typeface="+mn-cs"/>
              </a:rPr>
              <a:t>Signs and symptoms: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latin typeface="+mn-lt"/>
                <a:cs typeface="+mn-cs"/>
              </a:rPr>
              <a:t>The main symptom of most types of anemia is fatigue</a:t>
            </a:r>
            <a:r>
              <a:rPr lang="en-US" dirty="0">
                <a:solidFill>
                  <a:srgbClr val="C00000"/>
                </a:solidFill>
                <a:latin typeface="+mn-lt"/>
                <a:cs typeface="+mn-cs"/>
              </a:rPr>
              <a:t>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Other anemia symptoms include: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Weakness                                                                            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 Headache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            (Fatigue)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                   Pale skin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                           A fast or irregular heartbeat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                                                             Palpitation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                                                                   exercise induced </a:t>
            </a:r>
            <a:r>
              <a:rPr lang="en-US" dirty="0" err="1">
                <a:latin typeface="+mn-lt"/>
                <a:cs typeface="+mn-cs"/>
              </a:rPr>
              <a:t>dyspnea</a:t>
            </a: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                                                                                    (Shortness of breath)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                                                                                                            </a:t>
            </a:r>
            <a:endParaRPr lang="en-US" dirty="0" smtClean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FF00"/>
                </a:solidFill>
                <a:latin typeface="+mn-lt"/>
                <a:cs typeface="+mn-cs"/>
              </a:rPr>
              <a:t>Chest </a:t>
            </a:r>
            <a:r>
              <a:rPr lang="en-US" b="1" dirty="0">
                <a:solidFill>
                  <a:srgbClr val="FFFF00"/>
                </a:solidFill>
                <a:latin typeface="+mn-lt"/>
                <a:cs typeface="+mn-cs"/>
              </a:rPr>
              <a:t>pain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00"/>
                </a:solidFill>
                <a:latin typeface="+mn-lt"/>
                <a:cs typeface="+mn-cs"/>
              </a:rPr>
              <a:t>                                                                                                                  Dizziness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00"/>
                </a:solidFill>
                <a:latin typeface="+mn-lt"/>
                <a:cs typeface="+mn-cs"/>
              </a:rPr>
              <a:t>                                                                                    Cognitive problems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00"/>
                </a:solidFill>
                <a:latin typeface="+mn-lt"/>
                <a:cs typeface="+mn-cs"/>
              </a:rPr>
              <a:t>Numbness or coldness in your extremities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2"/>
          <p:cNvSpPr txBox="1">
            <a:spLocks noChangeArrowheads="1"/>
          </p:cNvSpPr>
          <p:nvPr/>
        </p:nvSpPr>
        <p:spPr bwMode="auto">
          <a:xfrm>
            <a:off x="381000" y="838200"/>
            <a:ext cx="8382000" cy="757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Constantia" pitchFamily="18" charset="0"/>
              </a:rPr>
              <a:t>      </a:t>
            </a:r>
            <a:r>
              <a:rPr lang="en-US" b="1" dirty="0">
                <a:solidFill>
                  <a:srgbClr val="FF0000"/>
                </a:solidFill>
                <a:latin typeface="Constantia" pitchFamily="18" charset="0"/>
              </a:rPr>
              <a:t>Signs of </a:t>
            </a:r>
            <a:r>
              <a:rPr lang="en-US" b="1" dirty="0" err="1">
                <a:solidFill>
                  <a:srgbClr val="FF0000"/>
                </a:solidFill>
                <a:latin typeface="Constantia" pitchFamily="18" charset="0"/>
              </a:rPr>
              <a:t>Anaemia</a:t>
            </a:r>
            <a:r>
              <a:rPr lang="en-US" b="1" dirty="0">
                <a:solidFill>
                  <a:srgbClr val="FF0000"/>
                </a:solidFill>
                <a:latin typeface="Constantia" pitchFamily="18" charset="0"/>
              </a:rPr>
              <a:t>  may  include:</a:t>
            </a:r>
          </a:p>
          <a:p>
            <a:endParaRPr lang="en-US" dirty="0">
              <a:latin typeface="Constantia" pitchFamily="18" charset="0"/>
            </a:endParaRPr>
          </a:p>
          <a:p>
            <a:r>
              <a:rPr lang="en-US" dirty="0">
                <a:latin typeface="Constantia" pitchFamily="18" charset="0"/>
              </a:rPr>
              <a:t>Black and tarry stools (sticky and foul smelling)</a:t>
            </a:r>
          </a:p>
          <a:p>
            <a:r>
              <a:rPr lang="en-US" dirty="0">
                <a:latin typeface="Constantia" pitchFamily="18" charset="0"/>
              </a:rPr>
              <a:t>         </a:t>
            </a:r>
          </a:p>
          <a:p>
            <a:r>
              <a:rPr lang="en-US" dirty="0">
                <a:latin typeface="Constantia" pitchFamily="18" charset="0"/>
              </a:rPr>
              <a:t>     Maroon, or visibly bloody stools</a:t>
            </a:r>
          </a:p>
          <a:p>
            <a:r>
              <a:rPr lang="en-US" dirty="0">
                <a:latin typeface="Constantia" pitchFamily="18" charset="0"/>
              </a:rPr>
              <a:t>        </a:t>
            </a:r>
          </a:p>
          <a:p>
            <a:r>
              <a:rPr lang="en-US" dirty="0">
                <a:latin typeface="Constantia" pitchFamily="18" charset="0"/>
              </a:rPr>
              <a:t>            Tachycardia</a:t>
            </a:r>
          </a:p>
          <a:p>
            <a:r>
              <a:rPr lang="en-US" dirty="0">
                <a:latin typeface="Constantia" pitchFamily="18" charset="0"/>
              </a:rPr>
              <a:t>      </a:t>
            </a:r>
          </a:p>
          <a:p>
            <a:r>
              <a:rPr lang="en-US" dirty="0">
                <a:latin typeface="Constantia" pitchFamily="18" charset="0"/>
              </a:rPr>
              <a:t>                    </a:t>
            </a:r>
            <a:r>
              <a:rPr lang="en-US" dirty="0" err="1">
                <a:latin typeface="Constantia" pitchFamily="18" charset="0"/>
              </a:rPr>
              <a:t>Tachypnea</a:t>
            </a:r>
            <a:endParaRPr lang="en-US" dirty="0">
              <a:latin typeface="Constantia" pitchFamily="18" charset="0"/>
            </a:endParaRPr>
          </a:p>
          <a:p>
            <a:endParaRPr lang="en-US" dirty="0">
              <a:latin typeface="Constantia" pitchFamily="18" charset="0"/>
            </a:endParaRPr>
          </a:p>
          <a:p>
            <a:r>
              <a:rPr lang="en-US" dirty="0">
                <a:latin typeface="Constantia" pitchFamily="18" charset="0"/>
              </a:rPr>
              <a:t>                            Pale or cold skin</a:t>
            </a:r>
          </a:p>
          <a:p>
            <a:endParaRPr lang="en-US" dirty="0">
              <a:latin typeface="Constantia" pitchFamily="18" charset="0"/>
            </a:endParaRPr>
          </a:p>
          <a:p>
            <a:r>
              <a:rPr lang="en-US" dirty="0">
                <a:latin typeface="Constantia" pitchFamily="18" charset="0"/>
              </a:rPr>
              <a:t>                                         Jaundice</a:t>
            </a:r>
          </a:p>
          <a:p>
            <a:endParaRPr lang="en-US" dirty="0">
              <a:latin typeface="Constantia" pitchFamily="18" charset="0"/>
            </a:endParaRPr>
          </a:p>
          <a:p>
            <a:r>
              <a:rPr lang="en-US" dirty="0">
                <a:latin typeface="Constantia" pitchFamily="18" charset="0"/>
              </a:rPr>
              <a:t>                                            low blood pressure</a:t>
            </a:r>
          </a:p>
          <a:p>
            <a:r>
              <a:rPr lang="en-US" dirty="0">
                <a:latin typeface="Constantia" pitchFamily="18" charset="0"/>
              </a:rPr>
              <a:t/>
            </a:r>
            <a:br>
              <a:rPr lang="en-US" dirty="0">
                <a:latin typeface="Constantia" pitchFamily="18" charset="0"/>
              </a:rPr>
            </a:br>
            <a:r>
              <a:rPr lang="en-US" dirty="0">
                <a:latin typeface="Constantia" pitchFamily="18" charset="0"/>
              </a:rPr>
              <a:t>                                                                    Heart murmur </a:t>
            </a:r>
            <a:br>
              <a:rPr lang="en-US" dirty="0">
                <a:latin typeface="Constantia" pitchFamily="18" charset="0"/>
              </a:rPr>
            </a:br>
            <a:r>
              <a:rPr lang="en-US" dirty="0">
                <a:latin typeface="Constantia" pitchFamily="18" charset="0"/>
              </a:rPr>
              <a:t>                         </a:t>
            </a:r>
          </a:p>
          <a:p>
            <a:r>
              <a:rPr lang="en-US" dirty="0">
                <a:latin typeface="Constantia" pitchFamily="18" charset="0"/>
              </a:rPr>
              <a:t>                                                                                Enlargement of the spleen</a:t>
            </a:r>
          </a:p>
          <a:p>
            <a:r>
              <a:rPr lang="en-US" dirty="0">
                <a:latin typeface="Constantia" pitchFamily="18" charset="0"/>
              </a:rPr>
              <a:t>                                                                               </a:t>
            </a:r>
          </a:p>
          <a:p>
            <a:r>
              <a:rPr lang="en-US" dirty="0">
                <a:latin typeface="Constantia" pitchFamily="18" charset="0"/>
              </a:rPr>
              <a:t>                                                                                                                 Constipation</a:t>
            </a:r>
          </a:p>
          <a:p>
            <a:endParaRPr lang="en-US" dirty="0">
              <a:latin typeface="Constantia" pitchFamily="18" charset="0"/>
            </a:endParaRPr>
          </a:p>
          <a:p>
            <a:endParaRPr lang="en-US" dirty="0">
              <a:latin typeface="Constantia" pitchFamily="18" charset="0"/>
            </a:endParaRPr>
          </a:p>
          <a:p>
            <a:r>
              <a:rPr lang="en-US" dirty="0">
                <a:latin typeface="Constantia" pitchFamily="18" charset="0"/>
              </a:rPr>
              <a:t>                </a:t>
            </a:r>
          </a:p>
          <a:p>
            <a:endParaRPr lang="en-US" dirty="0">
              <a:latin typeface="Constantia" pitchFamily="18" charset="0"/>
            </a:endParaRPr>
          </a:p>
          <a:p>
            <a:endParaRPr lang="en-US" dirty="0">
              <a:latin typeface="Constantia" pitchFamily="18" charset="0"/>
            </a:endParaRPr>
          </a:p>
          <a:p>
            <a:endParaRPr lang="en-US" dirty="0">
              <a:latin typeface="Constantia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0" y="1752600"/>
            <a:ext cx="4572000" cy="313932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00"/>
                </a:solidFill>
                <a:latin typeface="+mn-lt"/>
                <a:cs typeface="+mn-cs"/>
              </a:rPr>
              <a:t>syncope (particularly following exercise)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00"/>
                </a:solidFill>
                <a:latin typeface="+mn-lt"/>
                <a:cs typeface="+mn-cs"/>
              </a:rPr>
              <a:t>     bounding pulse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00"/>
                </a:solidFill>
                <a:latin typeface="+mn-lt"/>
                <a:cs typeface="+mn-cs"/>
              </a:rPr>
              <a:t>              syncope or postural hypotension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00"/>
                </a:solidFill>
                <a:latin typeface="+mn-lt"/>
                <a:cs typeface="+mn-cs"/>
              </a:rPr>
              <a:t>                 tinnitus or vertigo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00"/>
                </a:solidFill>
                <a:latin typeface="+mn-lt"/>
                <a:cs typeface="+mn-cs"/>
              </a:rPr>
              <a:t>                    irritability, restlessness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00"/>
                </a:solidFill>
                <a:latin typeface="+mn-lt"/>
                <a:cs typeface="+mn-cs"/>
              </a:rPr>
              <a:t>                          (difficulty sleeping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00"/>
                </a:solidFill>
                <a:latin typeface="+mn-lt"/>
                <a:cs typeface="+mn-cs"/>
              </a:rPr>
              <a:t>                                          or  concentrating  more frequent in severe chronic anemia)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5791200"/>
            <a:ext cx="2819400" cy="6461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Sweating, thirst and air hunger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 rtl="0">
              <a:buNone/>
            </a:pPr>
            <a:r>
              <a:rPr lang="en-US" dirty="0" smtClean="0">
                <a:solidFill>
                  <a:srgbClr val="FF0000"/>
                </a:solidFill>
              </a:rPr>
              <a:t>pallor</a:t>
            </a:r>
            <a:r>
              <a:rPr lang="en-US" dirty="0" smtClean="0"/>
              <a:t>(pale skin, mucosal linings and nail bed) is often a useful diagnostic sign in moderate or severe anemia, but it is not always apparent. </a:t>
            </a:r>
          </a:p>
          <a:p>
            <a:pPr algn="l" rtl="0">
              <a:buNone/>
            </a:pPr>
            <a:r>
              <a:rPr lang="en-US" dirty="0" smtClean="0">
                <a:solidFill>
                  <a:srgbClr val="FF0000"/>
                </a:solidFill>
              </a:rPr>
              <a:t>Pica</a:t>
            </a:r>
            <a:r>
              <a:rPr lang="en-US" dirty="0" smtClean="0"/>
              <a:t>, the consumption of non-food such as dirt, paper, wax, grass, ice, and hair, may be a symptom of iron deficiency, although it occurs often in those who have normal levels of hemoglobin.</a:t>
            </a:r>
          </a:p>
          <a:p>
            <a:pPr algn="l" rtl="0">
              <a:buNone/>
            </a:pPr>
            <a:r>
              <a:rPr lang="en-US" dirty="0" smtClean="0"/>
              <a:t>Chronic anemia may result in </a:t>
            </a:r>
            <a:r>
              <a:rPr lang="en-US" dirty="0" smtClean="0">
                <a:solidFill>
                  <a:srgbClr val="FF0000"/>
                </a:solidFill>
              </a:rPr>
              <a:t>behavioral disturbances </a:t>
            </a:r>
            <a:r>
              <a:rPr lang="en-US" dirty="0" smtClean="0"/>
              <a:t>in children as a direct result of impaired neurological development in infants, and reduced scholastic performance in children of school age.</a:t>
            </a:r>
          </a:p>
          <a:p>
            <a:pPr algn="l" rtl="0"/>
            <a:endParaRPr lang="ar-IQ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3400" y="304800"/>
            <a:ext cx="3276600" cy="1015663"/>
          </a:xfrm>
          <a:prstGeom prst="rect">
            <a:avLst/>
          </a:prstGeom>
          <a:noFill/>
        </p:spPr>
        <p:txBody>
          <a:bodyPr wrap="square" lIns="548640" rtlCol="0">
            <a:spAutoFit/>
          </a:bodyPr>
          <a:lstStyle/>
          <a:p>
            <a:r>
              <a:rPr lang="en-US" sz="6000" dirty="0" smtClean="0">
                <a:latin typeface="Colonna MT" pitchFamily="82" charset="0"/>
              </a:rPr>
              <a:t>DESERT</a:t>
            </a:r>
            <a:endParaRPr lang="en-GB" sz="6000" dirty="0">
              <a:latin typeface="Colonna M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63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 smtClean="0"/>
              <a:t>Iron deficiency anemia is the most common type of anemia,. It is the most common cause of </a:t>
            </a:r>
            <a:r>
              <a:rPr lang="en-US" sz="2400" dirty="0" smtClean="0">
                <a:solidFill>
                  <a:srgbClr val="FF0000"/>
                </a:solidFill>
              </a:rPr>
              <a:t>microcytic anemia.</a:t>
            </a:r>
          </a:p>
          <a:p>
            <a:pPr algn="l" rtl="0"/>
            <a:r>
              <a:rPr lang="en-US" sz="2400" dirty="0" smtClean="0"/>
              <a:t>Iron deficiency anemia </a:t>
            </a:r>
            <a:r>
              <a:rPr lang="en-US" sz="2400" i="1" dirty="0" smtClean="0">
                <a:solidFill>
                  <a:srgbClr val="FF0000"/>
                </a:solidFill>
              </a:rPr>
              <a:t>is the final stage of iron deficiency </a:t>
            </a:r>
            <a:r>
              <a:rPr lang="en-US" sz="2400" dirty="0" smtClean="0"/>
              <a:t>. &amp;not the early stage because the body has iron stores(in the liver ,Bone marrow &amp; the spleen) ,in iron </a:t>
            </a:r>
            <a:r>
              <a:rPr lang="en-US" sz="2400" dirty="0" err="1" smtClean="0"/>
              <a:t>def.,he</a:t>
            </a:r>
            <a:r>
              <a:rPr lang="en-US" sz="2400" dirty="0" smtClean="0"/>
              <a:t> start to use its store after its consumption then he start to  have anemia</a:t>
            </a:r>
          </a:p>
          <a:p>
            <a:pPr algn="l" rtl="0"/>
            <a:r>
              <a:rPr lang="en-US" sz="1800" i="1" dirty="0" smtClean="0"/>
              <a:t>When the body has sufficient iron to meet its needs (functional iron), the remainder is stored for later use in the bone </a:t>
            </a:r>
            <a:r>
              <a:rPr lang="en-US" sz="1800" i="1" dirty="0" err="1" smtClean="0"/>
              <a:t>marrow,liver</a:t>
            </a:r>
            <a:r>
              <a:rPr lang="en-US" sz="1800" i="1" dirty="0" smtClean="0"/>
              <a:t>, and spleen</a:t>
            </a:r>
            <a:r>
              <a:rPr lang="en-US" sz="2400" dirty="0" smtClean="0"/>
              <a:t>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43712"/>
          </a:xfrm>
        </p:spPr>
        <p:txBody>
          <a:bodyPr>
            <a:normAutofit/>
          </a:bodyPr>
          <a:lstStyle/>
          <a:p>
            <a:pPr rtl="0"/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IRON DEFICIENCY ANAEMIA </a:t>
            </a:r>
            <a:endParaRPr lang="ar-SA" sz="3600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Iron deficiency ranges from iron depletion, which yields little physiological damage, to iron deficiency anemia, which can affect the function of numerous organ system</a:t>
            </a:r>
            <a:endParaRPr lang="ar-SA" sz="2800" dirty="0" smtClean="0">
              <a:solidFill>
                <a:srgbClr val="FF0000"/>
              </a:solidFill>
            </a:endParaRPr>
          </a:p>
          <a:p>
            <a:endParaRPr lang="ar-IQ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endParaRPr lang="en-US" dirty="0" smtClean="0"/>
          </a:p>
          <a:p>
            <a:pPr algn="l" rtl="0">
              <a:buNone/>
            </a:pPr>
            <a:r>
              <a:rPr lang="en-US" dirty="0" smtClean="0"/>
              <a:t>1- Blood loss  e.g. menses, through GIT(previous gastric surgery, DU, CA, Hemorrhoid……)</a:t>
            </a:r>
          </a:p>
          <a:p>
            <a:pPr algn="l" rtl="0">
              <a:buNone/>
            </a:pPr>
            <a:r>
              <a:rPr lang="en-US" dirty="0" smtClean="0"/>
              <a:t>2- </a:t>
            </a:r>
            <a:r>
              <a:rPr lang="en-US" dirty="0" err="1" smtClean="0"/>
              <a:t>Malabsorption</a:t>
            </a:r>
            <a:r>
              <a:rPr lang="en-US" dirty="0" smtClean="0"/>
              <a:t> </a:t>
            </a:r>
            <a:r>
              <a:rPr lang="en-US" dirty="0" err="1" smtClean="0"/>
              <a:t>eg</a:t>
            </a:r>
            <a:r>
              <a:rPr lang="en-US" dirty="0" smtClean="0"/>
              <a:t>, </a:t>
            </a:r>
            <a:r>
              <a:rPr lang="en-US" dirty="0" err="1" smtClean="0"/>
              <a:t>Hypochlorhydria</a:t>
            </a:r>
            <a:r>
              <a:rPr lang="en-US" dirty="0" smtClean="0"/>
              <a:t> in the elderly .celiac disease,</a:t>
            </a:r>
          </a:p>
          <a:p>
            <a:pPr algn="l" rtl="0">
              <a:buNone/>
            </a:pPr>
            <a:r>
              <a:rPr lang="en-US" dirty="0" smtClean="0"/>
              <a:t>3- Physiological demands such as infancy and puberty, In pregnancy</a:t>
            </a:r>
            <a:endParaRPr lang="ar-SA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+mn-lt"/>
              </a:rPr>
              <a:t>Causes</a:t>
            </a:r>
            <a:r>
              <a:rPr lang="en-US" sz="3600" dirty="0" smtClean="0">
                <a:latin typeface="+mn-lt"/>
              </a:rPr>
              <a:t/>
            </a:r>
            <a:br>
              <a:rPr lang="en-US" sz="3600" dirty="0" smtClean="0">
                <a:latin typeface="+mn-lt"/>
              </a:rPr>
            </a:br>
            <a:endParaRPr lang="en-US" sz="3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pload.wikimedia.org/wikipedia/commons/4/4a/Hematopoiesis_sim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" y="-136525"/>
            <a:ext cx="9372600" cy="6842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emo_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981000"/>
            <a:ext cx="7086600" cy="3720000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latin typeface="+mn-lt"/>
              </a:rPr>
              <a:t>CAUSES OF IRON DEFICIENCY ANEMIA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0" y="1676400"/>
            <a:ext cx="8915400" cy="2590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b="1" dirty="0" smtClean="0"/>
          </a:p>
          <a:p>
            <a:pPr algn="l" eaLnBrk="1" hangingPunct="1">
              <a:lnSpc>
                <a:spcPct val="90000"/>
              </a:lnSpc>
            </a:pPr>
            <a:r>
              <a:rPr lang="en-US" b="1" dirty="0" smtClean="0"/>
              <a:t>Symptoms </a:t>
            </a:r>
            <a:r>
              <a:rPr lang="en-US" b="1" dirty="0" err="1" smtClean="0"/>
              <a:t>eg</a:t>
            </a:r>
            <a:r>
              <a:rPr lang="en-US" b="1" dirty="0" smtClean="0"/>
              <a:t>. fatigue, dizziness, headache  </a:t>
            </a:r>
          </a:p>
          <a:p>
            <a:pPr algn="l" eaLnBrk="1" hangingPunct="1">
              <a:lnSpc>
                <a:spcPct val="90000"/>
              </a:lnSpc>
            </a:pPr>
            <a:r>
              <a:rPr lang="en-US" b="1" dirty="0" smtClean="0"/>
              <a:t>Signs </a:t>
            </a:r>
            <a:r>
              <a:rPr lang="en-US" b="1" dirty="0" err="1" smtClean="0"/>
              <a:t>eg</a:t>
            </a:r>
            <a:r>
              <a:rPr lang="en-US" b="1" dirty="0" smtClean="0"/>
              <a:t>. pallor, </a:t>
            </a:r>
            <a:r>
              <a:rPr lang="en-US" b="1" dirty="0" err="1" smtClean="0"/>
              <a:t>glossitis</a:t>
            </a:r>
            <a:r>
              <a:rPr lang="en-US" b="1" dirty="0" smtClean="0"/>
              <a:t>, angular </a:t>
            </a:r>
            <a:r>
              <a:rPr lang="en-US" b="1" dirty="0" err="1" smtClean="0"/>
              <a:t>cheilosis</a:t>
            </a:r>
            <a:r>
              <a:rPr lang="en-US" b="1" dirty="0" smtClean="0"/>
              <a:t>, </a:t>
            </a:r>
            <a:r>
              <a:rPr lang="en-US" b="1" dirty="0" err="1" smtClean="0"/>
              <a:t>koilonychia</a:t>
            </a:r>
            <a:r>
              <a:rPr lang="en-US" b="1" dirty="0" smtClean="0"/>
              <a:t>, Plummer Vinson syndrome</a:t>
            </a:r>
          </a:p>
        </p:txBody>
      </p:sp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620713"/>
            <a:ext cx="6705600" cy="8382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B. 2. CLINICAL FEATURES    IRON DEFICIENCY</a:t>
            </a:r>
          </a:p>
        </p:txBody>
      </p:sp>
      <p:pic>
        <p:nvPicPr>
          <p:cNvPr id="29700" name="Picture 5" descr="Scan6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4503738"/>
            <a:ext cx="3352800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9" descr="glositis_a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62600" y="4495800"/>
            <a:ext cx="2438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Rectangle 12"/>
          <p:cNvSpPr>
            <a:spLocks noChangeArrowheads="1"/>
          </p:cNvSpPr>
          <p:nvPr/>
        </p:nvSpPr>
        <p:spPr bwMode="auto">
          <a:xfrm>
            <a:off x="1258888" y="404813"/>
            <a:ext cx="6769100" cy="13716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CA"/>
          </a:p>
        </p:txBody>
      </p:sp>
      <p:sp>
        <p:nvSpPr>
          <p:cNvPr id="29703" name="Text Box 15"/>
          <p:cNvSpPr txBox="1">
            <a:spLocks noChangeArrowheads="1"/>
          </p:cNvSpPr>
          <p:nvPr/>
        </p:nvSpPr>
        <p:spPr bwMode="auto">
          <a:xfrm>
            <a:off x="304800" y="60960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err="1">
                <a:solidFill>
                  <a:schemeClr val="bg1"/>
                </a:solidFill>
                <a:latin typeface="Arial" pitchFamily="34" charset="0"/>
              </a:rPr>
              <a:t>Koilonychia</a:t>
            </a:r>
            <a:endParaRPr lang="en-US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29704" name="Text Box 16"/>
          <p:cNvSpPr txBox="1">
            <a:spLocks noChangeArrowheads="1"/>
          </p:cNvSpPr>
          <p:nvPr/>
        </p:nvSpPr>
        <p:spPr bwMode="auto">
          <a:xfrm>
            <a:off x="5638800" y="6172200"/>
            <a:ext cx="145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pitchFamily="34" charset="0"/>
              </a:rPr>
              <a:t>Glossitis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6172200"/>
            <a:ext cx="6705600" cy="228600"/>
          </a:xfrm>
        </p:spPr>
        <p:txBody>
          <a:bodyPr>
            <a:noAutofit/>
          </a:bodyPr>
          <a:lstStyle/>
          <a:p>
            <a:r>
              <a:rPr lang="en-US" sz="2000" dirty="0">
                <a:latin typeface="+mn-lt"/>
              </a:rPr>
              <a:t>ANGULAR CHEILITIS AND SMOOTH TONGUE IN IRON DEFICIENCY</a:t>
            </a:r>
            <a:br>
              <a:rPr lang="en-US" sz="2000" dirty="0">
                <a:latin typeface="+mn-lt"/>
              </a:rPr>
            </a:br>
            <a:endParaRPr lang="en-US" sz="2000" dirty="0">
              <a:latin typeface="+mn-lt"/>
            </a:endParaRPr>
          </a:p>
        </p:txBody>
      </p:sp>
      <p:pic>
        <p:nvPicPr>
          <p:cNvPr id="52227" name="Picture 3" descr="hemo_04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295400"/>
            <a:ext cx="5867400" cy="418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357188" y="3143250"/>
          <a:ext cx="4572000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Slide" r:id="rId3" imgW="4572000" imgH="3429000" progId="PowerPoint.Slide.8">
                  <p:embed/>
                </p:oleObj>
              </mc:Choice>
              <mc:Fallback>
                <p:oleObj name="Slide" r:id="rId3" imgW="4572000" imgH="3429000" progId="PowerPoint.Slid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8" y="3143250"/>
                        <a:ext cx="4572000" cy="342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986213" y="2522538"/>
            <a:ext cx="1071562" cy="1814512"/>
            <a:chOff x="0" y="0"/>
            <a:chExt cx="675" cy="1143"/>
          </a:xfrm>
        </p:grpSpPr>
        <p:sp>
          <p:nvSpPr>
            <p:cNvPr id="4107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675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ar-SA"/>
            </a:p>
          </p:txBody>
        </p:sp>
        <p:sp>
          <p:nvSpPr>
            <p:cNvPr id="4108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551" cy="1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800">
                  <a:solidFill>
                    <a:srgbClr val="999999"/>
                  </a:solidFill>
                  <a:latin typeface="Arial" pitchFamily="34" charset="0"/>
                  <a:cs typeface="Arial" pitchFamily="34" charset="0"/>
                  <a:hlinkClick r:id="rId5" action="ppaction://hlinkfile"/>
                  <a:hlinkMouseOver r:id="rId5" action="ppaction://hlinkfile"/>
                </a:rPr>
                <a:t>  </a:t>
              </a:r>
              <a:r>
                <a:rPr lang="en-US" sz="11100">
                  <a:solidFill>
                    <a:srgbClr val="999999"/>
                  </a:solidFill>
                  <a:latin typeface="Arial" pitchFamily="34" charset="0"/>
                  <a:cs typeface="Arial" pitchFamily="34" charset="0"/>
                </a:rPr>
                <a:t> </a:t>
              </a:r>
              <a:r>
                <a:rPr lang="en-US" sz="800">
                  <a:solidFill>
                    <a:srgbClr val="999999"/>
                  </a:solidFill>
                  <a:latin typeface="Arial" pitchFamily="34" charset="0"/>
                  <a:cs typeface="Arial" pitchFamily="34" charset="0"/>
                </a:rPr>
                <a:t>                                       </a:t>
              </a:r>
            </a:p>
          </p:txBody>
        </p:sp>
      </p:grpSp>
      <p:pic>
        <p:nvPicPr>
          <p:cNvPr id="4100" name="Picture 7" descr="thumbnail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 t="14706"/>
          <a:stretch>
            <a:fillRect/>
          </a:stretch>
        </p:blipFill>
        <p:spPr bwMode="auto">
          <a:xfrm>
            <a:off x="6072188" y="3357563"/>
            <a:ext cx="275272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9"/>
          <p:cNvSpPr txBox="1">
            <a:spLocks noChangeArrowheads="1"/>
          </p:cNvSpPr>
          <p:nvPr/>
        </p:nvSpPr>
        <p:spPr bwMode="auto">
          <a:xfrm>
            <a:off x="928688" y="2357438"/>
            <a:ext cx="3276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latin typeface="Arial" pitchFamily="34" charset="0"/>
              </a:rPr>
              <a:t>Angular Cheilosis or Stomatitis</a:t>
            </a:r>
          </a:p>
        </p:txBody>
      </p:sp>
      <p:sp>
        <p:nvSpPr>
          <p:cNvPr id="4102" name="Text Box 10"/>
          <p:cNvSpPr txBox="1">
            <a:spLocks noChangeArrowheads="1"/>
          </p:cNvSpPr>
          <p:nvPr/>
        </p:nvSpPr>
        <p:spPr bwMode="auto">
          <a:xfrm>
            <a:off x="4572000" y="1928813"/>
            <a:ext cx="4572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latin typeface="Arial" pitchFamily="34" charset="0"/>
              </a:rPr>
              <a:t>Plummer  Vinson  Syndrome : Oesophageal Web</a:t>
            </a:r>
          </a:p>
        </p:txBody>
      </p:sp>
      <p:sp>
        <p:nvSpPr>
          <p:cNvPr id="67595" name="Text Box 11"/>
          <p:cNvSpPr txBox="1">
            <a:spLocks noChangeArrowheads="1"/>
          </p:cNvSpPr>
          <p:nvPr/>
        </p:nvSpPr>
        <p:spPr bwMode="auto">
          <a:xfrm>
            <a:off x="0" y="381000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MORE CLINICAL FEATURES OF IRON DEFICIENCY</a:t>
            </a:r>
          </a:p>
        </p:txBody>
      </p:sp>
      <p:sp>
        <p:nvSpPr>
          <p:cNvPr id="4104" name="Line 14"/>
          <p:cNvSpPr>
            <a:spLocks noChangeShapeType="1"/>
          </p:cNvSpPr>
          <p:nvPr/>
        </p:nvSpPr>
        <p:spPr bwMode="auto">
          <a:xfrm flipV="1">
            <a:off x="6929438" y="5929313"/>
            <a:ext cx="685800" cy="533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4105" name="Line 16"/>
          <p:cNvSpPr>
            <a:spLocks noChangeShapeType="1"/>
          </p:cNvSpPr>
          <p:nvPr/>
        </p:nvSpPr>
        <p:spPr bwMode="auto">
          <a:xfrm flipH="1" flipV="1">
            <a:off x="3500438" y="5143500"/>
            <a:ext cx="228600" cy="609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4106" name="Rectangle 17"/>
          <p:cNvSpPr>
            <a:spLocks noChangeArrowheads="1"/>
          </p:cNvSpPr>
          <p:nvPr/>
        </p:nvSpPr>
        <p:spPr bwMode="auto">
          <a:xfrm>
            <a:off x="152400" y="228600"/>
            <a:ext cx="8839200" cy="155733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endParaRPr lang="en-US" dirty="0" smtClean="0"/>
          </a:p>
          <a:p>
            <a:pPr algn="l" rtl="0"/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600" dirty="0" smtClean="0"/>
              <a:t>Confirmation of iron deficiency </a:t>
            </a:r>
          </a:p>
          <a:p>
            <a:pPr algn="l" rtl="0"/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The underlying cause</a:t>
            </a:r>
            <a:endParaRPr lang="ar-S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229600" cy="1600200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The diagnosis of  iron  deficiency anemia must includes: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endParaRPr lang="ar-SA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          The Blood Film Shows</a:t>
            </a:r>
          </a:p>
          <a:p>
            <a:pPr algn="l" rtl="0"/>
            <a:r>
              <a:rPr lang="en-US" sz="2800" b="1" dirty="0" err="1" smtClean="0"/>
              <a:t>Microcytic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hypochromic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anaemia</a:t>
            </a:r>
            <a:r>
              <a:rPr lang="en-US" sz="2800" b="1" dirty="0" smtClean="0"/>
              <a:t> </a:t>
            </a:r>
          </a:p>
          <a:p>
            <a:pPr algn="l" rtl="0"/>
            <a:endParaRPr lang="en-US" sz="2800" b="1" dirty="0" smtClean="0"/>
          </a:p>
          <a:p>
            <a:pPr algn="l" rtl="0"/>
            <a:r>
              <a:rPr lang="en-US" sz="2800" b="1" dirty="0" smtClean="0"/>
              <a:t>Often pencil cells and target cells on blood film</a:t>
            </a:r>
          </a:p>
          <a:p>
            <a:endParaRPr lang="ar-IQ" dirty="0" smtClean="0"/>
          </a:p>
          <a:p>
            <a:pPr algn="l" rtl="0"/>
            <a:endParaRPr lang="ar-IQ" dirty="0">
              <a:solidFill>
                <a:srgbClr val="00B0F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>
                <a:solidFill>
                  <a:srgbClr val="00B0F0"/>
                </a:solidFill>
                <a:latin typeface="+mn-lt"/>
              </a:rPr>
              <a:t>Investigations</a:t>
            </a:r>
            <a:endParaRPr lang="ar-IQ" dirty="0">
              <a:solidFill>
                <a:srgbClr val="00B0F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7674279"/>
              </p:ext>
            </p:extLst>
          </p:nvPr>
        </p:nvGraphicFramePr>
        <p:xfrm>
          <a:off x="914400" y="261937"/>
          <a:ext cx="5264903" cy="564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Drawing" r:id="rId3" imgW="8515440" imgH="6267600" progId="">
                  <p:embed/>
                </p:oleObj>
              </mc:Choice>
              <mc:Fallback>
                <p:oleObj name="Drawing" r:id="rId3" imgW="8515440" imgH="62676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31395"/>
                      <a:stretch>
                        <a:fillRect/>
                      </a:stretch>
                    </p:blipFill>
                    <p:spPr bwMode="auto">
                      <a:xfrm>
                        <a:off x="914400" y="261937"/>
                        <a:ext cx="5264903" cy="564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6588125" y="2492375"/>
            <a:ext cx="23399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latin typeface="Arial" pitchFamily="34" charset="0"/>
              </a:rPr>
              <a:t>Hypochromic microcytic red cells</a:t>
            </a:r>
            <a:endParaRPr lang="en-CA" b="1">
              <a:latin typeface="Arial" pitchFamily="34" charset="0"/>
            </a:endParaRPr>
          </a:p>
        </p:txBody>
      </p:sp>
      <p:sp>
        <p:nvSpPr>
          <p:cNvPr id="5124" name="Line 5"/>
          <p:cNvSpPr>
            <a:spLocks noChangeShapeType="1"/>
          </p:cNvSpPr>
          <p:nvPr/>
        </p:nvSpPr>
        <p:spPr bwMode="auto">
          <a:xfrm flipH="1" flipV="1">
            <a:off x="4643438" y="4724400"/>
            <a:ext cx="504825" cy="6477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304800" y="381000"/>
          <a:ext cx="8382000" cy="607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Drawing" r:id="rId3" imgW="8382260" imgH="6076070" progId="">
                  <p:embed/>
                </p:oleObj>
              </mc:Choice>
              <mc:Fallback>
                <p:oleObj name="Drawing" r:id="rId3" imgW="8382260" imgH="607607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81000"/>
                        <a:ext cx="8382000" cy="6075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572000" y="3886200"/>
            <a:ext cx="2514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latin typeface="Arial" pitchFamily="34" charset="0"/>
              </a:rPr>
              <a:t>Pencil Cell</a:t>
            </a:r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 flipH="1" flipV="1">
            <a:off x="4038600" y="3657600"/>
            <a:ext cx="53340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374706"/>
            <a:ext cx="6991350" cy="538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295400" y="1828800"/>
            <a:ext cx="19812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</a:rPr>
              <a:t>Pencil Cell</a:t>
            </a:r>
            <a:endParaRPr lang="ar-IQ" sz="2400" dirty="0">
              <a:solidFill>
                <a:srgbClr val="0070C0"/>
              </a:solidFill>
            </a:endParaRPr>
          </a:p>
        </p:txBody>
      </p:sp>
      <p:sp>
        <p:nvSpPr>
          <p:cNvPr id="4" name="Up Arrow 3"/>
          <p:cNvSpPr/>
          <p:nvPr/>
        </p:nvSpPr>
        <p:spPr>
          <a:xfrm>
            <a:off x="3810000" y="1981200"/>
            <a:ext cx="838200" cy="533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endParaRPr lang="en-US" sz="2400" b="1" dirty="0" smtClean="0"/>
          </a:p>
          <a:p>
            <a:pPr algn="l" rtl="0"/>
            <a:r>
              <a:rPr lang="en-US" sz="2400" b="1" dirty="0" smtClean="0"/>
              <a:t>Absent bone marrow </a:t>
            </a:r>
            <a:r>
              <a:rPr lang="en-US" sz="2400" b="1" dirty="0" err="1" smtClean="0"/>
              <a:t>haemosiderin</a:t>
            </a:r>
            <a:r>
              <a:rPr lang="en-US" sz="2400" b="1" dirty="0" smtClean="0"/>
              <a:t>  :        (rarely required for diagnosis)</a:t>
            </a:r>
            <a:endParaRPr lang="ar-IQ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+mn-lt"/>
              </a:rPr>
              <a:t>The Bone Marrow</a:t>
            </a:r>
            <a:endParaRPr lang="ar-IQ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In the embryo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this occurs initially in the yolk sac, followed by the liver and spleen; </a:t>
            </a:r>
          </a:p>
          <a:p>
            <a:pPr algn="l" rtl="0"/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At 5 months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utero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haematopoiesis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is established in the bone marrow.</a:t>
            </a: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At birth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haematopoietic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(red) marrow is found in the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medullary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cavity of all bones, but with age this is progressively replaced by fat (yellow marrow) </a:t>
            </a:r>
          </a:p>
          <a:p>
            <a:pPr algn="l" rtl="0"/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At Adulthood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haematopoiesis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is restricted to the vertebrae, pelvis, sternum, ribs, clavicles, skull, upper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humeri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and proximal femora.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SITES OF HAEMATOPOIESIS 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1024"/>
          <p:cNvGraphicFramePr>
            <a:graphicFrameLocks noChangeAspect="1"/>
          </p:cNvGraphicFramePr>
          <p:nvPr/>
        </p:nvGraphicFramePr>
        <p:xfrm>
          <a:off x="4724400" y="1752600"/>
          <a:ext cx="4419600" cy="472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0" name="Drawing" r:id="rId3" imgW="8571882" imgH="6857596" progId="">
                  <p:embed/>
                </p:oleObj>
              </mc:Choice>
              <mc:Fallback>
                <p:oleObj name="Drawing" r:id="rId3" imgW="8571882" imgH="6857596" progId="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752600"/>
                        <a:ext cx="4419600" cy="472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1025"/>
          <p:cNvGraphicFramePr>
            <a:graphicFrameLocks noChangeAspect="1"/>
          </p:cNvGraphicFramePr>
          <p:nvPr/>
        </p:nvGraphicFramePr>
        <p:xfrm>
          <a:off x="228600" y="765175"/>
          <a:ext cx="8753475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1" name="Drawing" r:id="rId5" imgW="8753400" imgH="676440" progId="">
                  <p:embed/>
                </p:oleObj>
              </mc:Choice>
              <mc:Fallback>
                <p:oleObj name="Drawing" r:id="rId5" imgW="8753400" imgH="676440" progId="">
                  <p:embed/>
                  <p:pic>
                    <p:nvPicPr>
                      <p:cNvPr id="0" name="Object 10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79343"/>
                      <a:stretch>
                        <a:fillRect/>
                      </a:stretch>
                    </p:blipFill>
                    <p:spPr bwMode="auto">
                      <a:xfrm>
                        <a:off x="228600" y="765175"/>
                        <a:ext cx="8753475" cy="13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7"/>
          <a:srcRect l="5357" t="7692" r="3572"/>
          <a:stretch>
            <a:fillRect/>
          </a:stretch>
        </p:blipFill>
        <p:spPr bwMode="auto">
          <a:xfrm>
            <a:off x="0" y="1676400"/>
            <a:ext cx="441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285750" y="357188"/>
            <a:ext cx="8572500" cy="132397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ABSENT IRON STORES IN BONE MARROW IN IRON DEFICIENCY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943600" y="6019800"/>
            <a:ext cx="2444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pitchFamily="34" charset="0"/>
              </a:rPr>
              <a:t>Iron deficiency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143000" y="60198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pitchFamily="34" charset="0"/>
              </a:rPr>
              <a:t>Normal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Decreased serum iron, increased TIBC</a:t>
            </a:r>
          </a:p>
          <a:p>
            <a:endParaRPr lang="en-US" sz="2400" b="1" dirty="0" smtClean="0"/>
          </a:p>
          <a:p>
            <a:pPr algn="l" rtl="0"/>
            <a:r>
              <a:rPr lang="en-US" sz="2400" b="1" dirty="0" smtClean="0"/>
              <a:t>Decreased serum ferritin </a:t>
            </a:r>
            <a:r>
              <a:rPr lang="en-US" sz="2400" dirty="0" smtClean="0"/>
              <a:t>It is </a:t>
            </a:r>
            <a:r>
              <a:rPr lang="en-US" sz="2400" i="1" dirty="0" smtClean="0">
                <a:solidFill>
                  <a:srgbClr val="FF0000"/>
                </a:solidFill>
              </a:rPr>
              <a:t>a very specific measure of iron stores and the best single test to confirm iron deficiency </a:t>
            </a:r>
            <a:endParaRPr lang="en-US" sz="2400" b="1" i="1" dirty="0" smtClean="0">
              <a:solidFill>
                <a:srgbClr val="FF0000"/>
              </a:solidFill>
            </a:endParaRPr>
          </a:p>
          <a:p>
            <a:pPr algn="l" rtl="0">
              <a:buNone/>
            </a:pPr>
            <a:r>
              <a:rPr lang="en-US" dirty="0" smtClean="0"/>
              <a:t>.</a:t>
            </a:r>
          </a:p>
          <a:p>
            <a:pPr algn="l" rtl="0"/>
            <a:endParaRPr lang="en-US" sz="2400" b="1" dirty="0" smtClean="0"/>
          </a:p>
          <a:p>
            <a:pPr algn="l" rtl="0"/>
            <a:r>
              <a:rPr lang="en-US" sz="2400" b="1" dirty="0" smtClean="0"/>
              <a:t>Decreased % transferrin saturation </a:t>
            </a:r>
            <a:r>
              <a:rPr lang="en-US" sz="2400" dirty="0" smtClean="0"/>
              <a:t>if it  less than 16% is consistent with iron deficiency but is less specific than a ferritin measurement. </a:t>
            </a:r>
            <a:endParaRPr lang="en-US" sz="2400" b="1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sz="3600" dirty="0" smtClean="0">
                <a:solidFill>
                  <a:srgbClr val="0070C0"/>
                </a:solidFill>
                <a:latin typeface="+mn-lt"/>
              </a:rPr>
              <a:t>Biochemical Investigations</a:t>
            </a:r>
            <a:endParaRPr lang="ar-IQ" sz="3600" dirty="0">
              <a:solidFill>
                <a:srgbClr val="0070C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 t="12535"/>
          <a:stretch>
            <a:fillRect/>
          </a:stretch>
        </p:blipFill>
        <p:spPr bwMode="auto">
          <a:xfrm>
            <a:off x="-66675" y="809625"/>
            <a:ext cx="92106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0" y="214313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B.4.DIFFERENTIAL DIAGNOSIS: IRON DEFICIENCY ANAE</a:t>
            </a:r>
            <a:r>
              <a:rPr lang="en-US" b="1" dirty="0">
                <a:latin typeface="Arial" charset="0"/>
              </a:rPr>
              <a:t>MIA</a:t>
            </a:r>
          </a:p>
        </p:txBody>
      </p:sp>
      <p:sp>
        <p:nvSpPr>
          <p:cNvPr id="32772" name="Rectangle 9"/>
          <p:cNvSpPr>
            <a:spLocks noChangeArrowheads="1"/>
          </p:cNvSpPr>
          <p:nvPr/>
        </p:nvSpPr>
        <p:spPr bwMode="auto">
          <a:xfrm>
            <a:off x="0" y="152400"/>
            <a:ext cx="9144000" cy="5334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2438400"/>
            <a:ext cx="8534400" cy="4114800"/>
          </a:xfrm>
        </p:spPr>
        <p:txBody>
          <a:bodyPr/>
          <a:lstStyle/>
          <a:p>
            <a:pPr algn="l" rtl="0"/>
            <a:r>
              <a:rPr lang="en-US" sz="6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LOOK FOR THE CAUSE OF IRON DEFICIENCY</a:t>
            </a:r>
            <a:endParaRPr lang="en-CA" sz="60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l" rtl="0" eaLnBrk="1" hangingPunct="1"/>
            <a:endParaRPr lang="en-US" b="1" dirty="0" smtClean="0">
              <a:latin typeface="Arial" pitchFamily="34" charset="0"/>
            </a:endParaRPr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B.5. PRINCIPLES OF TREATMENT</a:t>
            </a:r>
          </a:p>
        </p:txBody>
      </p:sp>
      <p:sp>
        <p:nvSpPr>
          <p:cNvPr id="33796" name="Rectangle 5"/>
          <p:cNvSpPr>
            <a:spLocks noChangeArrowheads="1"/>
          </p:cNvSpPr>
          <p:nvPr/>
        </p:nvSpPr>
        <p:spPr bwMode="auto">
          <a:xfrm>
            <a:off x="381000" y="533400"/>
            <a:ext cx="8458200" cy="13716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b="1" dirty="0" smtClean="0"/>
              <a:t>Use oral iron ( not enteric coated tablets )</a:t>
            </a:r>
          </a:p>
          <a:p>
            <a:pPr algn="l" rtl="0">
              <a:buNone/>
            </a:pPr>
            <a:endParaRPr lang="en-US" b="1" dirty="0" smtClean="0"/>
          </a:p>
          <a:p>
            <a:pPr algn="l" rtl="0">
              <a:buNone/>
            </a:pPr>
            <a:r>
              <a:rPr lang="en-US" b="1" dirty="0" smtClean="0"/>
              <a:t>Replace iron deficit in total :</a:t>
            </a:r>
          </a:p>
          <a:p>
            <a:pPr algn="l" rtl="0">
              <a:buNone/>
            </a:pPr>
            <a:r>
              <a:rPr lang="en-US" b="1" dirty="0" smtClean="0"/>
              <a:t>	</a:t>
            </a:r>
          </a:p>
          <a:p>
            <a:pPr algn="l" rtl="0">
              <a:buFont typeface="Wingdings" pitchFamily="2" charset="2"/>
              <a:buChar char="q"/>
            </a:pPr>
            <a:r>
              <a:rPr lang="en-US" b="1" dirty="0" smtClean="0"/>
              <a:t>   </a:t>
            </a:r>
            <a:r>
              <a:rPr lang="en-US" sz="2800" b="1" dirty="0" smtClean="0"/>
              <a:t>Restore </a:t>
            </a:r>
            <a:r>
              <a:rPr lang="en-US" sz="2800" b="1" dirty="0" err="1" smtClean="0"/>
              <a:t>haemoglobin</a:t>
            </a:r>
            <a:r>
              <a:rPr lang="en-US" sz="2800" b="1" dirty="0" smtClean="0"/>
              <a:t> and MCV to normal	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800" b="1" dirty="0" smtClean="0"/>
              <a:t>   Replenish iron stores</a:t>
            </a:r>
          </a:p>
          <a:p>
            <a:pPr algn="l" rtl="0">
              <a:buFont typeface="Wingdings" pitchFamily="2" charset="2"/>
              <a:buChar char="q"/>
            </a:pPr>
            <a:endParaRPr lang="en-US" sz="2800" b="1" dirty="0" smtClean="0"/>
          </a:p>
          <a:p>
            <a:pPr algn="l" rtl="0">
              <a:buFont typeface="Wingdings" pitchFamily="2" charset="2"/>
              <a:buChar char="q"/>
            </a:pPr>
            <a:r>
              <a:rPr lang="en-US" b="1" dirty="0" smtClean="0"/>
              <a:t>Establish and treat the cause</a:t>
            </a:r>
          </a:p>
          <a:p>
            <a:pPr algn="l" rtl="0"/>
            <a:endParaRPr lang="en-US" b="1" dirty="0" smtClean="0"/>
          </a:p>
          <a:p>
            <a:pPr algn="r" rtl="0"/>
            <a:endParaRPr lang="ar-IQ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066800"/>
            <a:ext cx="8153400" cy="5334000"/>
          </a:xfrm>
        </p:spPr>
        <p:txBody>
          <a:bodyPr>
            <a:normAutofit/>
          </a:bodyPr>
          <a:lstStyle/>
          <a:p>
            <a:pPr algn="l" rtl="0"/>
            <a:r>
              <a:rPr lang="en-US" sz="3300" b="1" dirty="0" smtClean="0">
                <a:solidFill>
                  <a:srgbClr val="FF0000"/>
                </a:solidFill>
              </a:rPr>
              <a:t>Oral</a:t>
            </a:r>
            <a:r>
              <a:rPr lang="en-US" sz="2800" dirty="0" smtClean="0"/>
              <a:t>  ( </a:t>
            </a:r>
            <a:r>
              <a:rPr lang="en-US" sz="2800" b="1" i="1" u="sng" dirty="0" smtClean="0"/>
              <a:t>It is the best</a:t>
            </a:r>
            <a:r>
              <a:rPr lang="en-US" sz="2800" dirty="0" smtClean="0"/>
              <a:t>)</a:t>
            </a:r>
          </a:p>
          <a:p>
            <a:pPr algn="l" rtl="0"/>
            <a:r>
              <a:rPr lang="en-US" sz="2800" dirty="0" smtClean="0"/>
              <a:t>Ferrous </a:t>
            </a:r>
            <a:r>
              <a:rPr lang="en-US" sz="2800" dirty="0" err="1" smtClean="0"/>
              <a:t>sulphate</a:t>
            </a:r>
            <a:r>
              <a:rPr lang="en-US" sz="2800" dirty="0" smtClean="0"/>
              <a:t> 200 mg 8-hourly (120 mg of elemental iron per day) should be continued for 3-6 months to replete iron stores. </a:t>
            </a:r>
            <a:r>
              <a:rPr lang="en-US" sz="2800" dirty="0" smtClean="0">
                <a:solidFill>
                  <a:srgbClr val="FF0000"/>
                </a:solidFill>
              </a:rPr>
              <a:t>OR</a:t>
            </a:r>
            <a:r>
              <a:rPr lang="en-US" sz="2800" dirty="0" smtClean="0"/>
              <a:t> ferrous </a:t>
            </a:r>
            <a:r>
              <a:rPr lang="en-US" sz="2800" dirty="0" err="1" smtClean="0"/>
              <a:t>gluconate</a:t>
            </a:r>
            <a:r>
              <a:rPr lang="en-US" sz="2800" dirty="0" smtClean="0"/>
              <a:t> 300 mg 12-hourly (70 mg of elemental iron per day) </a:t>
            </a:r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7467600" cy="838200"/>
          </a:xfrm>
        </p:spPr>
        <p:txBody>
          <a:bodyPr/>
          <a:lstStyle/>
          <a:p>
            <a:r>
              <a:rPr lang="en-US" sz="3600" b="1" smtClean="0"/>
              <a:t>3. How would you replace iron? 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270934" y="228600"/>
            <a:ext cx="8602133" cy="838200"/>
          </a:xfrm>
        </p:spPr>
        <p:txBody>
          <a:bodyPr/>
          <a:lstStyle/>
          <a:p>
            <a:pPr algn="l" eaLnBrk="1" hangingPunct="1"/>
            <a:r>
              <a:rPr lang="en-GB" sz="3600" b="1" dirty="0" smtClean="0">
                <a:latin typeface="Book Antiqua" pitchFamily="18" charset="0"/>
              </a:rPr>
              <a:t>Parenteral iron therapy</a:t>
            </a:r>
            <a:endParaRPr lang="pl-PL" sz="4000" dirty="0" smtClean="0">
              <a:latin typeface="Book Antiqua" pitchFamily="18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524000"/>
            <a:ext cx="8534400" cy="50292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GB" dirty="0" smtClean="0">
                <a:solidFill>
                  <a:srgbClr val="FF0000"/>
                </a:solidFill>
                <a:latin typeface="Book Antiqua" pitchFamily="18" charset="0"/>
              </a:rPr>
              <a:t>Is indicated when the patient</a:t>
            </a:r>
          </a:p>
          <a:p>
            <a:pPr lvl="1" eaLnBrk="1" hangingPunct="1">
              <a:lnSpc>
                <a:spcPct val="120000"/>
              </a:lnSpc>
            </a:pPr>
            <a:r>
              <a:rPr lang="en-GB" sz="3200" dirty="0" smtClean="0">
                <a:latin typeface="Book Antiqua" pitchFamily="18" charset="0"/>
              </a:rPr>
              <a:t>Demonstrated Intolerance To Oral Iron</a:t>
            </a:r>
          </a:p>
          <a:p>
            <a:pPr lvl="1" eaLnBrk="1" hangingPunct="1">
              <a:lnSpc>
                <a:spcPct val="120000"/>
              </a:lnSpc>
            </a:pPr>
            <a:r>
              <a:rPr lang="en-GB" sz="3200" dirty="0" smtClean="0">
                <a:latin typeface="Book Antiqua" pitchFamily="18" charset="0"/>
              </a:rPr>
              <a:t>Loses Iron (Blood) At A Rate To Rapid For The Oral Intake</a:t>
            </a:r>
          </a:p>
          <a:p>
            <a:pPr lvl="1" eaLnBrk="1" hangingPunct="1">
              <a:lnSpc>
                <a:spcPct val="120000"/>
              </a:lnSpc>
            </a:pPr>
            <a:r>
              <a:rPr lang="en-GB" sz="3200" dirty="0" smtClean="0">
                <a:latin typeface="Book Antiqua" pitchFamily="18" charset="0"/>
              </a:rPr>
              <a:t>Has A Disorder Of Gastrointestinal Tract </a:t>
            </a:r>
          </a:p>
          <a:p>
            <a:pPr lvl="1" eaLnBrk="1" hangingPunct="1">
              <a:lnSpc>
                <a:spcPct val="120000"/>
              </a:lnSpc>
            </a:pPr>
            <a:r>
              <a:rPr lang="en-GB" sz="3200" dirty="0" smtClean="0">
                <a:latin typeface="Book Antiqua" pitchFamily="18" charset="0"/>
              </a:rPr>
              <a:t>Is Unable To Absorb Iron From Gastrointestinal Tract</a:t>
            </a:r>
            <a:r>
              <a:rPr lang="en-GB" dirty="0" smtClean="0">
                <a:latin typeface="Book Antiqua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4326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 smtClean="0"/>
              <a:t>parenteral iron given with deep intramuscular injection of iron sorbitol (1.5 mg of iron per kg body weight). </a:t>
            </a:r>
          </a:p>
          <a:p>
            <a:pPr algn="l" rtl="0"/>
            <a:r>
              <a:rPr lang="en-US" sz="2800" dirty="0" smtClean="0"/>
              <a:t>This will produce a </a:t>
            </a:r>
            <a:r>
              <a:rPr lang="en-US" sz="2800" dirty="0" err="1" smtClean="0"/>
              <a:t>haematological</a:t>
            </a:r>
            <a:r>
              <a:rPr lang="en-US" sz="2800" dirty="0" smtClean="0"/>
              <a:t> response and rapidly replete iron stores. Patients should be warned that a brown skin discoloration like a tattoo is likely to develop at the sites of administration.</a:t>
            </a:r>
          </a:p>
          <a:p>
            <a:pPr algn="l" rtl="0"/>
            <a:endParaRPr lang="en-US" dirty="0" smtClean="0"/>
          </a:p>
          <a:p>
            <a:endParaRPr lang="ar-IQ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+mn-lt"/>
              </a:rPr>
              <a:t>Paraentral</a:t>
            </a:r>
            <a:r>
              <a:rPr lang="en-US" sz="4000" dirty="0" smtClean="0">
                <a:latin typeface="+mn-lt"/>
              </a:rPr>
              <a:t> Replacement</a:t>
            </a:r>
            <a:br>
              <a:rPr lang="en-US" sz="4000" dirty="0" smtClean="0">
                <a:latin typeface="+mn-lt"/>
              </a:rPr>
            </a:br>
            <a:endParaRPr lang="ar-IQ" sz="4000" dirty="0">
              <a:latin typeface="+mn-lt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203200" y="228600"/>
            <a:ext cx="8669867" cy="838200"/>
          </a:xfrm>
        </p:spPr>
        <p:txBody>
          <a:bodyPr/>
          <a:lstStyle/>
          <a:p>
            <a:pPr algn="l" eaLnBrk="1" hangingPunct="1"/>
            <a:r>
              <a:rPr lang="en-GB" sz="3600" b="1" smtClean="0"/>
              <a:t>Parenteral iron therapy (2)</a:t>
            </a:r>
            <a:endParaRPr lang="pl-PL" sz="400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203200" y="1676400"/>
            <a:ext cx="8669867" cy="4800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mtClean="0"/>
              <a:t>Preparations and administration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smtClean="0"/>
              <a:t>iron - dextran complex (50mg iron /ml)</a:t>
            </a:r>
          </a:p>
          <a:p>
            <a:pPr lvl="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800" smtClean="0"/>
              <a:t>intramuscularly or intravenously</a:t>
            </a:r>
          </a:p>
          <a:p>
            <a:pPr lvl="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800" smtClean="0"/>
              <a:t>necessary is the test for hypersensitivity</a:t>
            </a:r>
          </a:p>
          <a:p>
            <a:pPr lvl="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800" smtClean="0"/>
              <a:t>the maximal recommended daily dose  -  100mg (2ml)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GB" smtClean="0"/>
              <a:t>total dose is calculated from the amount of iron needed to restore the haemoglobin deficit and to replenish stores</a:t>
            </a:r>
          </a:p>
          <a:p>
            <a:pPr lvl="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800" i="1" smtClean="0"/>
              <a:t>iron to be injected (mg) = (15-pts Hb/g%/) x body weight (kg) x 3</a:t>
            </a:r>
          </a:p>
        </p:txBody>
      </p:sp>
    </p:spTree>
    <p:extLst>
      <p:ext uri="{BB962C8B-B14F-4D97-AF65-F5344CB8AC3E}">
        <p14:creationId xmlns:p14="http://schemas.microsoft.com/office/powerpoint/2010/main" val="34844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70934" y="228600"/>
            <a:ext cx="8602133" cy="838200"/>
          </a:xfrm>
        </p:spPr>
        <p:txBody>
          <a:bodyPr/>
          <a:lstStyle/>
          <a:p>
            <a:pPr algn="l" eaLnBrk="1" hangingPunct="1"/>
            <a:r>
              <a:rPr lang="en-GB" sz="3600" b="1" smtClean="0"/>
              <a:t>Parenteral iron therapy (3)</a:t>
            </a:r>
            <a:endParaRPr lang="pl-PL" sz="3600" b="1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203200" y="1600200"/>
            <a:ext cx="8669867" cy="44958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GB" smtClean="0"/>
              <a:t>Side effects</a:t>
            </a:r>
          </a:p>
          <a:p>
            <a:pPr lvl="2" eaLnBrk="1" hangingPunct="1">
              <a:lnSpc>
                <a:spcPct val="90000"/>
              </a:lnSpc>
            </a:pPr>
            <a:r>
              <a:rPr lang="en-GB" sz="2800" smtClean="0"/>
              <a:t>local: pain at the injection site, discoloration of the skin, lymph nodes become tender for several weeks, pain in the vein injected, flushing, metallic taste</a:t>
            </a:r>
          </a:p>
          <a:p>
            <a:pPr lvl="2" eaLnBrk="1" hangingPunct="1">
              <a:lnSpc>
                <a:spcPct val="90000"/>
              </a:lnSpc>
            </a:pPr>
            <a:r>
              <a:rPr lang="en-GB" sz="2800" smtClean="0"/>
              <a:t>systemic:</a:t>
            </a:r>
          </a:p>
          <a:p>
            <a:pPr lvl="3" eaLnBrk="1" hangingPunct="1">
              <a:lnSpc>
                <a:spcPct val="90000"/>
              </a:lnSpc>
            </a:pPr>
            <a:r>
              <a:rPr lang="en-GB" sz="2800" smtClean="0"/>
              <a:t>immediate: hypotension, headache, malaise, urticaria, nausea, anphylactoid reactions</a:t>
            </a:r>
          </a:p>
          <a:p>
            <a:pPr lvl="3" eaLnBrk="1" hangingPunct="1">
              <a:lnSpc>
                <a:spcPct val="90000"/>
              </a:lnSpc>
            </a:pPr>
            <a:r>
              <a:rPr lang="en-GB" sz="2800" smtClean="0"/>
              <a:t>delayed: lymphadenophaty, myalgia, artralgia, fever</a:t>
            </a:r>
          </a:p>
        </p:txBody>
      </p:sp>
    </p:spTree>
    <p:extLst>
      <p:ext uri="{BB962C8B-B14F-4D97-AF65-F5344CB8AC3E}">
        <p14:creationId xmlns:p14="http://schemas.microsoft.com/office/powerpoint/2010/main" val="25363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2107</TotalTime>
  <Words>3619</Words>
  <Application>Microsoft Office PowerPoint</Application>
  <PresentationFormat>عرض على الشاشة (3:4)‏</PresentationFormat>
  <Paragraphs>495</Paragraphs>
  <Slides>101</Slides>
  <Notes>3</Notes>
  <HiddenSlides>1</HiddenSlides>
  <MMClips>0</MMClips>
  <ScaleCrop>false</ScaleCrop>
  <HeadingPairs>
    <vt:vector size="6" baseType="variant">
      <vt:variant>
        <vt:lpstr>نسق</vt:lpstr>
      </vt:variant>
      <vt:variant>
        <vt:i4>1</vt:i4>
      </vt:variant>
      <vt:variant>
        <vt:lpstr>خوادم OLE مضمنة</vt:lpstr>
      </vt:variant>
      <vt:variant>
        <vt:i4>3</vt:i4>
      </vt:variant>
      <vt:variant>
        <vt:lpstr>عناوين الشرائح</vt:lpstr>
      </vt:variant>
      <vt:variant>
        <vt:i4>101</vt:i4>
      </vt:variant>
    </vt:vector>
  </HeadingPairs>
  <TitlesOfParts>
    <vt:vector size="105" baseType="lpstr">
      <vt:lpstr>Concourse</vt:lpstr>
      <vt:lpstr>Chart</vt:lpstr>
      <vt:lpstr>Slide</vt:lpstr>
      <vt:lpstr>Drawing</vt:lpstr>
      <vt:lpstr>Hematology</vt:lpstr>
      <vt:lpstr>1-Introduction </vt:lpstr>
      <vt:lpstr>Hematology</vt:lpstr>
      <vt:lpstr>Blood is consists of: </vt:lpstr>
      <vt:lpstr>Plasma </vt:lpstr>
      <vt:lpstr>Hematopoiesis </vt:lpstr>
      <vt:lpstr>Stem cells </vt:lpstr>
      <vt:lpstr>عرض تقديمي في PowerPoint</vt:lpstr>
      <vt:lpstr>SITES OF HAEMATOPOIESIS </vt:lpstr>
      <vt:lpstr>Extramedullary </vt:lpstr>
      <vt:lpstr>Hematopoiesis </vt:lpstr>
      <vt:lpstr>  Stem cells are divided into two cell lineages to form all blood cells  </vt:lpstr>
      <vt:lpstr>عرض تقديمي في PowerPoint</vt:lpstr>
      <vt:lpstr>Classification of hematologic diseases </vt:lpstr>
      <vt:lpstr>Red cells </vt:lpstr>
      <vt:lpstr>Production of Erythrocytes: Erythropoiesis</vt:lpstr>
      <vt:lpstr>Erythropoietin</vt:lpstr>
      <vt:lpstr>عرض تقديمي في PowerPoint</vt:lpstr>
      <vt:lpstr>Erythrocytes (RBCs)</vt:lpstr>
      <vt:lpstr>RED CELLS Structure </vt:lpstr>
      <vt:lpstr>Cell Membrane </vt:lpstr>
      <vt:lpstr>عرض تقديمي في PowerPoint</vt:lpstr>
      <vt:lpstr>Haemoglobin</vt:lpstr>
      <vt:lpstr>Haemoglobin</vt:lpstr>
      <vt:lpstr>Erythrocyte Function</vt:lpstr>
      <vt:lpstr>Fate of The RBC</vt:lpstr>
      <vt:lpstr>Diseases of Erythrocytes</vt:lpstr>
      <vt:lpstr>عرض تقديمي في PowerPoint</vt:lpstr>
      <vt:lpstr>White cells </vt:lpstr>
      <vt:lpstr>عرض تقديمي في PowerPoint</vt:lpstr>
      <vt:lpstr>عرض تقديمي في PowerPoint</vt:lpstr>
      <vt:lpstr>Granulocytes</vt:lpstr>
      <vt:lpstr>Granulopoiesis </vt:lpstr>
      <vt:lpstr>عرض تقديمي في PowerPoint</vt:lpstr>
      <vt:lpstr>Diseases of Leukocytes</vt:lpstr>
      <vt:lpstr>Monocytes</vt:lpstr>
      <vt:lpstr>Lymphocytes </vt:lpstr>
      <vt:lpstr>عرض تقديمي في PowerPoint</vt:lpstr>
      <vt:lpstr>Diseases of Leukocytes</vt:lpstr>
      <vt:lpstr>Platelets </vt:lpstr>
      <vt:lpstr>Diseases of the platelets</vt:lpstr>
      <vt:lpstr>HAEMOSTASIS</vt:lpstr>
      <vt:lpstr>عرض تقديمي في PowerPoint</vt:lpstr>
      <vt:lpstr>ANAEMIA</vt:lpstr>
      <vt:lpstr>عرض تقديمي في PowerPoint</vt:lpstr>
      <vt:lpstr>Classification of anemia according to Morphology</vt:lpstr>
      <vt:lpstr>عرض تقديمي في PowerPoint</vt:lpstr>
      <vt:lpstr>Microcytic Anaemia</vt:lpstr>
      <vt:lpstr>Microcytic; If the cells are smaller than normal (under 80 fl), It  is seen in the following  </vt:lpstr>
      <vt:lpstr>عرض تقديمي في PowerPoint</vt:lpstr>
      <vt:lpstr>Macrocytic Anaemia</vt:lpstr>
      <vt:lpstr>Macrocyticif they are larger than normal (over 100 fl), </vt:lpstr>
      <vt:lpstr>Normocytic anemia </vt:lpstr>
      <vt:lpstr>Dimorphic anemia </vt:lpstr>
      <vt:lpstr>      2-AetiologicalClassification   The three main causes of anemia include: </vt:lpstr>
      <vt:lpstr>  1 -Hemorrhage </vt:lpstr>
      <vt:lpstr>عرض تقديمي في PowerPoint</vt:lpstr>
      <vt:lpstr>2-Hemolytic anemia -Excessive blood cell destruction</vt:lpstr>
      <vt:lpstr>1-Genetic conditions of hemolysis due to  abnormality of ; </vt:lpstr>
      <vt:lpstr>2-Acquired Hemolytic Anemia</vt:lpstr>
      <vt:lpstr>A--Immune -mediated hemolytic anemia </vt:lpstr>
      <vt:lpstr>B-Non-immune mediated hemolytic anemia </vt:lpstr>
      <vt:lpstr>عرض تقديمي في PowerPoint</vt:lpstr>
      <vt:lpstr>3-Ineffective hematopoesis(Deficient red blood cell production)   </vt:lpstr>
      <vt:lpstr>عرض تقديمي في PowerPoint</vt:lpstr>
      <vt:lpstr>عرض تقديمي في PowerPoint</vt:lpstr>
      <vt:lpstr>The clinical features of anemia reflect diminished oxygen supply to the tissue and depend upon : </vt:lpstr>
      <vt:lpstr>History –(looking for the cause of anemia)</vt:lpstr>
      <vt:lpstr>عرض تقديمي في PowerPoint</vt:lpstr>
      <vt:lpstr>عرض تقديمي في PowerPoint</vt:lpstr>
      <vt:lpstr>عرض تقديمي في PowerPoint</vt:lpstr>
      <vt:lpstr>Signs and symptoms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IRON DEFICIENCY ANAEMIA </vt:lpstr>
      <vt:lpstr>عرض تقديمي في PowerPoint</vt:lpstr>
      <vt:lpstr>Causes </vt:lpstr>
      <vt:lpstr>CAUSES OF IRON DEFICIENCY ANEMIA</vt:lpstr>
      <vt:lpstr>B. 2. CLINICAL FEATURES    IRON DEFICIENCY</vt:lpstr>
      <vt:lpstr>ANGULAR CHEILITIS AND SMOOTH TONGUE IN IRON DEFICIENCY </vt:lpstr>
      <vt:lpstr>عرض تقديمي في PowerPoint</vt:lpstr>
      <vt:lpstr>The diagnosis of  iron  deficiency anemia must includes: </vt:lpstr>
      <vt:lpstr>Investigations</vt:lpstr>
      <vt:lpstr>عرض تقديمي في PowerPoint</vt:lpstr>
      <vt:lpstr>عرض تقديمي في PowerPoint</vt:lpstr>
      <vt:lpstr>عرض تقديمي في PowerPoint</vt:lpstr>
      <vt:lpstr>The Bone Marrow</vt:lpstr>
      <vt:lpstr>عرض تقديمي في PowerPoint</vt:lpstr>
      <vt:lpstr>Biochemical Investigations</vt:lpstr>
      <vt:lpstr>عرض تقديمي في PowerPoint</vt:lpstr>
      <vt:lpstr>B.5. PRINCIPLES OF TREATMENT</vt:lpstr>
      <vt:lpstr>عرض تقديمي في PowerPoint</vt:lpstr>
      <vt:lpstr>3. How would you replace iron? </vt:lpstr>
      <vt:lpstr>Parenteral iron therapy</vt:lpstr>
      <vt:lpstr>Paraentral Replacement </vt:lpstr>
      <vt:lpstr>Parenteral iron therapy (2)</vt:lpstr>
      <vt:lpstr>Parenteral iron therapy (3)</vt:lpstr>
      <vt:lpstr>Adverse effects  </vt:lpstr>
      <vt:lpstr>How long would you treat for?</vt:lpstr>
    </vt:vector>
  </TitlesOfParts>
  <Company>Al-Sharq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Hematopoiesis </dc:title>
  <dc:creator>New2008</dc:creator>
  <cp:lastModifiedBy>Zero_One</cp:lastModifiedBy>
  <cp:revision>199</cp:revision>
  <dcterms:created xsi:type="dcterms:W3CDTF">2008-08-01T05:20:47Z</dcterms:created>
  <dcterms:modified xsi:type="dcterms:W3CDTF">2013-09-13T21:09:06Z</dcterms:modified>
</cp:coreProperties>
</file>