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66" r:id="rId14"/>
    <p:sldId id="267"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0" d="100"/>
          <a:sy n="60" d="100"/>
        </p:scale>
        <p:origin x="-1656"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25/06/36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25/06/36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25/06/36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25/06/36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0" y="0"/>
            <a:ext cx="9144000" cy="6858000"/>
          </a:xfrm>
          <a:blipFill>
            <a:blip r:embed="rId2"/>
            <a:stretch>
              <a:fillRect/>
            </a:stretch>
          </a:blipFill>
        </p:spPr>
        <p:txBody>
          <a:bodyPr>
            <a:normAutofit lnSpcReduction="10000"/>
          </a:bodyPr>
          <a:lstStyle/>
          <a:p>
            <a:r>
              <a:rPr lang="ar-SA" b="1" dirty="0" smtClean="0">
                <a:solidFill>
                  <a:srgbClr val="FFFF00"/>
                </a:solidFill>
              </a:rPr>
              <a:t>تعلم فن الابتسامة(</a:t>
            </a:r>
            <a:r>
              <a:rPr lang="en-US" b="1" dirty="0" smtClean="0">
                <a:solidFill>
                  <a:srgbClr val="FFFF00"/>
                </a:solidFill>
              </a:rPr>
              <a:t>Smile</a:t>
            </a:r>
            <a:r>
              <a:rPr lang="ar-SA" b="1" dirty="0" smtClean="0">
                <a:solidFill>
                  <a:srgbClr val="FFFF00"/>
                </a:solidFill>
              </a:rPr>
              <a:t>)</a:t>
            </a:r>
            <a:endParaRPr lang="en-US" dirty="0" smtClean="0">
              <a:solidFill>
                <a:srgbClr val="FFFF00"/>
              </a:solidFill>
            </a:endParaRPr>
          </a:p>
          <a:p>
            <a:pPr algn="r"/>
            <a:r>
              <a:rPr lang="ar-SA" sz="3600" b="1" dirty="0" smtClean="0">
                <a:solidFill>
                  <a:srgbClr val="FFFF00"/>
                </a:solidFill>
              </a:rPr>
              <a:t>الابتسامة:</a:t>
            </a:r>
            <a:r>
              <a:rPr lang="ar-SA" sz="3600" b="1" dirty="0" smtClean="0">
                <a:solidFill>
                  <a:srgbClr val="FF0000"/>
                </a:solidFill>
              </a:rPr>
              <a:t> هي إحدى لغات الجسد ووسيلة من وسائل الاتصال غير اللفظي لدى الكائن البشري</a:t>
            </a:r>
            <a:r>
              <a:rPr lang="en-US" sz="3600" b="1" dirty="0" smtClean="0">
                <a:solidFill>
                  <a:srgbClr val="FF0000"/>
                </a:solidFill>
              </a:rPr>
              <a:t>.</a:t>
            </a:r>
            <a:r>
              <a:rPr lang="ar-SA" sz="3600" b="1" dirty="0" smtClean="0">
                <a:solidFill>
                  <a:srgbClr val="FF0000"/>
                </a:solidFill>
              </a:rPr>
              <a:t> </a:t>
            </a:r>
          </a:p>
          <a:p>
            <a:pPr algn="r"/>
            <a:r>
              <a:rPr lang="ar-SA" sz="3600" b="1" dirty="0" smtClean="0">
                <a:solidFill>
                  <a:srgbClr val="FF0000"/>
                </a:solidFill>
              </a:rPr>
              <a:t>فالابتسامة سلاح قوي وفعال يستخدمه الإنسان منذ طفولته للاقتراب والتودد للآخرين فالطفل يتعلمها بعد ولادته بستة أسابيع</a:t>
            </a:r>
            <a:r>
              <a:rPr lang="en-US" sz="3600" b="1" dirty="0" smtClean="0">
                <a:solidFill>
                  <a:srgbClr val="FF0000"/>
                </a:solidFill>
              </a:rPr>
              <a:t>.</a:t>
            </a:r>
            <a:r>
              <a:rPr lang="ar-SA" sz="3600" b="1" dirty="0" smtClean="0">
                <a:solidFill>
                  <a:srgbClr val="FF0000"/>
                </a:solidFill>
              </a:rPr>
              <a:t> </a:t>
            </a:r>
          </a:p>
          <a:p>
            <a:pPr algn="r"/>
            <a:r>
              <a:rPr lang="ar-SA" sz="3600" b="1" dirty="0" smtClean="0">
                <a:solidFill>
                  <a:srgbClr val="FF0000"/>
                </a:solidFill>
              </a:rPr>
              <a:t>ولكن الابتسامة والتي قد تبدو </a:t>
            </a:r>
            <a:r>
              <a:rPr lang="ar-SA" sz="3600" b="1" dirty="0" smtClean="0">
                <a:solidFill>
                  <a:srgbClr val="FFFF00"/>
                </a:solidFill>
              </a:rPr>
              <a:t>سلوكاً إنسانيا بسيطاً </a:t>
            </a:r>
            <a:r>
              <a:rPr lang="ar-SA" sz="3600" b="1" dirty="0" smtClean="0">
                <a:solidFill>
                  <a:srgbClr val="FF0000"/>
                </a:solidFill>
              </a:rPr>
              <a:t>هي في حقيقتها سلوك معقد فهي </a:t>
            </a:r>
            <a:r>
              <a:rPr lang="ar-SA" sz="3600" b="1" dirty="0" smtClean="0">
                <a:solidFill>
                  <a:srgbClr val="FFFF00"/>
                </a:solidFill>
              </a:rPr>
              <a:t>نفسياً تحتوي على أنواع ومعان ومسميات  فهناك:</a:t>
            </a:r>
            <a:r>
              <a:rPr lang="ar-SA" sz="3600" b="1" dirty="0" smtClean="0">
                <a:solidFill>
                  <a:srgbClr val="FF0000"/>
                </a:solidFill>
              </a:rPr>
              <a:t> </a:t>
            </a:r>
            <a:endParaRPr lang="en-US" sz="3600" b="1" dirty="0" smtClean="0">
              <a:solidFill>
                <a:srgbClr val="FF0000"/>
              </a:solidFill>
            </a:endParaRPr>
          </a:p>
          <a:p>
            <a:pPr algn="r"/>
            <a:r>
              <a:rPr lang="ar-SA" sz="3600" b="1" dirty="0" smtClean="0">
                <a:solidFill>
                  <a:srgbClr val="0070C0"/>
                </a:solidFill>
              </a:rPr>
              <a:t>الابتسامة الصادقة </a:t>
            </a:r>
            <a:r>
              <a:rPr lang="ar-SA" sz="3600" b="1" dirty="0" smtClean="0">
                <a:solidFill>
                  <a:srgbClr val="FF0000"/>
                </a:solidFill>
              </a:rPr>
              <a:t>،</a:t>
            </a:r>
            <a:r>
              <a:rPr lang="ar-SA" sz="3600" b="1" dirty="0" smtClean="0">
                <a:solidFill>
                  <a:srgbClr val="FFFF00"/>
                </a:solidFill>
              </a:rPr>
              <a:t>الزائفة</a:t>
            </a:r>
            <a:r>
              <a:rPr lang="ar-SA" sz="3600" b="1" dirty="0" smtClean="0">
                <a:solidFill>
                  <a:srgbClr val="FF0000"/>
                </a:solidFill>
              </a:rPr>
              <a:t> ،</a:t>
            </a:r>
            <a:r>
              <a:rPr lang="ar-SA" sz="3600" b="1" dirty="0" smtClean="0">
                <a:solidFill>
                  <a:srgbClr val="0070C0"/>
                </a:solidFill>
              </a:rPr>
              <a:t> الخجل </a:t>
            </a:r>
            <a:r>
              <a:rPr lang="ar-SA" sz="3600" b="1" dirty="0" smtClean="0">
                <a:solidFill>
                  <a:srgbClr val="FF0000"/>
                </a:solidFill>
              </a:rPr>
              <a:t>،</a:t>
            </a:r>
            <a:r>
              <a:rPr lang="ar-SA" sz="3600" b="1" dirty="0" smtClean="0">
                <a:solidFill>
                  <a:srgbClr val="FFFF00"/>
                </a:solidFill>
              </a:rPr>
              <a:t> المنافقة </a:t>
            </a:r>
            <a:r>
              <a:rPr lang="ar-SA" sz="3600" b="1" dirty="0" smtClean="0">
                <a:solidFill>
                  <a:srgbClr val="FF0000"/>
                </a:solidFill>
              </a:rPr>
              <a:t>،</a:t>
            </a:r>
            <a:r>
              <a:rPr lang="ar-SA" sz="3600" b="1" dirty="0" smtClean="0">
                <a:solidFill>
                  <a:srgbClr val="0070C0"/>
                </a:solidFill>
              </a:rPr>
              <a:t>الغامضة ، </a:t>
            </a:r>
            <a:r>
              <a:rPr lang="ar-SA" sz="3600" b="1" dirty="0" smtClean="0">
                <a:solidFill>
                  <a:srgbClr val="FFFF00"/>
                </a:solidFill>
              </a:rPr>
              <a:t>والقلقة</a:t>
            </a:r>
            <a:r>
              <a:rPr lang="ar-SA" sz="3600" b="1" dirty="0" smtClean="0">
                <a:solidFill>
                  <a:srgbClr val="FF0000"/>
                </a:solidFill>
              </a:rPr>
              <a:t> وغيرها</a:t>
            </a:r>
            <a:r>
              <a:rPr lang="en-US" sz="3600" b="1" dirty="0" smtClean="0">
                <a:solidFill>
                  <a:srgbClr val="FF0000"/>
                </a:solidFill>
              </a:rPr>
              <a:t>.</a:t>
            </a:r>
            <a:r>
              <a:rPr lang="en-US" sz="3600" b="1" dirty="0" smtClean="0">
                <a:solidFill>
                  <a:srgbClr val="FFFF00"/>
                </a:solidFill>
              </a:rPr>
              <a:t/>
            </a:r>
            <a:br>
              <a:rPr lang="en-US" sz="3600" b="1" dirty="0" smtClean="0">
                <a:solidFill>
                  <a:srgbClr val="FFFF00"/>
                </a:solidFill>
              </a:rPr>
            </a:br>
            <a:r>
              <a:rPr lang="ar-SA" sz="3600" b="1" dirty="0" smtClean="0">
                <a:solidFill>
                  <a:srgbClr val="FFFF00"/>
                </a:solidFill>
              </a:rPr>
              <a:t> </a:t>
            </a:r>
            <a:endParaRPr lang="en-US" sz="3600" b="1" dirty="0" smtClean="0">
              <a:solidFill>
                <a:srgbClr val="FFFF00"/>
              </a:solidFill>
            </a:endParaRPr>
          </a:p>
          <a:p>
            <a:pPr algn="just"/>
            <a:endParaRPr lang="ar-SA" b="1" dirty="0" smtClean="0">
              <a:solidFill>
                <a:schemeClr val="tx1"/>
              </a:solidFill>
            </a:endParaRPr>
          </a:p>
          <a:p>
            <a:pPr algn="just"/>
            <a:endParaRPr lang="ar-SA" b="1" dirty="0" smtClean="0">
              <a:solidFill>
                <a:schemeClr val="tx1"/>
              </a:solidFill>
            </a:endParaRPr>
          </a:p>
          <a:p>
            <a:pPr algn="just"/>
            <a:endParaRPr lang="ar-SA" b="1" dirty="0" smtClean="0">
              <a:solidFill>
                <a:schemeClr val="tx1"/>
              </a:solidFill>
            </a:endParaRPr>
          </a:p>
          <a:p>
            <a:pPr algn="just"/>
            <a:endParaRPr lang="ar-SA" b="1" dirty="0" smtClean="0">
              <a:solidFill>
                <a:schemeClr val="tx1"/>
              </a:solidFill>
            </a:endParaRPr>
          </a:p>
          <a:p>
            <a:pPr algn="just"/>
            <a:endParaRPr lang="ar-SA" b="1"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noAutofit/>
          </a:bodyPr>
          <a:lstStyle/>
          <a:p>
            <a:pPr lvl="0"/>
            <a:r>
              <a:rPr lang="ar-SA" sz="4000" b="1" dirty="0" smtClean="0"/>
              <a:t>الابتسامة</a:t>
            </a:r>
            <a:r>
              <a:rPr lang="en-US" sz="4000" b="1" dirty="0" smtClean="0"/>
              <a:t> </a:t>
            </a:r>
            <a:r>
              <a:rPr lang="ar-SA" sz="4000" b="1" dirty="0" smtClean="0"/>
              <a:t>تبعث فينا السعادة الداخلية وبالتالي تزداد إشراقة الوجه من جديد بالحيوية والنشاط</a:t>
            </a:r>
            <a:r>
              <a:rPr lang="en-US" sz="4000" b="1" dirty="0" smtClean="0"/>
              <a:t>. </a:t>
            </a:r>
          </a:p>
          <a:p>
            <a:r>
              <a:rPr lang="ar-SA" sz="4000" b="1" dirty="0" smtClean="0"/>
              <a:t>اثبت العالم الفرنسي «بيير فاشيه» بعد سنين من أبحاثه في موضوع </a:t>
            </a:r>
            <a:r>
              <a:rPr lang="ar-SA" sz="4000" b="1" dirty="0" smtClean="0">
                <a:solidFill>
                  <a:srgbClr val="FF0000"/>
                </a:solidFill>
              </a:rPr>
              <a:t>فوائد الضحك والابتسامة </a:t>
            </a:r>
            <a:r>
              <a:rPr lang="ar-SA" sz="4000" b="1" dirty="0" smtClean="0"/>
              <a:t>، فقال إنه </a:t>
            </a:r>
            <a:r>
              <a:rPr lang="ar-SA" sz="4000" b="1" dirty="0" smtClean="0">
                <a:solidFill>
                  <a:srgbClr val="FF0000"/>
                </a:solidFill>
              </a:rPr>
              <a:t>يوسع الشرايين والأوردة، وينشط الدورة الدموية، وتحمل الأوكسجين إلى أبعد أطراف الجسم</a:t>
            </a:r>
            <a:r>
              <a:rPr lang="en-US" sz="4000" b="1" dirty="0" smtClean="0">
                <a:solidFill>
                  <a:srgbClr val="FF0000"/>
                </a:solidFill>
              </a:rPr>
              <a:t>. </a:t>
            </a:r>
            <a:r>
              <a:rPr lang="en-US" sz="4000" b="1" dirty="0" smtClean="0"/>
              <a:t/>
            </a:r>
            <a:br>
              <a:rPr lang="en-US" sz="4000" b="1" dirty="0" smtClean="0"/>
            </a:br>
            <a:r>
              <a:rPr lang="ar-SA" sz="4000" b="1" dirty="0" smtClean="0"/>
              <a:t>ويؤدي بنفس الوقت إلى زيادة إفرازات الغدد الصم مثل غدة البنكرياس والغدد الدرقية والنخامية ، وفي مقدمة تلك الغدد القلب لأن القلب غدة صماء أيضاً. </a:t>
            </a:r>
            <a:r>
              <a:rPr lang="en-US" sz="4000" b="1" dirty="0" smtClean="0"/>
              <a:t/>
            </a:r>
            <a:br>
              <a:rPr lang="en-US" sz="4000" b="1" dirty="0" smtClean="0"/>
            </a:br>
            <a:r>
              <a:rPr lang="ar-SA" sz="4000" b="1" dirty="0" smtClean="0">
                <a:solidFill>
                  <a:srgbClr val="FF0000"/>
                </a:solidFill>
              </a:rPr>
              <a:t>فالضَحِكُ والابتسامة هبة من الله عز وجل للطبيعة البشرية.</a:t>
            </a:r>
            <a:r>
              <a:rPr lang="en-US" sz="4000" b="1" dirty="0" smtClean="0">
                <a:solidFill>
                  <a:srgbClr val="FF0000"/>
                </a:solidFill>
              </a:rPr>
              <a:t> </a:t>
            </a:r>
            <a:endParaRPr lang="ar-SA" sz="4000" b="1"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lum bright="10000" contrast="20000"/>
          </a:blip>
          <a:srcRect/>
          <a:stretch>
            <a:fillRect/>
          </a:stretch>
        </p:blipFill>
        <p:spPr bwMode="auto">
          <a:xfrm>
            <a:off x="682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0" y="-7806"/>
            <a:ext cx="9144000" cy="68658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lstStyle/>
          <a:p>
            <a:pPr>
              <a:buNone/>
            </a:pPr>
            <a:r>
              <a:rPr lang="ar-SA" sz="6000" b="1" dirty="0" smtClean="0">
                <a:solidFill>
                  <a:srgbClr val="FFFF00"/>
                </a:solidFill>
              </a:rPr>
              <a:t>سؤال/ كونك مرشد سياحي أكاديمي كيف توظف الابتسامة في عملك</a:t>
            </a:r>
            <a:r>
              <a:rPr lang="ar-SA" sz="9600" dirty="0" smtClean="0">
                <a:solidFill>
                  <a:srgbClr val="FFFF00"/>
                </a:solidFill>
              </a:rPr>
              <a:t>؟</a:t>
            </a:r>
            <a:endParaRPr lang="ar-SA" dirty="0" smtClean="0"/>
          </a:p>
          <a:p>
            <a:pPr>
              <a:buNone/>
            </a:pPr>
            <a:endParaRPr lang="ar-SA" dirty="0" smtClean="0">
              <a:solidFill>
                <a:srgbClr val="FFFF00"/>
              </a:solidFill>
            </a:endParaRPr>
          </a:p>
          <a:p>
            <a:pPr>
              <a:buNone/>
            </a:pPr>
            <a:endParaRPr lang="ar-SA" dirty="0" smtClean="0"/>
          </a:p>
          <a:p>
            <a:pPr>
              <a:buNone/>
            </a:pPr>
            <a:endParaRPr lang="ar-SA"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normAutofit/>
          </a:bodyPr>
          <a:lstStyle/>
          <a:p>
            <a:pPr algn="ctr">
              <a:buNone/>
            </a:pPr>
            <a:r>
              <a:rPr lang="ar-SA" sz="5400" b="1" dirty="0" smtClean="0"/>
              <a:t>شكرا لحسن الإصغاء</a:t>
            </a:r>
            <a:endParaRPr lang="ar-SA" sz="5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12.jpg"/>
          <p:cNvPicPr>
            <a:picLocks noGrp="1" noChangeAspect="1"/>
          </p:cNvPicPr>
          <p:nvPr>
            <p:ph idx="1"/>
          </p:nvPr>
        </p:nvPicPr>
        <p:blipFill>
          <a:blip r:embed="rId2"/>
          <a:stretch>
            <a:fillRect/>
          </a:stretch>
        </p:blipFill>
        <p:spPr>
          <a:xfrm>
            <a:off x="0" y="0"/>
            <a:ext cx="9144000" cy="6858000"/>
          </a:xfrm>
        </p:spPr>
      </p:pic>
      <p:sp>
        <p:nvSpPr>
          <p:cNvPr id="7" name="مستطيل 6"/>
          <p:cNvSpPr/>
          <p:nvPr/>
        </p:nvSpPr>
        <p:spPr>
          <a:xfrm>
            <a:off x="285720" y="285728"/>
            <a:ext cx="8572560" cy="6186309"/>
          </a:xfrm>
          <a:prstGeom prst="rect">
            <a:avLst/>
          </a:prstGeom>
        </p:spPr>
        <p:txBody>
          <a:bodyPr wrap="square">
            <a:spAutoFit/>
          </a:bodyPr>
          <a:lstStyle/>
          <a:p>
            <a:r>
              <a:rPr lang="ar-SA" sz="4400" b="1" dirty="0" smtClean="0">
                <a:solidFill>
                  <a:srgbClr val="FFFF00"/>
                </a:solidFill>
              </a:rPr>
              <a:t>تاريخ الضحك</a:t>
            </a:r>
            <a:r>
              <a:rPr lang="ar-SA" sz="4400" dirty="0" smtClean="0">
                <a:solidFill>
                  <a:srgbClr val="FFFF00"/>
                </a:solidFill>
              </a:rPr>
              <a:t> </a:t>
            </a:r>
            <a:r>
              <a:rPr lang="en-US" sz="4400" dirty="0" smtClean="0">
                <a:solidFill>
                  <a:srgbClr val="FFFF00"/>
                </a:solidFill>
              </a:rPr>
              <a:t/>
            </a:r>
            <a:br>
              <a:rPr lang="en-US" sz="4400" dirty="0" smtClean="0">
                <a:solidFill>
                  <a:srgbClr val="FFFF00"/>
                </a:solidFill>
              </a:rPr>
            </a:br>
            <a:r>
              <a:rPr lang="ar-SA" sz="4400" b="1" dirty="0" smtClean="0">
                <a:solidFill>
                  <a:srgbClr val="FFFF00"/>
                </a:solidFill>
              </a:rPr>
              <a:t>كان العرب يحبون الضحك بشكل تلقائي وعفوي، ويعرفون تأثيراته النافعة، وقد ورد هذا من خلال بعض النوادر أو القصص الطريفة، من خلال نوادر جحا ونوادر البخلاء من كتابات الجاحظ، وكذلك ما ورد في كتاب الأغاني لأبي فرج الأصفهاني إذ قال القاضي </a:t>
            </a:r>
            <a:r>
              <a:rPr lang="ar-SA" sz="4400" b="1" dirty="0" err="1" smtClean="0">
                <a:solidFill>
                  <a:srgbClr val="FFFF00"/>
                </a:solidFill>
              </a:rPr>
              <a:t>عياض</a:t>
            </a:r>
            <a:r>
              <a:rPr lang="ar-SA" sz="4400" b="1" dirty="0" smtClean="0">
                <a:solidFill>
                  <a:srgbClr val="FFFF00"/>
                </a:solidFill>
              </a:rPr>
              <a:t>: «</a:t>
            </a:r>
            <a:r>
              <a:rPr lang="ar-SA" sz="4400" b="1" dirty="0" smtClean="0">
                <a:solidFill>
                  <a:srgbClr val="FF0000"/>
                </a:solidFill>
              </a:rPr>
              <a:t>التحدث بمُلَح الأخبار، وطُرف الحكايات تسلية للنفس، وجلاء للقلب</a:t>
            </a:r>
            <a:r>
              <a:rPr lang="en-US" sz="4400" b="1" dirty="0" smtClean="0">
                <a:solidFill>
                  <a:srgbClr val="FF0000"/>
                </a:solidFill>
              </a:rPr>
              <a:t>.&lt;&lt; </a:t>
            </a:r>
            <a:endParaRPr lang="ar-SA" sz="44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normAutofit lnSpcReduction="10000"/>
          </a:bodyPr>
          <a:lstStyle/>
          <a:p>
            <a:pPr algn="ctr">
              <a:buNone/>
            </a:pPr>
            <a:r>
              <a:rPr lang="ar-SA" sz="6600" b="1" dirty="0" smtClean="0">
                <a:solidFill>
                  <a:srgbClr val="FF0000"/>
                </a:solidFill>
              </a:rPr>
              <a:t>ألوان الابتسامة</a:t>
            </a:r>
          </a:p>
          <a:p>
            <a:pPr>
              <a:buNone/>
            </a:pPr>
            <a:r>
              <a:rPr lang="ar-SA" sz="5400" b="1" dirty="0" smtClean="0">
                <a:solidFill>
                  <a:schemeClr val="bg1"/>
                </a:solidFill>
              </a:rPr>
              <a:t>البيضاء (الصادقة</a:t>
            </a:r>
            <a:r>
              <a:rPr lang="en-US" sz="5400" b="1" dirty="0" smtClean="0">
                <a:solidFill>
                  <a:schemeClr val="bg1"/>
                </a:solidFill>
              </a:rPr>
              <a:t>(</a:t>
            </a:r>
            <a:endParaRPr lang="ar-SA" sz="5400" b="1" dirty="0" smtClean="0">
              <a:solidFill>
                <a:schemeClr val="bg1"/>
              </a:solidFill>
            </a:endParaRPr>
          </a:p>
          <a:p>
            <a:pPr>
              <a:buNone/>
            </a:pPr>
            <a:r>
              <a:rPr lang="ar-SA" sz="5400" b="1" dirty="0" smtClean="0">
                <a:solidFill>
                  <a:srgbClr val="FFFF00"/>
                </a:solidFill>
              </a:rPr>
              <a:t>الصفراء (الزائفة)</a:t>
            </a:r>
          </a:p>
          <a:p>
            <a:pPr>
              <a:buNone/>
            </a:pPr>
            <a:r>
              <a:rPr lang="ar-SA" sz="5400" b="1" dirty="0" smtClean="0"/>
              <a:t>السوداء (اليائسة)</a:t>
            </a:r>
            <a:r>
              <a:rPr lang="ar-SA" sz="5400" dirty="0" smtClean="0"/>
              <a:t> </a:t>
            </a:r>
          </a:p>
          <a:p>
            <a:pPr>
              <a:buNone/>
            </a:pPr>
            <a:r>
              <a:rPr lang="ar-SA" sz="4800" dirty="0" smtClean="0">
                <a:solidFill>
                  <a:srgbClr val="FFFF00"/>
                </a:solidFill>
              </a:rPr>
              <a:t>ويؤكد الباحثون على وجود 18 نوعاً من </a:t>
            </a:r>
            <a:r>
              <a:rPr lang="ar-SA" sz="4800" b="1" dirty="0" smtClean="0">
                <a:solidFill>
                  <a:srgbClr val="FFFF00"/>
                </a:solidFill>
              </a:rPr>
              <a:t>الابتسامة </a:t>
            </a:r>
            <a:r>
              <a:rPr lang="ar-SA" sz="4800" dirty="0" smtClean="0">
                <a:solidFill>
                  <a:srgbClr val="FFFF00"/>
                </a:solidFill>
              </a:rPr>
              <a:t>ومن بين هذه الأنواع المختلفة هناك نوع واحد فقط حقيقي ودافئ هو </a:t>
            </a:r>
            <a:r>
              <a:rPr lang="ar-SA" sz="4800" b="1" dirty="0" smtClean="0">
                <a:solidFill>
                  <a:srgbClr val="FF0000"/>
                </a:solidFill>
              </a:rPr>
              <a:t>الابتسامة الصادقة</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lstStyle/>
          <a:p>
            <a:pPr algn="just"/>
            <a:r>
              <a:rPr lang="ar-SA" sz="4000" b="1" dirty="0" smtClean="0">
                <a:solidFill>
                  <a:srgbClr val="FFFF00"/>
                </a:solidFill>
              </a:rPr>
              <a:t>فلقد أثبت الطبيب الأميركي «وليم فرابي» أن الجانب الأيمن من المخ يحتوي على الأحاسيس والانفعالات التي تساعد الشخص على الضحك، والذي يعتبره الطب من أهم التمارين الرياضية للجسم بصورة عامة وللقلب بصورة خاصة، حيث أن الضحك يعمل على زيادة نسبة بنية القلب</a:t>
            </a:r>
            <a:r>
              <a:rPr lang="en-US" sz="4000" b="1" dirty="0" smtClean="0">
                <a:solidFill>
                  <a:srgbClr val="FFFF00"/>
                </a:solidFill>
              </a:rPr>
              <a:t>. </a:t>
            </a:r>
          </a:p>
          <a:p>
            <a:pPr algn="just"/>
            <a:r>
              <a:rPr lang="ar-SA" sz="4000" b="1" dirty="0" smtClean="0">
                <a:solidFill>
                  <a:schemeClr val="bg1"/>
                </a:solidFill>
              </a:rPr>
              <a:t>ويقول علماء النفس، إن الأشخاص الذين يضحكون عادة مسالمون طيبو القلب لأنهم يُفرجون عن طاقتهم العدوانية بالضحك</a:t>
            </a:r>
            <a:r>
              <a:rPr lang="en-US" sz="4000" b="1" dirty="0" smtClean="0">
                <a:solidFill>
                  <a:schemeClr val="bg1"/>
                </a:solidFill>
              </a:rPr>
              <a:t>. </a:t>
            </a:r>
            <a:endParaRPr lang="ar-SA" sz="4000" b="1" dirty="0" smtClean="0">
              <a:solidFill>
                <a:schemeClr val="bg1"/>
              </a:solidFill>
            </a:endParaRPr>
          </a:p>
          <a:p>
            <a:pPr>
              <a:buNone/>
            </a:pPr>
            <a:endParaRPr lang="ar-SA"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14290"/>
            <a:ext cx="8715436" cy="6429420"/>
          </a:xfrm>
          <a:blipFill>
            <a:blip r:embed="rId2"/>
            <a:stretch>
              <a:fillRect/>
            </a:stretch>
          </a:blipFill>
        </p:spPr>
        <p:txBody>
          <a:bodyPr>
            <a:normAutofit/>
          </a:bodyPr>
          <a:lstStyle/>
          <a:p>
            <a:pPr algn="just"/>
            <a:r>
              <a:rPr lang="ar-SA" sz="4800" b="1" dirty="0" smtClean="0">
                <a:solidFill>
                  <a:srgbClr val="FF0000"/>
                </a:solidFill>
              </a:rPr>
              <a:t>الابتسامة والشفاء</a:t>
            </a:r>
            <a:endParaRPr lang="en-US" sz="4800" dirty="0" smtClean="0">
              <a:solidFill>
                <a:srgbClr val="FF0000"/>
              </a:solidFill>
            </a:endParaRPr>
          </a:p>
          <a:p>
            <a:pPr algn="just">
              <a:buNone/>
            </a:pPr>
            <a:r>
              <a:rPr lang="ar-SA" sz="4800" b="1" dirty="0" smtClean="0">
                <a:solidFill>
                  <a:srgbClr val="FF0000"/>
                </a:solidFill>
              </a:rPr>
              <a:t>    لاحظ كثير من الأطباء تأثير الابتسامة في الشفاء، وبالتالي بدأ بعض الباحثين بالتصريح بأن ابتسامة الطبيب </a:t>
            </a:r>
            <a:r>
              <a:rPr lang="ar-SA" sz="4800" b="1" dirty="0" smtClean="0"/>
              <a:t>تعتبر جزءاً من العلاج! </a:t>
            </a:r>
            <a:r>
              <a:rPr lang="ar-SA" sz="4800" b="1" dirty="0" smtClean="0">
                <a:solidFill>
                  <a:srgbClr val="FF0000"/>
                </a:solidFill>
              </a:rPr>
              <a:t>إذن عندما تقدم ابتسامة لصديقك أو زوجتك أو جارك إنما تقدم له وصفة مجانية للشفاء من دون أن تشعر، وهذا نوع من أنواع العطاء</a:t>
            </a:r>
            <a:r>
              <a:rPr lang="en-US" sz="4800" b="1" dirty="0" smtClean="0">
                <a:solidFill>
                  <a:srgbClr val="FF0000"/>
                </a:solidFill>
              </a:rPr>
              <a:t>.</a:t>
            </a:r>
            <a:endParaRPr lang="ar-SA" sz="4800"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14290"/>
            <a:ext cx="8715436" cy="6357982"/>
          </a:xfrm>
          <a:blipFill>
            <a:blip r:embed="rId2"/>
            <a:stretch>
              <a:fillRect/>
            </a:stretch>
          </a:blipFill>
        </p:spPr>
        <p:txBody>
          <a:bodyPr/>
          <a:lstStyle/>
          <a:p>
            <a:r>
              <a:rPr lang="ar-SA" b="1" dirty="0" smtClean="0">
                <a:solidFill>
                  <a:srgbClr val="FF0000"/>
                </a:solidFill>
              </a:rPr>
              <a:t>الابتسامة عند أهل البيت (ع)</a:t>
            </a:r>
            <a:endParaRPr lang="en-US" b="1" dirty="0" smtClean="0">
              <a:solidFill>
                <a:srgbClr val="FF0000"/>
              </a:solidFill>
            </a:endParaRPr>
          </a:p>
          <a:p>
            <a:r>
              <a:rPr lang="en-US" dirty="0" smtClean="0"/>
              <a:t/>
            </a:r>
            <a:br>
              <a:rPr lang="en-US" dirty="0" smtClean="0"/>
            </a:br>
            <a:r>
              <a:rPr lang="ar-SA" sz="4400" b="1" dirty="0" smtClean="0">
                <a:solidFill>
                  <a:srgbClr val="FF0000"/>
                </a:solidFill>
              </a:rPr>
              <a:t>قال الإمام أبو جعفر الباقر عليه السلا</a:t>
            </a:r>
            <a:r>
              <a:rPr lang="ar-SA" sz="4400" dirty="0" smtClean="0">
                <a:solidFill>
                  <a:srgbClr val="FF0000"/>
                </a:solidFill>
              </a:rPr>
              <a:t>م</a:t>
            </a:r>
            <a:r>
              <a:rPr lang="en-US" sz="4400" dirty="0" smtClean="0">
                <a:solidFill>
                  <a:srgbClr val="FF0000"/>
                </a:solidFill>
              </a:rPr>
              <a:t> : </a:t>
            </a:r>
            <a:r>
              <a:rPr lang="ar-SA" sz="4400" b="1" dirty="0" smtClean="0"/>
              <a:t>البَشِر الحَسنْ , وطلاقة الوجه مكسبه للمحبة،وقربة من الله عز وجل</a:t>
            </a:r>
            <a:r>
              <a:rPr lang="en-US" sz="4400" b="1" dirty="0" smtClean="0"/>
              <a:t> .</a:t>
            </a:r>
            <a:r>
              <a:rPr lang="en-US" dirty="0" smtClean="0"/>
              <a:t/>
            </a:r>
            <a:br>
              <a:rPr lang="en-US" dirty="0" smtClean="0"/>
            </a:br>
            <a:r>
              <a:rPr lang="en-US" dirty="0" smtClean="0"/>
              <a:t/>
            </a:r>
            <a:br>
              <a:rPr lang="en-US" dirty="0" smtClean="0"/>
            </a:br>
            <a:r>
              <a:rPr lang="ar-SA" sz="4800" b="1" dirty="0" smtClean="0">
                <a:solidFill>
                  <a:srgbClr val="FF0000"/>
                </a:solidFill>
              </a:rPr>
              <a:t>قال الإمام الصادق عليه السلام</a:t>
            </a:r>
            <a:r>
              <a:rPr lang="en-US" sz="4800" b="1" dirty="0" smtClean="0">
                <a:solidFill>
                  <a:srgbClr val="FF0000"/>
                </a:solidFill>
              </a:rPr>
              <a:t> : </a:t>
            </a:r>
            <a:r>
              <a:rPr lang="ar-SA" sz="4800" b="1" dirty="0" smtClean="0"/>
              <a:t>تَبَسُمْ المؤمن في وجهه أخيه المؤمن حسنه</a:t>
            </a:r>
            <a:r>
              <a:rPr lang="en-US" sz="4800" b="1" dirty="0" smtClean="0"/>
              <a:t>.</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normAutofit lnSpcReduction="10000"/>
          </a:bodyPr>
          <a:lstStyle/>
          <a:p>
            <a:pPr>
              <a:buNone/>
            </a:pPr>
            <a:r>
              <a:rPr lang="ar-SA" sz="4000" b="1" dirty="0" smtClean="0">
                <a:solidFill>
                  <a:srgbClr val="FF0000"/>
                </a:solidFill>
              </a:rPr>
              <a:t>                   الابتسامة تحقق أمرين</a:t>
            </a:r>
            <a:r>
              <a:rPr lang="en-US" sz="4000" b="1" dirty="0" smtClean="0">
                <a:solidFill>
                  <a:srgbClr val="FF0000"/>
                </a:solidFill>
              </a:rPr>
              <a:t> :</a:t>
            </a:r>
            <a:br>
              <a:rPr lang="en-US" sz="4000" b="1" dirty="0" smtClean="0">
                <a:solidFill>
                  <a:srgbClr val="FF0000"/>
                </a:solidFill>
              </a:rPr>
            </a:br>
            <a:r>
              <a:rPr lang="ar-SA" sz="4000" b="1" dirty="0" smtClean="0">
                <a:solidFill>
                  <a:schemeClr val="accent6">
                    <a:lumMod val="75000"/>
                  </a:schemeClr>
                </a:solidFill>
              </a:rPr>
              <a:t>الأول:</a:t>
            </a:r>
            <a:r>
              <a:rPr lang="en-US" sz="4000" b="1" dirty="0" smtClean="0">
                <a:solidFill>
                  <a:srgbClr val="FF0000"/>
                </a:solidFill>
              </a:rPr>
              <a:t> </a:t>
            </a:r>
            <a:r>
              <a:rPr lang="ar-SA" sz="4000" b="1" dirty="0" smtClean="0">
                <a:solidFill>
                  <a:srgbClr val="FF0000"/>
                </a:solidFill>
              </a:rPr>
              <a:t>انشراح صدر صاحب الابتسامة وإن كان حزيناً</a:t>
            </a:r>
            <a:r>
              <a:rPr lang="en-US" sz="4000" b="1" dirty="0" smtClean="0">
                <a:solidFill>
                  <a:srgbClr val="FF0000"/>
                </a:solidFill>
              </a:rPr>
              <a:t>.</a:t>
            </a:r>
          </a:p>
          <a:p>
            <a:pPr>
              <a:buNone/>
            </a:pPr>
            <a:r>
              <a:rPr lang="ar-SA" sz="4000" b="1" dirty="0" smtClean="0">
                <a:solidFill>
                  <a:schemeClr val="accent6">
                    <a:lumMod val="75000"/>
                  </a:schemeClr>
                </a:solidFill>
              </a:rPr>
              <a:t>الثاني: </a:t>
            </a:r>
            <a:r>
              <a:rPr lang="ar-SA" sz="4000" b="1" dirty="0" smtClean="0">
                <a:solidFill>
                  <a:srgbClr val="FF0000"/>
                </a:solidFill>
              </a:rPr>
              <a:t>بعث السعادة في قلب من يبتسم له</a:t>
            </a:r>
            <a:r>
              <a:rPr lang="en-US" sz="4000" b="1" dirty="0" smtClean="0">
                <a:solidFill>
                  <a:srgbClr val="FF0000"/>
                </a:solidFill>
              </a:rPr>
              <a:t> .</a:t>
            </a:r>
            <a:br>
              <a:rPr lang="en-US" sz="4000" b="1" dirty="0" smtClean="0">
                <a:solidFill>
                  <a:srgbClr val="FF0000"/>
                </a:solidFill>
              </a:rPr>
            </a:br>
            <a:r>
              <a:rPr lang="ar-SA" sz="4000" b="1" dirty="0" smtClean="0">
                <a:solidFill>
                  <a:srgbClr val="FF0000"/>
                </a:solidFill>
              </a:rPr>
              <a:t>ثم أن الابتسامة لأتكلف المرء شيئا فهي </a:t>
            </a:r>
            <a:r>
              <a:rPr lang="ar-SA" sz="4000" b="1" dirty="0" smtClean="0"/>
              <a:t>تحرك ثلاثة عشر </a:t>
            </a:r>
            <a:r>
              <a:rPr lang="ar-SA" sz="4000" b="1" dirty="0" smtClean="0">
                <a:solidFill>
                  <a:srgbClr val="FF0000"/>
                </a:solidFill>
              </a:rPr>
              <a:t>عضلة من عضلات الوجه , بينما العبوس </a:t>
            </a:r>
            <a:r>
              <a:rPr lang="ar-SA" sz="4000" b="1" dirty="0" smtClean="0"/>
              <a:t>يستخدم خمسة وأربعين </a:t>
            </a:r>
            <a:r>
              <a:rPr lang="ar-SA" sz="4000" b="1" dirty="0" smtClean="0">
                <a:solidFill>
                  <a:srgbClr val="FF0000"/>
                </a:solidFill>
              </a:rPr>
              <a:t>عضلة من عضلاته فهو يوتر هذا العدد من عضلاته ليصبح وجهه </a:t>
            </a:r>
            <a:r>
              <a:rPr lang="ar-SA" sz="4000" b="1" dirty="0" smtClean="0"/>
              <a:t>عبوسا</a:t>
            </a:r>
            <a:r>
              <a:rPr lang="en-US" sz="4000" b="1" dirty="0" smtClean="0"/>
              <a:t> , </a:t>
            </a:r>
            <a:r>
              <a:rPr lang="ar-SA" sz="4400" b="1" dirty="0" smtClean="0">
                <a:solidFill>
                  <a:srgbClr val="7030A0"/>
                </a:solidFill>
              </a:rPr>
              <a:t>وهذا يعني أن الابتسامة تريح الأعصاب بينما العبوسية ترهقها</a:t>
            </a:r>
            <a:r>
              <a:rPr lang="en-US" sz="4400" b="1" dirty="0" smtClean="0">
                <a:solidFill>
                  <a:srgbClr val="7030A0"/>
                </a:solidFill>
              </a:rPr>
              <a:t> .</a:t>
            </a:r>
            <a:r>
              <a:rPr lang="en-US" dirty="0" smtClean="0">
                <a:solidFill>
                  <a:srgbClr val="FF0000"/>
                </a:solidFill>
              </a:rPr>
              <a:t/>
            </a:r>
            <a:br>
              <a:rPr lang="en-US" dirty="0" smtClean="0">
                <a:solidFill>
                  <a:srgbClr val="FF0000"/>
                </a:solidFill>
              </a:rPr>
            </a:br>
            <a:endParaRPr lang="ar-SA"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normAutofit/>
          </a:bodyPr>
          <a:lstStyle/>
          <a:p>
            <a:r>
              <a:rPr lang="ar-SA" sz="3600" b="1" dirty="0" smtClean="0"/>
              <a:t>جاء في الحديث عن الإمام علي عليه السلام قوله</a:t>
            </a:r>
            <a:endParaRPr lang="en-US" sz="3600" b="1" dirty="0" smtClean="0"/>
          </a:p>
          <a:p>
            <a:pPr>
              <a:buNone/>
            </a:pPr>
            <a:r>
              <a:rPr lang="ar-SA" sz="3600" b="1" dirty="0" smtClean="0"/>
              <a:t>             </a:t>
            </a:r>
            <a:r>
              <a:rPr lang="ar-SA" sz="3600" b="1" dirty="0" smtClean="0">
                <a:solidFill>
                  <a:srgbClr val="FF0000"/>
                </a:solidFill>
              </a:rPr>
              <a:t>بَشِرْ المؤمن في وجهه وحزنه في صدره</a:t>
            </a:r>
            <a:r>
              <a:rPr lang="en-US" sz="3600" b="1" dirty="0" smtClean="0">
                <a:solidFill>
                  <a:srgbClr val="FF0000"/>
                </a:solidFill>
              </a:rPr>
              <a:t> .</a:t>
            </a:r>
            <a:r>
              <a:rPr lang="en-US" sz="3600" b="1" dirty="0" smtClean="0"/>
              <a:t/>
            </a:r>
            <a:br>
              <a:rPr lang="en-US" sz="3600" b="1" dirty="0" smtClean="0"/>
            </a:br>
            <a:r>
              <a:rPr lang="ar-SA" sz="3600" b="1" dirty="0" smtClean="0"/>
              <a:t>إذا أردنا إن نتعلم من رسول الإنسانية النبي محمد صلى الله عليه وآله وسلم الذي كان ضحوكا بشوشا وكان جل ضحكه التبسم وقد روي عن أنس بن مالك قال</a:t>
            </a:r>
            <a:r>
              <a:rPr lang="en-US" sz="3600" b="1" dirty="0" smtClean="0"/>
              <a:t>: </a:t>
            </a:r>
            <a:r>
              <a:rPr lang="ar-SA" sz="4000" b="1" dirty="0" smtClean="0">
                <a:solidFill>
                  <a:srgbClr val="7030A0"/>
                </a:solidFill>
              </a:rPr>
              <a:t>رأيت رسول الله صلى الله عليه وآله وسلم تبسم حتى بدت نواجذه</a:t>
            </a:r>
            <a:r>
              <a:rPr lang="en-US" sz="3600" b="1" dirty="0" smtClean="0"/>
              <a:t>.</a:t>
            </a:r>
            <a:br>
              <a:rPr lang="en-US" sz="3600" b="1" dirty="0" smtClean="0"/>
            </a:br>
            <a:r>
              <a:rPr lang="ar-SA" sz="3600" b="1" dirty="0" smtClean="0"/>
              <a:t>وروي عن أبي </a:t>
            </a:r>
            <a:r>
              <a:rPr lang="ar-SA" sz="3600" b="1" dirty="0" err="1" smtClean="0"/>
              <a:t>الدرداء</a:t>
            </a:r>
            <a:r>
              <a:rPr lang="ar-SA" sz="3600" b="1" dirty="0" smtClean="0"/>
              <a:t> قال</a:t>
            </a:r>
            <a:r>
              <a:rPr lang="en-US" sz="3600" b="1" dirty="0" smtClean="0">
                <a:solidFill>
                  <a:srgbClr val="FF0000"/>
                </a:solidFill>
              </a:rPr>
              <a:t>: </a:t>
            </a:r>
            <a:r>
              <a:rPr lang="ar-SA" sz="3600" b="1" dirty="0" smtClean="0">
                <a:solidFill>
                  <a:srgbClr val="FF0000"/>
                </a:solidFill>
              </a:rPr>
              <a:t>كان رسول الله صلى الله عليه وآله وسلم إذا حدث بحديث تبسم في حديثه</a:t>
            </a:r>
            <a:r>
              <a:rPr lang="en-US" sz="3600" b="1" dirty="0" smtClean="0">
                <a:solidFill>
                  <a:srgbClr val="FF0000"/>
                </a:solidFill>
              </a:rPr>
              <a:t> .</a:t>
            </a:r>
            <a:r>
              <a:rPr lang="en-US" sz="3600" b="1" dirty="0" smtClean="0"/>
              <a:t/>
            </a:r>
            <a:br>
              <a:rPr lang="en-US" sz="3600" b="1" dirty="0" smtClean="0"/>
            </a:br>
            <a:r>
              <a:rPr lang="ar-SA" sz="3600" b="1" dirty="0" smtClean="0"/>
              <a:t>هكذا كان رسول الله صلى الله عليه وآله وسلم فمن أراد أن ينجح فليتعلم منه , فقد كان رسول الله أفضل الناس وأنجحهم</a:t>
            </a:r>
            <a:r>
              <a:rPr lang="en-US" sz="3600" b="1" dirty="0" smtClean="0"/>
              <a:t> .</a:t>
            </a:r>
            <a:r>
              <a:rPr lang="en-US" dirty="0" smtClean="0"/>
              <a:t> </a:t>
            </a:r>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a:stretch>
              <a:fillRect/>
            </a:stretch>
          </a:blipFill>
        </p:spPr>
        <p:txBody>
          <a:bodyPr>
            <a:normAutofit fontScale="92500"/>
          </a:bodyPr>
          <a:lstStyle/>
          <a:p>
            <a:pPr algn="ctr">
              <a:buNone/>
            </a:pPr>
            <a:r>
              <a:rPr lang="ar-SA" sz="5200" b="1" dirty="0" smtClean="0"/>
              <a:t>فوائد الابتسامة</a:t>
            </a:r>
            <a:r>
              <a:rPr lang="ar-SA" sz="5200" dirty="0" smtClean="0"/>
              <a:t> </a:t>
            </a:r>
            <a:endParaRPr lang="en-US" sz="5200" dirty="0" smtClean="0"/>
          </a:p>
          <a:p>
            <a:pPr lvl="0"/>
            <a:r>
              <a:rPr lang="ar-SA" sz="3600" b="1" dirty="0" smtClean="0"/>
              <a:t>الابتسامة تسارع في التماثل إلى الشفاء من الأمراض وهي خير علاج لقلب الإنسان.</a:t>
            </a:r>
            <a:endParaRPr lang="en-US" sz="3600" b="1" dirty="0" smtClean="0"/>
          </a:p>
          <a:p>
            <a:pPr lvl="0"/>
            <a:r>
              <a:rPr lang="ar-SA" sz="3600" b="1" dirty="0" smtClean="0"/>
              <a:t>الابتسامة هي غذاء للنفس والروح، لأنها تساعد على الهضم.</a:t>
            </a:r>
            <a:endParaRPr lang="en-US" sz="3600" b="1" dirty="0" smtClean="0"/>
          </a:p>
          <a:p>
            <a:pPr lvl="0"/>
            <a:r>
              <a:rPr lang="ar-SA" sz="3600" b="1" dirty="0" smtClean="0"/>
              <a:t> الابتسامة تحفظ الشباب وتزيد العمر.</a:t>
            </a:r>
            <a:endParaRPr lang="en-US" sz="3600" b="1" dirty="0" smtClean="0"/>
          </a:p>
          <a:p>
            <a:pPr lvl="0"/>
            <a:r>
              <a:rPr lang="ar-SA" sz="3600" b="1" dirty="0" smtClean="0"/>
              <a:t> الابتسامة تنعش عملنا </a:t>
            </a:r>
            <a:r>
              <a:rPr lang="ar-SA" sz="3600" b="1" dirty="0" smtClean="0">
                <a:solidFill>
                  <a:srgbClr val="FF0000"/>
                </a:solidFill>
              </a:rPr>
              <a:t>وتدفعه</a:t>
            </a:r>
            <a:r>
              <a:rPr lang="ar-SA" sz="3600" b="1" dirty="0" smtClean="0"/>
              <a:t> إلى الأمام وتجعله محبباً إلينا</a:t>
            </a:r>
            <a:r>
              <a:rPr lang="en-US" sz="3600" b="1" dirty="0" smtClean="0"/>
              <a:t>. </a:t>
            </a:r>
          </a:p>
          <a:p>
            <a:pPr lvl="0"/>
            <a:r>
              <a:rPr lang="ar-SA" sz="3600" b="1" dirty="0" smtClean="0"/>
              <a:t>الابتسامة تزيد من نشاط الذهن، وتقوي القدرة على تثبيت الذكريات وتوسيع ساحة الانتباه والتعمق الفكري، وبالتالي يصبح المرء أقدر على التخيل والإبداع ودقة التفكير.</a:t>
            </a:r>
            <a:endParaRPr lang="en-US" sz="3600" b="1" dirty="0" smtClean="0"/>
          </a:p>
          <a:p>
            <a:pPr lvl="0">
              <a:buNone/>
            </a:pP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TotalTime>
  <Words>395</Words>
  <Application>Microsoft Office PowerPoint</Application>
  <PresentationFormat>عرض على الشاشة (3:4)‏</PresentationFormat>
  <Paragraphs>36</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DELL</cp:lastModifiedBy>
  <cp:revision>19</cp:revision>
  <dcterms:created xsi:type="dcterms:W3CDTF">2013-04-12T22:07:33Z</dcterms:created>
  <dcterms:modified xsi:type="dcterms:W3CDTF">2015-04-14T22:53:19Z</dcterms:modified>
</cp:coreProperties>
</file>