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19" name="Footer Placeholder 18"/>
          <p:cNvSpPr>
            <a:spLocks noGrp="1"/>
          </p:cNvSpPr>
          <p:nvPr>
            <p:ph type="ftr" sz="quarter" idx="11"/>
          </p:nvPr>
        </p:nvSpPr>
        <p:spPr/>
        <p:txBody>
          <a:bodyPr/>
          <a:lstStyle/>
          <a:p>
            <a:endParaRPr lang="ar-SA">
              <a:solidFill>
                <a:srgbClr val="DBF5F9">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91923247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38927118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85561125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5646789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46175005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51919350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8" name="Footer Placeholder 7"/>
          <p:cNvSpPr>
            <a:spLocks noGrp="1"/>
          </p:cNvSpPr>
          <p:nvPr>
            <p:ph type="ftr" sz="quarter" idx="11"/>
          </p:nvPr>
        </p:nvSpPr>
        <p:spPr/>
        <p:txBody>
          <a:bodyPr/>
          <a:lstStyle/>
          <a:p>
            <a:endParaRPr lang="ar-SA">
              <a:solidFill>
                <a:srgbClr val="DBF5F9">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19087569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4" name="Footer Placeholder 3"/>
          <p:cNvSpPr>
            <a:spLocks noGrp="1"/>
          </p:cNvSpPr>
          <p:nvPr>
            <p:ph type="ftr" sz="quarter" idx="11"/>
          </p:nvPr>
        </p:nvSpPr>
        <p:spPr/>
        <p:txBody>
          <a:bodyPr/>
          <a:lstStyle/>
          <a:p>
            <a:endParaRPr lang="ar-SA">
              <a:solidFill>
                <a:srgbClr val="DBF5F9">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95727247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3" name="Footer Placeholder 2"/>
          <p:cNvSpPr>
            <a:spLocks noGrp="1"/>
          </p:cNvSpPr>
          <p:nvPr>
            <p:ph type="ftr" sz="quarter" idx="11"/>
          </p:nvPr>
        </p:nvSpPr>
        <p:spPr/>
        <p:txBody>
          <a:bodyPr/>
          <a:lstStyle/>
          <a:p>
            <a:endParaRPr lang="ar-SA">
              <a:solidFill>
                <a:srgbClr val="DBF5F9">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15887929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45389893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Tree>
    <p:extLst>
      <p:ext uri="{BB962C8B-B14F-4D97-AF65-F5344CB8AC3E}">
        <p14:creationId xmlns:p14="http://schemas.microsoft.com/office/powerpoint/2010/main" val="83447525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DBF5F9">
                    <a:shade val="90000"/>
                  </a:srgbClr>
                </a:solidFill>
              </a:rPr>
              <a:pPr/>
              <a:t>08/07/36</a:t>
            </a:fld>
            <a:endParaRPr lang="ar-SA">
              <a:solidFill>
                <a:srgbClr val="DBF5F9">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DBF5F9">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grpSp>
    </p:spTree>
    <p:extLst>
      <p:ext uri="{BB962C8B-B14F-4D97-AF65-F5344CB8AC3E}">
        <p14:creationId xmlns:p14="http://schemas.microsoft.com/office/powerpoint/2010/main" val="121838146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04664"/>
            <a:ext cx="8640960" cy="5832648"/>
          </a:xfrm>
          <a:noFill/>
        </p:spPr>
        <p:txBody>
          <a:bodyPr>
            <a:normAutofit fontScale="92500" lnSpcReduction="10000"/>
          </a:bodyPr>
          <a:lstStyle/>
          <a:p>
            <a:pPr marL="0" indent="0" algn="ctr">
              <a:buNone/>
            </a:pPr>
            <a:r>
              <a:rPr lang="ar-SA" sz="3200" b="1" dirty="0">
                <a:solidFill>
                  <a:srgbClr val="FFFF00"/>
                </a:solidFill>
              </a:rPr>
              <a:t>حقوق وواجبات المرشد السياحي</a:t>
            </a:r>
          </a:p>
          <a:p>
            <a:pPr marL="0" indent="0">
              <a:buNone/>
            </a:pPr>
            <a:r>
              <a:rPr lang="ar-SA" sz="3500" b="1" dirty="0">
                <a:solidFill>
                  <a:srgbClr val="FF0000"/>
                </a:solidFill>
              </a:rPr>
              <a:t>اولا: حقوق المرشد :</a:t>
            </a:r>
          </a:p>
          <a:p>
            <a:pPr marL="0" indent="0" algn="just">
              <a:buNone/>
            </a:pPr>
            <a:r>
              <a:rPr lang="ar-SA" sz="3200" b="1" dirty="0">
                <a:ln w="1905"/>
                <a:solidFill>
                  <a:srgbClr val="FFFF00"/>
                </a:solidFill>
                <a:effectLst>
                  <a:innerShdw blurRad="69850" dist="43180" dir="5400000">
                    <a:srgbClr val="000000">
                      <a:alpha val="65000"/>
                    </a:srgbClr>
                  </a:innerShdw>
                </a:effectLst>
              </a:rPr>
              <a:t>1. أن يستلم النسخة الأولى من أمر الشغل قبل البدء </a:t>
            </a:r>
            <a:r>
              <a:rPr lang="ar-SA" sz="3200" b="1" dirty="0" smtClean="0">
                <a:ln w="1905"/>
                <a:solidFill>
                  <a:srgbClr val="FFFF00"/>
                </a:solidFill>
                <a:effectLst>
                  <a:innerShdw blurRad="69850" dist="43180" dir="5400000">
                    <a:srgbClr val="000000">
                      <a:alpha val="65000"/>
                    </a:srgbClr>
                  </a:innerShdw>
                </a:effectLst>
              </a:rPr>
              <a:t>في </a:t>
            </a:r>
            <a:r>
              <a:rPr lang="ar-SA" sz="3200" b="1" dirty="0">
                <a:ln w="1905"/>
                <a:solidFill>
                  <a:srgbClr val="FFFF00"/>
                </a:solidFill>
                <a:effectLst>
                  <a:innerShdw blurRad="69850" dist="43180" dir="5400000">
                    <a:srgbClr val="000000">
                      <a:alpha val="65000"/>
                    </a:srgbClr>
                  </a:innerShdw>
                </a:effectLst>
              </a:rPr>
              <a:t>العمل وتلتزم </a:t>
            </a:r>
            <a:r>
              <a:rPr lang="ar-SA" sz="3200" b="1" dirty="0" smtClean="0">
                <a:ln w="1905"/>
                <a:solidFill>
                  <a:srgbClr val="FFFF00"/>
                </a:solidFill>
                <a:effectLst>
                  <a:innerShdw blurRad="69850" dist="43180" dir="5400000">
                    <a:srgbClr val="000000">
                      <a:alpha val="65000"/>
                    </a:srgbClr>
                  </a:innerShdw>
                </a:effectLst>
              </a:rPr>
              <a:t>  الشركة </a:t>
            </a:r>
            <a:r>
              <a:rPr lang="ar-SA" sz="3200" b="1" dirty="0">
                <a:ln w="1905"/>
                <a:solidFill>
                  <a:srgbClr val="FFFF00"/>
                </a:solidFill>
                <a:effectLst>
                  <a:innerShdw blurRad="69850" dist="43180" dir="5400000">
                    <a:srgbClr val="000000">
                      <a:alpha val="65000"/>
                    </a:srgbClr>
                  </a:innerShdw>
                </a:effectLst>
              </a:rPr>
              <a:t>بإصداره.</a:t>
            </a:r>
          </a:p>
          <a:p>
            <a:pPr marL="0" indent="0" algn="just">
              <a:buNone/>
            </a:pPr>
            <a:r>
              <a:rPr lang="ar-SA" sz="3200" b="1" dirty="0">
                <a:ln w="1905"/>
                <a:solidFill>
                  <a:srgbClr val="FFFF00"/>
                </a:solidFill>
                <a:effectLst>
                  <a:innerShdw blurRad="69850" dist="43180" dir="5400000">
                    <a:srgbClr val="000000">
                      <a:alpha val="65000"/>
                    </a:srgbClr>
                  </a:innerShdw>
                </a:effectLst>
              </a:rPr>
              <a:t>2. أن يستلم تصريح خارج المنطقة إن كان </a:t>
            </a:r>
            <a:r>
              <a:rPr lang="ar-SA" sz="3200" b="1" dirty="0" smtClean="0">
                <a:ln w="1905"/>
                <a:solidFill>
                  <a:srgbClr val="FFFF00"/>
                </a:solidFill>
                <a:effectLst>
                  <a:innerShdw blurRad="69850" dist="43180" dir="5400000">
                    <a:srgbClr val="000000">
                      <a:alpha val="65000"/>
                    </a:srgbClr>
                  </a:innerShdw>
                </a:effectLst>
              </a:rPr>
              <a:t>في </a:t>
            </a:r>
            <a:r>
              <a:rPr lang="ar-SA" sz="3200" b="1" dirty="0">
                <a:ln w="1905"/>
                <a:solidFill>
                  <a:srgbClr val="FFFF00"/>
                </a:solidFill>
                <a:effectLst>
                  <a:innerShdw blurRad="69850" dist="43180" dir="5400000">
                    <a:srgbClr val="000000">
                      <a:alpha val="65000"/>
                    </a:srgbClr>
                  </a:innerShdw>
                </a:effectLst>
              </a:rPr>
              <a:t>برنامج العمل مناطق سياحية غير المنصوص عليها </a:t>
            </a:r>
            <a:r>
              <a:rPr lang="ar-SA" sz="3200" b="1" dirty="0" smtClean="0">
                <a:ln w="1905"/>
                <a:solidFill>
                  <a:srgbClr val="FFFF00"/>
                </a:solidFill>
                <a:effectLst>
                  <a:innerShdw blurRad="69850" dist="43180" dir="5400000">
                    <a:srgbClr val="000000">
                      <a:alpha val="65000"/>
                    </a:srgbClr>
                  </a:innerShdw>
                </a:effectLst>
              </a:rPr>
              <a:t>في </a:t>
            </a:r>
            <a:r>
              <a:rPr lang="ar-SA" sz="3200" b="1" dirty="0">
                <a:ln w="1905"/>
                <a:solidFill>
                  <a:srgbClr val="FFFF00"/>
                </a:solidFill>
                <a:effectLst>
                  <a:innerShdw blurRad="69850" dist="43180" dir="5400000">
                    <a:srgbClr val="000000">
                      <a:alpha val="65000"/>
                    </a:srgbClr>
                  </a:innerShdw>
                </a:effectLst>
              </a:rPr>
              <a:t>ترخيص المرشد.</a:t>
            </a:r>
          </a:p>
          <a:p>
            <a:pPr marL="0" indent="0" algn="just">
              <a:buNone/>
            </a:pPr>
            <a:r>
              <a:rPr lang="ar-SA" sz="3200" b="1" dirty="0">
                <a:ln w="1905"/>
                <a:solidFill>
                  <a:srgbClr val="FFFF00"/>
                </a:solidFill>
                <a:effectLst>
                  <a:innerShdw blurRad="69850" dist="43180" dir="5400000">
                    <a:srgbClr val="000000">
                      <a:alpha val="65000"/>
                    </a:srgbClr>
                  </a:innerShdw>
                </a:effectLst>
              </a:rPr>
              <a:t>3. أن يستلم المرشد </a:t>
            </a:r>
            <a:r>
              <a:rPr lang="ar-SA" sz="3200" b="1" dirty="0" smtClean="0">
                <a:ln w="1905"/>
                <a:solidFill>
                  <a:srgbClr val="FFFF00"/>
                </a:solidFill>
                <a:effectLst>
                  <a:innerShdw blurRad="69850" dist="43180" dir="5400000">
                    <a:srgbClr val="000000">
                      <a:alpha val="65000"/>
                    </a:srgbClr>
                  </a:innerShdw>
                </a:effectLst>
              </a:rPr>
              <a:t>السلفة </a:t>
            </a:r>
            <a:r>
              <a:rPr lang="ar-SA" sz="3200" b="1" dirty="0">
                <a:ln w="1905"/>
                <a:solidFill>
                  <a:srgbClr val="FFFF00"/>
                </a:solidFill>
                <a:effectLst>
                  <a:innerShdw blurRad="69850" dist="43180" dir="5400000">
                    <a:srgbClr val="000000">
                      <a:alpha val="65000"/>
                    </a:srgbClr>
                  </a:innerShdw>
                </a:effectLst>
              </a:rPr>
              <a:t>المالية </a:t>
            </a:r>
            <a:r>
              <a:rPr lang="ar-SA" sz="3200" b="1" dirty="0" smtClean="0">
                <a:ln w="1905"/>
                <a:solidFill>
                  <a:srgbClr val="FFFF00"/>
                </a:solidFill>
                <a:effectLst>
                  <a:innerShdw blurRad="69850" dist="43180" dir="5400000">
                    <a:srgbClr val="000000">
                      <a:alpha val="65000"/>
                    </a:srgbClr>
                  </a:innerShdw>
                </a:effectLst>
              </a:rPr>
              <a:t>التي </a:t>
            </a:r>
            <a:r>
              <a:rPr lang="ar-SA" sz="3200" b="1" dirty="0">
                <a:ln w="1905"/>
                <a:solidFill>
                  <a:srgbClr val="FFFF00"/>
                </a:solidFill>
                <a:effectLst>
                  <a:innerShdw blurRad="69850" dist="43180" dir="5400000">
                    <a:srgbClr val="000000">
                      <a:alpha val="65000"/>
                    </a:srgbClr>
                  </a:innerShdw>
                </a:effectLst>
              </a:rPr>
              <a:t>تغطى تذاكر الدخول للمجموعة المصاحبة له كاملة </a:t>
            </a:r>
            <a:r>
              <a:rPr lang="ar-SA" sz="3200" b="1" dirty="0" smtClean="0">
                <a:ln w="1905"/>
                <a:solidFill>
                  <a:srgbClr val="FFFF00"/>
                </a:solidFill>
                <a:effectLst>
                  <a:innerShdw blurRad="69850" dist="43180" dir="5400000">
                    <a:srgbClr val="000000">
                      <a:alpha val="65000"/>
                    </a:srgbClr>
                  </a:innerShdw>
                </a:effectLst>
              </a:rPr>
              <a:t>في </a:t>
            </a:r>
            <a:r>
              <a:rPr lang="ar-SA" sz="3200" b="1" dirty="0">
                <a:ln w="1905"/>
                <a:solidFill>
                  <a:srgbClr val="FFFF00"/>
                </a:solidFill>
                <a:effectLst>
                  <a:innerShdw blurRad="69850" dist="43180" dir="5400000">
                    <a:srgbClr val="000000">
                      <a:alpha val="65000"/>
                    </a:srgbClr>
                  </a:innerShdw>
                </a:effectLst>
              </a:rPr>
              <a:t>حالة عدم وجود مندوب للصرف </a:t>
            </a:r>
            <a:r>
              <a:rPr lang="ar-SA" sz="3200" b="1" dirty="0" smtClean="0">
                <a:ln w="1905"/>
                <a:solidFill>
                  <a:srgbClr val="FFFF00"/>
                </a:solidFill>
                <a:effectLst>
                  <a:innerShdw blurRad="69850" dist="43180" dir="5400000">
                    <a:srgbClr val="000000">
                      <a:alpha val="65000"/>
                    </a:srgbClr>
                  </a:innerShdw>
                </a:effectLst>
              </a:rPr>
              <a:t>اليومي.</a:t>
            </a:r>
            <a:endParaRPr lang="ar-SA" sz="3200" b="1" dirty="0">
              <a:ln w="1905"/>
              <a:solidFill>
                <a:srgbClr val="FFFF00"/>
              </a:solidFill>
              <a:effectLst>
                <a:innerShdw blurRad="69850" dist="43180" dir="5400000">
                  <a:srgbClr val="000000">
                    <a:alpha val="65000"/>
                  </a:srgbClr>
                </a:innerShdw>
              </a:effectLst>
            </a:endParaRPr>
          </a:p>
          <a:p>
            <a:pPr marL="0" indent="0" algn="just">
              <a:buNone/>
            </a:pPr>
            <a:r>
              <a:rPr lang="ar-SA" sz="3200" b="1" dirty="0">
                <a:ln w="1905"/>
                <a:solidFill>
                  <a:srgbClr val="FFFF00"/>
                </a:solidFill>
                <a:effectLst>
                  <a:innerShdw blurRad="69850" dist="43180" dir="5400000">
                    <a:srgbClr val="000000">
                      <a:alpha val="65000"/>
                    </a:srgbClr>
                  </a:innerShdw>
                </a:effectLst>
              </a:rPr>
              <a:t>4. أن يعد له مكان إقامة لائق مع المجموعة سواء </a:t>
            </a:r>
            <a:r>
              <a:rPr lang="ar-SA" sz="3200" b="1" dirty="0" smtClean="0">
                <a:ln w="1905"/>
                <a:solidFill>
                  <a:srgbClr val="FFFF00"/>
                </a:solidFill>
                <a:effectLst>
                  <a:innerShdw blurRad="69850" dist="43180" dir="5400000">
                    <a:srgbClr val="000000">
                      <a:alpha val="65000"/>
                    </a:srgbClr>
                  </a:innerShdw>
                </a:effectLst>
              </a:rPr>
              <a:t>في </a:t>
            </a:r>
            <a:r>
              <a:rPr lang="ar-SA" sz="3200" b="1" dirty="0">
                <a:ln w="1905"/>
                <a:solidFill>
                  <a:srgbClr val="FFFF00"/>
                </a:solidFill>
                <a:effectLst>
                  <a:innerShdw blurRad="69850" dist="43180" dir="5400000">
                    <a:srgbClr val="000000">
                      <a:alpha val="65000"/>
                    </a:srgbClr>
                  </a:innerShdw>
                </a:effectLst>
              </a:rPr>
              <a:t>الفنادق أو المراكب العائمة بحد ادنى نصف غرفة أو كابينة سياحية مماثلة لإقامة السائح ويحصل على الثلاث وجبات اليومية </a:t>
            </a:r>
            <a:r>
              <a:rPr lang="ar-SA" sz="3200" b="1" dirty="0" err="1">
                <a:ln w="1905"/>
                <a:solidFill>
                  <a:srgbClr val="FFFF00"/>
                </a:solidFill>
                <a:effectLst>
                  <a:innerShdw blurRad="69850" dist="43180" dir="5400000">
                    <a:srgbClr val="000000">
                      <a:alpha val="65000"/>
                    </a:srgbClr>
                  </a:innerShdw>
                </a:effectLst>
              </a:rPr>
              <a:t>فى</a:t>
            </a:r>
            <a:r>
              <a:rPr lang="ar-SA" sz="3200" b="1" dirty="0">
                <a:ln w="1905"/>
                <a:solidFill>
                  <a:srgbClr val="FFFF00"/>
                </a:solidFill>
                <a:effectLst>
                  <a:innerShdw blurRad="69850" dist="43180" dir="5400000">
                    <a:srgbClr val="000000">
                      <a:alpha val="65000"/>
                    </a:srgbClr>
                  </a:innerShdw>
                </a:effectLst>
              </a:rPr>
              <a:t> نفس مكان الإقامة</a:t>
            </a:r>
            <a:r>
              <a:rPr lang="ar-SA" sz="3200" b="1" dirty="0" smtClean="0">
                <a:ln w="1905"/>
                <a:solidFill>
                  <a:srgbClr val="FFFF00"/>
                </a:solidFill>
                <a:effectLst>
                  <a:innerShdw blurRad="69850" dist="43180" dir="5400000">
                    <a:srgbClr val="000000">
                      <a:alpha val="65000"/>
                    </a:srgbClr>
                  </a:innerShdw>
                </a:effectLst>
              </a:rPr>
              <a:t>.</a:t>
            </a:r>
            <a:endParaRPr lang="ar-SA" sz="3200" b="1" dirty="0">
              <a:ln w="1905"/>
              <a:solidFill>
                <a:srgbClr val="FFFF0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32054430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620688"/>
            <a:ext cx="8496944" cy="5703912"/>
          </a:xfrm>
          <a:noFill/>
        </p:spPr>
        <p:txBody>
          <a:bodyPr>
            <a:normAutofit lnSpcReduction="10000"/>
          </a:bodyPr>
          <a:lstStyle/>
          <a:p>
            <a:pPr marL="0" indent="0">
              <a:buNone/>
            </a:pPr>
            <a:r>
              <a:rPr lang="ar-SA" sz="3600" b="1" dirty="0">
                <a:solidFill>
                  <a:schemeClr val="bg1"/>
                </a:solidFill>
              </a:rPr>
              <a:t>عناصر الإرشاد الجيد</a:t>
            </a:r>
          </a:p>
          <a:p>
            <a:pPr marL="0" indent="0">
              <a:buNone/>
            </a:pPr>
            <a:r>
              <a:rPr lang="ar-SA" sz="4400" b="1" dirty="0">
                <a:ln w="1905"/>
                <a:effectLst>
                  <a:innerShdw blurRad="69850" dist="43180" dir="5400000">
                    <a:srgbClr val="000000">
                      <a:alpha val="65000"/>
                    </a:srgbClr>
                  </a:innerShdw>
                </a:effectLst>
              </a:rPr>
              <a:t>1</a:t>
            </a:r>
            <a:r>
              <a:rPr lang="ar-SA" sz="2800" dirty="0"/>
              <a:t>. </a:t>
            </a:r>
            <a:r>
              <a:rPr lang="ar-SA" sz="3600" b="1" dirty="0">
                <a:ln w="1905"/>
                <a:effectLst>
                  <a:innerShdw blurRad="69850" dist="43180" dir="5400000">
                    <a:srgbClr val="000000">
                      <a:alpha val="65000"/>
                    </a:srgbClr>
                  </a:innerShdw>
                </a:effectLst>
              </a:rPr>
              <a:t>استخدام ألفاظ واضحة</a:t>
            </a:r>
          </a:p>
          <a:p>
            <a:pPr marL="0" indent="0">
              <a:buNone/>
            </a:pPr>
            <a:r>
              <a:rPr lang="ar-SA" sz="3600" b="1" dirty="0">
                <a:ln w="1905"/>
                <a:effectLst>
                  <a:innerShdw blurRad="69850" dist="43180" dir="5400000">
                    <a:srgbClr val="000000">
                      <a:alpha val="65000"/>
                    </a:srgbClr>
                  </a:innerShdw>
                </a:effectLst>
              </a:rPr>
              <a:t>2. التأكد من صحة المعلومات المقدمة للسياح</a:t>
            </a:r>
          </a:p>
          <a:p>
            <a:pPr marL="0" indent="0">
              <a:buNone/>
            </a:pPr>
            <a:r>
              <a:rPr lang="ar-SA" sz="3600" b="1" dirty="0">
                <a:ln w="1905"/>
                <a:effectLst>
                  <a:innerShdw blurRad="69850" dist="43180" dir="5400000">
                    <a:srgbClr val="000000">
                      <a:alpha val="65000"/>
                    </a:srgbClr>
                  </a:innerShdw>
                </a:effectLst>
              </a:rPr>
              <a:t>3. القدرة على جذب انتباه السياح</a:t>
            </a:r>
          </a:p>
          <a:p>
            <a:pPr marL="0" indent="0">
              <a:buNone/>
            </a:pPr>
            <a:endParaRPr lang="ar-SA" dirty="0"/>
          </a:p>
          <a:p>
            <a:pPr marL="0" indent="0">
              <a:buNone/>
            </a:pPr>
            <a:r>
              <a:rPr lang="ar-SA" sz="4000" b="1" dirty="0">
                <a:solidFill>
                  <a:schemeClr val="bg1"/>
                </a:solidFill>
              </a:rPr>
              <a:t>مبادئ الإرشاد الجيد</a:t>
            </a:r>
          </a:p>
          <a:p>
            <a:pPr marL="0" indent="0">
              <a:buNone/>
            </a:pPr>
            <a:r>
              <a:rPr lang="ar-SA" sz="3600" b="1" dirty="0">
                <a:ln w="1905"/>
                <a:effectLst>
                  <a:innerShdw blurRad="69850" dist="43180" dir="5400000">
                    <a:srgbClr val="000000">
                      <a:alpha val="65000"/>
                    </a:srgbClr>
                  </a:innerShdw>
                </a:effectLst>
              </a:rPr>
              <a:t>1. أن لا يعتمد على سرد المعلومات بطريقه مملة</a:t>
            </a:r>
          </a:p>
          <a:p>
            <a:pPr marL="0" indent="0">
              <a:buNone/>
            </a:pPr>
            <a:r>
              <a:rPr lang="ar-SA" sz="3600" b="1" dirty="0">
                <a:ln w="1905"/>
                <a:effectLst>
                  <a:innerShdw blurRad="69850" dist="43180" dir="5400000">
                    <a:srgbClr val="000000">
                      <a:alpha val="65000"/>
                    </a:srgbClr>
                  </a:innerShdw>
                </a:effectLst>
              </a:rPr>
              <a:t>2. أن يتناسب الشرح مع مستوى السياح الثقافي</a:t>
            </a:r>
          </a:p>
          <a:p>
            <a:pPr marL="0" indent="0">
              <a:buNone/>
            </a:pPr>
            <a:r>
              <a:rPr lang="ar-SA" sz="3600" b="1" dirty="0">
                <a:ln w="1905"/>
                <a:effectLst>
                  <a:innerShdw blurRad="69850" dist="43180" dir="5400000">
                    <a:srgbClr val="000000">
                      <a:alpha val="65000"/>
                    </a:srgbClr>
                  </a:innerShdw>
                </a:effectLst>
              </a:rPr>
              <a:t>3. أن يهدف لتقديم معلومات عامه</a:t>
            </a:r>
          </a:p>
          <a:p>
            <a:pPr marL="0" indent="0">
              <a:buNone/>
            </a:pPr>
            <a:endParaRPr lang="ar-SA" dirty="0"/>
          </a:p>
          <a:p>
            <a:pPr marL="0" indent="0">
              <a:buNone/>
            </a:pPr>
            <a:endParaRPr lang="ar-SA" dirty="0"/>
          </a:p>
          <a:p>
            <a:pPr marL="0" indent="0">
              <a:buNone/>
            </a:pPr>
            <a:endParaRPr lang="ar-SA" dirty="0"/>
          </a:p>
        </p:txBody>
      </p:sp>
    </p:spTree>
    <p:extLst>
      <p:ext uri="{BB962C8B-B14F-4D97-AF65-F5344CB8AC3E}">
        <p14:creationId xmlns:p14="http://schemas.microsoft.com/office/powerpoint/2010/main" val="22245146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571480"/>
            <a:ext cx="8229600" cy="5806480"/>
          </a:xfrm>
        </p:spPr>
        <p:txBody>
          <a:bodyPr>
            <a:normAutofit lnSpcReduction="10000"/>
          </a:bodyPr>
          <a:lstStyle/>
          <a:p>
            <a:pPr marL="0" indent="0" algn="just">
              <a:buNone/>
            </a:pPr>
            <a:r>
              <a:rPr lang="ar-SA" sz="4000" b="1" dirty="0">
                <a:solidFill>
                  <a:srgbClr val="FFFF00"/>
                </a:solidFill>
              </a:rPr>
              <a:t>كيف تكون مرشد </a:t>
            </a:r>
            <a:r>
              <a:rPr lang="ar-SA" sz="4000" b="1" dirty="0" smtClean="0">
                <a:solidFill>
                  <a:srgbClr val="FFFF00"/>
                </a:solidFill>
              </a:rPr>
              <a:t>سياحي </a:t>
            </a:r>
            <a:r>
              <a:rPr lang="ar-SA" sz="4000" b="1" dirty="0">
                <a:solidFill>
                  <a:srgbClr val="FFFF00"/>
                </a:solidFill>
              </a:rPr>
              <a:t>ناجح:</a:t>
            </a:r>
          </a:p>
          <a:p>
            <a:pPr marL="0" indent="0" algn="just">
              <a:buNone/>
            </a:pPr>
            <a:r>
              <a:rPr lang="ar-SA" b="1" dirty="0"/>
              <a:t>المرشد المثالي لكي يقوم بواجبه على أكمل وجه نجد أن لدى معظم الناس فكره واضحة ومحددة عن الدليل المثالي، مخبر جيد </a:t>
            </a:r>
            <a:r>
              <a:rPr lang="ar-SA" b="1" dirty="0" smtClean="0"/>
              <a:t>، متحمس</a:t>
            </a:r>
            <a:r>
              <a:rPr lang="ar-SA" b="1" dirty="0"/>
              <a:t>، ودي، وبالتأكيد يبقى أفضل الأدلاء من يتمتع بمزيج انتقائي من هذه الصفات الشخصية الإيجابية. </a:t>
            </a:r>
            <a:endParaRPr lang="ar-SA" b="1" dirty="0" smtClean="0"/>
          </a:p>
          <a:p>
            <a:pPr marL="0" indent="0" algn="just">
              <a:buNone/>
            </a:pPr>
            <a:r>
              <a:rPr lang="ar-SA" b="1" dirty="0"/>
              <a:t>وتبقى بعض الصفات الخاصة مهمة ومرغوبة جداً بالنسبة </a:t>
            </a:r>
            <a:r>
              <a:rPr lang="ar-SA" b="1" dirty="0" smtClean="0"/>
              <a:t>للمرشدين وهي كالاتي:</a:t>
            </a:r>
          </a:p>
          <a:p>
            <a:pPr marL="0" indent="0" algn="just">
              <a:buNone/>
            </a:pPr>
            <a:r>
              <a:rPr lang="ar-SA" b="1" dirty="0">
                <a:solidFill>
                  <a:srgbClr val="FF0000"/>
                </a:solidFill>
              </a:rPr>
              <a:t>1- </a:t>
            </a:r>
            <a:r>
              <a:rPr lang="ar-SA" sz="3200" b="1" dirty="0">
                <a:solidFill>
                  <a:srgbClr val="FF0000"/>
                </a:solidFill>
              </a:rPr>
              <a:t>الحماسة</a:t>
            </a:r>
            <a:r>
              <a:rPr lang="ar-SA" sz="3200" b="1" dirty="0" smtClean="0">
                <a:solidFill>
                  <a:srgbClr val="FF0000"/>
                </a:solidFill>
              </a:rPr>
              <a:t>:</a:t>
            </a:r>
            <a:r>
              <a:rPr lang="ar-SA" b="1" dirty="0" smtClean="0">
                <a:solidFill>
                  <a:srgbClr val="FF0000"/>
                </a:solidFill>
              </a:rPr>
              <a:t> </a:t>
            </a:r>
            <a:r>
              <a:rPr lang="ar-SA" sz="2800" b="1" dirty="0" smtClean="0"/>
              <a:t>ربما </a:t>
            </a:r>
            <a:r>
              <a:rPr lang="ar-SA" sz="2800" b="1" dirty="0"/>
              <a:t>يبقى الحب الميزة الوحيدة الأكثر أهمية للمرشد الناجح للعمل والمسافرين ، وهذا الحماس لا يجعل تجربة المسافر مفروضة بالقوة فقط بل سوف تساند كل من الدليل والزائر خلال التجارب المتعاقبة من ناحية عقلية ، ويصاحب الحماس عادة الفرح والكرم ، فعندما يكون الأدلاء متحمسين لعملهم وبلادهم فهم يميلون لهذا البلد بثقة أكبر </a:t>
            </a:r>
            <a:r>
              <a:rPr lang="ar-SA" sz="2800" b="1" dirty="0" smtClean="0"/>
              <a:t>.</a:t>
            </a:r>
            <a:endParaRPr lang="ar-SA" b="1" dirty="0"/>
          </a:p>
        </p:txBody>
      </p:sp>
    </p:spTree>
    <p:extLst>
      <p:ext uri="{BB962C8B-B14F-4D97-AF65-F5344CB8AC3E}">
        <p14:creationId xmlns:p14="http://schemas.microsoft.com/office/powerpoint/2010/main" val="131242517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52736"/>
            <a:ext cx="8229600" cy="5271864"/>
          </a:xfrm>
        </p:spPr>
        <p:txBody>
          <a:bodyPr>
            <a:normAutofit lnSpcReduction="10000"/>
          </a:bodyPr>
          <a:lstStyle/>
          <a:p>
            <a:pPr marL="0" indent="0" algn="just">
              <a:buNone/>
            </a:pPr>
            <a:r>
              <a:rPr lang="ar-SA" dirty="0"/>
              <a:t>2- </a:t>
            </a:r>
            <a:r>
              <a:rPr lang="ar-SA" sz="2800" b="1" dirty="0">
                <a:solidFill>
                  <a:srgbClr val="FF0000"/>
                </a:solidFill>
              </a:rPr>
              <a:t>الثقة بالنفس: </a:t>
            </a:r>
          </a:p>
          <a:p>
            <a:pPr marL="0" indent="0" algn="just">
              <a:buNone/>
            </a:pPr>
            <a:r>
              <a:rPr lang="ar-SA" dirty="0"/>
              <a:t>يتطلب تنمية الثقة بالنفس في مجال العمل مستوى أساسي في التقدير الذاتي المصحوب بالتجربة. وتُمَكن الثقة بالنفس الأدلاء من القيام بواجباتهم بفاعلية وحزم ليجعلوا الآخرين مطمئنين </a:t>
            </a:r>
            <a:r>
              <a:rPr lang="ar-SA" dirty="0" smtClean="0"/>
              <a:t>وليساعدوا </a:t>
            </a:r>
            <a:r>
              <a:rPr lang="ar-SA" dirty="0"/>
              <a:t>على خلق أجواء مرحة. </a:t>
            </a:r>
          </a:p>
          <a:p>
            <a:pPr marL="0" indent="0">
              <a:buNone/>
            </a:pPr>
            <a:r>
              <a:rPr lang="ar-SA" sz="2800" b="1" dirty="0" smtClean="0"/>
              <a:t>3- </a:t>
            </a:r>
            <a:r>
              <a:rPr lang="ar-SA" sz="2800" b="1" dirty="0">
                <a:solidFill>
                  <a:srgbClr val="FF0000"/>
                </a:solidFill>
              </a:rPr>
              <a:t>طبيعة نشطة بارزة : </a:t>
            </a:r>
          </a:p>
          <a:p>
            <a:pPr marL="0" indent="0" algn="just">
              <a:buNone/>
            </a:pPr>
            <a:r>
              <a:rPr lang="ar-SA" dirty="0"/>
              <a:t>تبقى إحدى الصفات المميزة للقائد الحقيقي الإيمان بقدرته الذاتية على إحداث التغيير والرغبة بتحمل المسؤولية ، ويصاحب مثل هذا الإيمان عادة تعهد بتقديم حلول بارعة وقدرة على </a:t>
            </a:r>
            <a:r>
              <a:rPr lang="ar-SA" dirty="0" smtClean="0"/>
              <a:t>بعث .</a:t>
            </a:r>
          </a:p>
          <a:p>
            <a:pPr marL="0" indent="0" algn="just">
              <a:buNone/>
            </a:pPr>
            <a:r>
              <a:rPr lang="ar-SA" sz="2800" b="1" dirty="0"/>
              <a:t>4-</a:t>
            </a:r>
            <a:r>
              <a:rPr lang="ar-SA" sz="2800" b="1" dirty="0">
                <a:solidFill>
                  <a:srgbClr val="FF0000"/>
                </a:solidFill>
              </a:rPr>
              <a:t> الحساسية: </a:t>
            </a:r>
          </a:p>
          <a:p>
            <a:pPr marL="0" indent="0" algn="just">
              <a:buNone/>
            </a:pPr>
            <a:r>
              <a:rPr lang="ar-SA" dirty="0"/>
              <a:t>يستعمل هذا التعبير هنا </a:t>
            </a:r>
            <a:r>
              <a:rPr lang="ar-SA" dirty="0" smtClean="0"/>
              <a:t>من </a:t>
            </a:r>
            <a:r>
              <a:rPr lang="ar-SA" dirty="0"/>
              <a:t>ناحية سطحية ليشمل الفهم الإنساني الشامل المطلوب للدليل  السياحي الناجح ، </a:t>
            </a:r>
            <a:r>
              <a:rPr lang="ar-SA" dirty="0" smtClean="0"/>
              <a:t>يبقى </a:t>
            </a:r>
            <a:r>
              <a:rPr lang="ar-SA" dirty="0"/>
              <a:t>الدليل السياحي رحميا يتسم بالاحترام ، لبقا ، يقظا ، سريع الملاحظة ، حساس لحجج الآخرين ومتفهم لوجهات نظرهم . </a:t>
            </a:r>
          </a:p>
          <a:p>
            <a:pPr marL="0" indent="0" algn="just">
              <a:buNone/>
            </a:pPr>
            <a:endParaRPr lang="ar-SA" dirty="0" smtClean="0"/>
          </a:p>
        </p:txBody>
      </p:sp>
    </p:spTree>
    <p:extLst>
      <p:ext uri="{BB962C8B-B14F-4D97-AF65-F5344CB8AC3E}">
        <p14:creationId xmlns:p14="http://schemas.microsoft.com/office/powerpoint/2010/main" val="79511323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753120"/>
          </a:xfrm>
        </p:spPr>
        <p:txBody>
          <a:bodyPr>
            <a:normAutofit fontScale="92500"/>
          </a:bodyPr>
          <a:lstStyle/>
          <a:p>
            <a:pPr marL="0" indent="0" algn="just">
              <a:buNone/>
            </a:pPr>
            <a:r>
              <a:rPr lang="ar-SA" dirty="0" smtClean="0"/>
              <a:t>5</a:t>
            </a:r>
            <a:r>
              <a:rPr lang="ar-SA" b="1" dirty="0" smtClean="0"/>
              <a:t>- </a:t>
            </a:r>
            <a:r>
              <a:rPr lang="ar-SA" sz="3500" b="1" dirty="0">
                <a:solidFill>
                  <a:srgbClr val="FF0000"/>
                </a:solidFill>
              </a:rPr>
              <a:t>المرونة :</a:t>
            </a:r>
            <a:endParaRPr lang="ar-SA" sz="2800" b="1" dirty="0">
              <a:solidFill>
                <a:srgbClr val="FF0000"/>
              </a:solidFill>
            </a:endParaRPr>
          </a:p>
          <a:p>
            <a:pPr marL="0" indent="0" algn="just">
              <a:buNone/>
            </a:pPr>
            <a:r>
              <a:rPr lang="ar-SA" b="1" dirty="0"/>
              <a:t>في مجال </a:t>
            </a:r>
            <a:r>
              <a:rPr lang="ar-SA" b="1" dirty="0" smtClean="0"/>
              <a:t>السفر المرونة </a:t>
            </a:r>
            <a:r>
              <a:rPr lang="ar-SA" b="1" dirty="0"/>
              <a:t>والصبر أمران ضروريان ويتضمنان القدرة على إقناع الآخرين ليكونوا مرنين وصبورين أيضا . </a:t>
            </a:r>
          </a:p>
          <a:p>
            <a:pPr marL="0" indent="0" algn="just">
              <a:buNone/>
            </a:pPr>
            <a:r>
              <a:rPr lang="ar-SA" b="1" dirty="0"/>
              <a:t>6- </a:t>
            </a:r>
            <a:r>
              <a:rPr lang="ar-SA" sz="3500" b="1" dirty="0">
                <a:solidFill>
                  <a:srgbClr val="FF0000"/>
                </a:solidFill>
              </a:rPr>
              <a:t>الشرعية :</a:t>
            </a:r>
          </a:p>
          <a:p>
            <a:pPr marL="0" indent="0" algn="just">
              <a:buNone/>
            </a:pPr>
            <a:r>
              <a:rPr lang="ar-SA" b="1" dirty="0"/>
              <a:t>تغضب بعض الصفات الناس وتنفرهم بسرعة </a:t>
            </a:r>
            <a:r>
              <a:rPr lang="ar-SA" b="1" dirty="0" smtClean="0"/>
              <a:t>أكبر، </a:t>
            </a:r>
            <a:r>
              <a:rPr lang="ar-SA" b="1" dirty="0"/>
              <a:t>ومنها الزيف وعدم الأمانة حيث يجتذب الناس بشكل غريزي للنقص بالناس العباقرة </a:t>
            </a:r>
            <a:r>
              <a:rPr lang="ar-SA" b="1" dirty="0" smtClean="0"/>
              <a:t>والانفتاحين. </a:t>
            </a:r>
            <a:endParaRPr lang="ar-SA" b="1" dirty="0"/>
          </a:p>
          <a:p>
            <a:pPr marL="0" indent="0" algn="just">
              <a:buNone/>
            </a:pPr>
            <a:endParaRPr lang="ar-SA" b="1" dirty="0"/>
          </a:p>
          <a:p>
            <a:pPr marL="0" indent="0" algn="just">
              <a:buNone/>
            </a:pPr>
            <a:r>
              <a:rPr lang="ar-SA" b="1" dirty="0"/>
              <a:t>7- </a:t>
            </a:r>
            <a:r>
              <a:rPr lang="ar-SA" sz="3500" b="1" dirty="0">
                <a:solidFill>
                  <a:srgbClr val="FF0000"/>
                </a:solidFill>
              </a:rPr>
              <a:t>المظهر المهني الجذاب: </a:t>
            </a:r>
            <a:endParaRPr lang="ar-SA" b="1" dirty="0">
              <a:solidFill>
                <a:srgbClr val="FF0000"/>
              </a:solidFill>
            </a:endParaRPr>
          </a:p>
          <a:p>
            <a:pPr marL="0" indent="0" algn="just">
              <a:buNone/>
            </a:pPr>
            <a:r>
              <a:rPr lang="ar-SA" b="1" dirty="0" smtClean="0"/>
              <a:t>ان الناس </a:t>
            </a:r>
            <a:r>
              <a:rPr lang="ar-SA" b="1" dirty="0"/>
              <a:t>يقررون فيما إذا كانوا يحبون ويقدرون خلال الدقائق الأولى من مقابلتهم إياهم . فالإيضاحات الأولى والانطباعات الأولى يتعذر محوها في أكثر الأحيان وتعتمد كثيرا على المظهر الجسدي للشخص</a:t>
            </a:r>
            <a:r>
              <a:rPr lang="ar-SA" b="1" dirty="0" smtClean="0"/>
              <a:t>. وقد </a:t>
            </a:r>
            <a:r>
              <a:rPr lang="ar-SA" b="1" dirty="0"/>
              <a:t>يعتقد الكثير أن الأشخاص النظيفين والمهتمين بمظهرهم يكونوا على رأس الأشخاص وتظهر نفس الصفات على عملهم. </a:t>
            </a:r>
          </a:p>
          <a:p>
            <a:pPr marL="0" indent="0">
              <a:buNone/>
            </a:pPr>
            <a:endParaRPr lang="ar-SA" dirty="0"/>
          </a:p>
        </p:txBody>
      </p:sp>
    </p:spTree>
    <p:extLst>
      <p:ext uri="{BB962C8B-B14F-4D97-AF65-F5344CB8AC3E}">
        <p14:creationId xmlns:p14="http://schemas.microsoft.com/office/powerpoint/2010/main" val="33788113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753120"/>
          </a:xfrm>
        </p:spPr>
        <p:txBody>
          <a:bodyPr>
            <a:normAutofit lnSpcReduction="10000"/>
          </a:bodyPr>
          <a:lstStyle/>
          <a:p>
            <a:pPr marL="0" indent="0" algn="just">
              <a:buNone/>
            </a:pPr>
            <a:r>
              <a:rPr lang="ar-SA" b="1" dirty="0"/>
              <a:t>8-</a:t>
            </a:r>
            <a:r>
              <a:rPr lang="ar-SA" sz="2800" b="1" dirty="0">
                <a:solidFill>
                  <a:srgbClr val="FF0000"/>
                </a:solidFill>
              </a:rPr>
              <a:t> حسن الفكاهة: </a:t>
            </a:r>
          </a:p>
          <a:p>
            <a:pPr marL="0" indent="0" algn="just">
              <a:buNone/>
            </a:pPr>
            <a:r>
              <a:rPr lang="ar-SA" b="1" dirty="0" smtClean="0"/>
              <a:t>يمكن </a:t>
            </a:r>
            <a:r>
              <a:rPr lang="ar-SA" b="1" dirty="0"/>
              <a:t>أن يقرب حس الفكاهة الناس من بعضهم ويبعث فيهم الاطمئنان ويقدم لهم المساعدة على جعل الحوادث المؤسفة التي لا بد من حدوثها أثناء السفر أمرا عاديا بدلا من أن يكون أمرا موترا وغير </a:t>
            </a:r>
            <a:r>
              <a:rPr lang="ar-SA" b="1" dirty="0" smtClean="0"/>
              <a:t>سار.</a:t>
            </a:r>
          </a:p>
          <a:p>
            <a:pPr marL="0" indent="0" algn="just">
              <a:buNone/>
            </a:pPr>
            <a:r>
              <a:rPr lang="ar-SA" b="1" dirty="0"/>
              <a:t> </a:t>
            </a:r>
            <a:r>
              <a:rPr lang="ar-SA" sz="3200" b="1" dirty="0">
                <a:solidFill>
                  <a:srgbClr val="FF0000"/>
                </a:solidFill>
              </a:rPr>
              <a:t>9- المعرفة : </a:t>
            </a:r>
          </a:p>
          <a:p>
            <a:pPr marL="0" indent="0" algn="just">
              <a:buNone/>
            </a:pPr>
            <a:r>
              <a:rPr lang="ar-SA" b="1" dirty="0"/>
              <a:t>تبقى المعرفة العامة الجيدة عن مجموعة واسعة من المواضيع أمرا أساسيا وتختلف مجالات عمل الأدلاء في إقليم ما ولكن يبقى من الحكمة للأدلاء السياحيين التحقق </a:t>
            </a:r>
            <a:r>
              <a:rPr lang="ar-SA" b="1" dirty="0" smtClean="0"/>
              <a:t>من </a:t>
            </a:r>
            <a:r>
              <a:rPr lang="ar-SA" b="1" dirty="0"/>
              <a:t>برامج التعليم المحلية لهذا </a:t>
            </a:r>
            <a:r>
              <a:rPr lang="ar-SA" b="1" dirty="0" smtClean="0"/>
              <a:t>الإقليم .</a:t>
            </a:r>
          </a:p>
          <a:p>
            <a:pPr marL="0" indent="0" algn="just">
              <a:buNone/>
            </a:pPr>
            <a:r>
              <a:rPr lang="ar-SA" b="1" dirty="0"/>
              <a:t> </a:t>
            </a:r>
          </a:p>
          <a:p>
            <a:pPr marL="0" indent="0" algn="just">
              <a:buNone/>
            </a:pPr>
            <a:r>
              <a:rPr lang="ar-SA" sz="2800" b="1" dirty="0">
                <a:solidFill>
                  <a:srgbClr val="FF0000"/>
                </a:solidFill>
              </a:rPr>
              <a:t>10- مهارات الاتصال الجيدة: </a:t>
            </a:r>
          </a:p>
          <a:p>
            <a:pPr marL="0" indent="0" algn="just">
              <a:buNone/>
            </a:pPr>
            <a:r>
              <a:rPr lang="ar-SA" b="1" dirty="0"/>
              <a:t>سوف لا ينجح أكثر الناس إطلاعا وحساسية أن يكون دليلا سياحيا بدون القدرة الجيدة على الاتصال . وتتضمن </a:t>
            </a:r>
            <a:r>
              <a:rPr lang="ar-SA" b="1" dirty="0">
                <a:solidFill>
                  <a:srgbClr val="FF0000"/>
                </a:solidFill>
              </a:rPr>
              <a:t>مهارات الاتصال </a:t>
            </a:r>
            <a:r>
              <a:rPr lang="ar-SA" b="1" dirty="0"/>
              <a:t>الجيد طريقة </a:t>
            </a:r>
            <a:r>
              <a:rPr lang="ar-SA" b="1" dirty="0">
                <a:solidFill>
                  <a:srgbClr val="FFFF00"/>
                </a:solidFill>
              </a:rPr>
              <a:t>اللفظ</a:t>
            </a:r>
            <a:r>
              <a:rPr lang="ar-SA" b="1" dirty="0">
                <a:solidFill>
                  <a:srgbClr val="FF0000"/>
                </a:solidFill>
              </a:rPr>
              <a:t> والتقاء العيون </a:t>
            </a:r>
            <a:r>
              <a:rPr lang="ar-SA" b="1" dirty="0">
                <a:solidFill>
                  <a:srgbClr val="FFFF00"/>
                </a:solidFill>
              </a:rPr>
              <a:t>والإشارات الطبيعية </a:t>
            </a:r>
            <a:r>
              <a:rPr lang="ar-SA" b="1" dirty="0">
                <a:solidFill>
                  <a:srgbClr val="FF0000"/>
                </a:solidFill>
              </a:rPr>
              <a:t>ونبرة ونغمة الصوت </a:t>
            </a:r>
            <a:r>
              <a:rPr lang="ar-SA" b="1" dirty="0">
                <a:solidFill>
                  <a:srgbClr val="FFFF00"/>
                </a:solidFill>
              </a:rPr>
              <a:t>وتعبير الوجه </a:t>
            </a:r>
            <a:r>
              <a:rPr lang="ar-SA" b="1" dirty="0" smtClean="0">
                <a:solidFill>
                  <a:srgbClr val="FFFF00"/>
                </a:solidFill>
              </a:rPr>
              <a:t>.</a:t>
            </a:r>
            <a:endParaRPr lang="ar-SA" b="1" dirty="0">
              <a:solidFill>
                <a:srgbClr val="FFFF00"/>
              </a:solidFill>
            </a:endParaRPr>
          </a:p>
        </p:txBody>
      </p:sp>
    </p:spTree>
    <p:extLst>
      <p:ext uri="{BB962C8B-B14F-4D97-AF65-F5344CB8AC3E}">
        <p14:creationId xmlns:p14="http://schemas.microsoft.com/office/powerpoint/2010/main" val="37018283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199856"/>
          </a:xfrm>
        </p:spPr>
        <p:txBody>
          <a:bodyPr/>
          <a:lstStyle/>
          <a:p>
            <a:pPr marL="0" indent="0" algn="just">
              <a:buNone/>
            </a:pPr>
            <a:r>
              <a:rPr lang="ar-SA" sz="2800" b="1" dirty="0">
                <a:solidFill>
                  <a:srgbClr val="FF0000"/>
                </a:solidFill>
              </a:rPr>
              <a:t>11- التنظيم :</a:t>
            </a:r>
          </a:p>
          <a:p>
            <a:pPr marL="0" indent="0" algn="just">
              <a:buNone/>
            </a:pPr>
            <a:r>
              <a:rPr lang="ar-SA" sz="2800" b="1" dirty="0"/>
              <a:t>يستخف عادة بمهارات إدارة الوقت والتنظيم والمهارات الأساسية . إن الالتزام ببرنامج محدد المواعيد هي من أهم الأعمال المتوازنة التي يجب أن يقوم بها المرشد يوميا . </a:t>
            </a:r>
          </a:p>
        </p:txBody>
      </p:sp>
    </p:spTree>
    <p:extLst>
      <p:ext uri="{BB962C8B-B14F-4D97-AF65-F5344CB8AC3E}">
        <p14:creationId xmlns:p14="http://schemas.microsoft.com/office/powerpoint/2010/main" val="217903964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404664"/>
            <a:ext cx="8784976" cy="5919936"/>
          </a:xfrm>
          <a:noFill/>
        </p:spPr>
        <p:txBody>
          <a:bodyPr>
            <a:normAutofit lnSpcReduction="10000"/>
          </a:bodyPr>
          <a:lstStyle/>
          <a:p>
            <a:pPr marL="0" indent="0" algn="just">
              <a:buNone/>
            </a:pPr>
            <a:r>
              <a:rPr lang="ar-SA" sz="2800" b="1" dirty="0">
                <a:ln w="1905"/>
                <a:solidFill>
                  <a:srgbClr val="FF0000"/>
                </a:solidFill>
                <a:effectLst>
                  <a:innerShdw blurRad="69850" dist="43180" dir="5400000">
                    <a:srgbClr val="000000">
                      <a:alpha val="65000"/>
                    </a:srgbClr>
                  </a:innerShdw>
                </a:effectLst>
              </a:rPr>
              <a:t>5</a:t>
            </a:r>
            <a:r>
              <a:rPr lang="ar-SA" sz="2800" b="1" dirty="0">
                <a:ln w="1905"/>
                <a:solidFill>
                  <a:srgbClr val="FFFF00"/>
                </a:solidFill>
                <a:effectLst>
                  <a:innerShdw blurRad="69850" dist="43180" dir="5400000">
                    <a:srgbClr val="000000">
                      <a:alpha val="65000"/>
                    </a:srgbClr>
                  </a:innerShdw>
                </a:effectLst>
              </a:rPr>
              <a:t>. أن يحصل المرشد على برنامج الرحلة ومواعيدها وان يخطر </a:t>
            </a:r>
            <a:r>
              <a:rPr lang="ar-SA" sz="2800" b="1" dirty="0" smtClean="0">
                <a:ln w="1905"/>
                <a:solidFill>
                  <a:srgbClr val="FFFF00"/>
                </a:solidFill>
                <a:effectLst>
                  <a:innerShdw blurRad="69850" dist="43180" dir="5400000">
                    <a:srgbClr val="000000">
                      <a:alpha val="65000"/>
                    </a:srgbClr>
                  </a:innerShdw>
                </a:effectLst>
              </a:rPr>
              <a:t>بأي </a:t>
            </a:r>
            <a:r>
              <a:rPr lang="ar-SA" sz="2800" b="1" dirty="0">
                <a:ln w="1905"/>
                <a:solidFill>
                  <a:srgbClr val="FFFF00"/>
                </a:solidFill>
                <a:effectLst>
                  <a:innerShdw blurRad="69850" dist="43180" dir="5400000">
                    <a:srgbClr val="000000">
                      <a:alpha val="65000"/>
                    </a:srgbClr>
                  </a:innerShdw>
                </a:effectLst>
              </a:rPr>
              <a:t>تعديل يتم مسبقاً.</a:t>
            </a:r>
          </a:p>
          <a:p>
            <a:pPr marL="0" indent="0" algn="just">
              <a:buNone/>
            </a:pPr>
            <a:r>
              <a:rPr lang="ar-SA" sz="2800" b="1" dirty="0">
                <a:ln w="1905"/>
                <a:solidFill>
                  <a:srgbClr val="FF0000"/>
                </a:solidFill>
                <a:effectLst>
                  <a:innerShdw blurRad="69850" dist="43180" dir="5400000">
                    <a:srgbClr val="000000">
                      <a:alpha val="65000"/>
                    </a:srgbClr>
                  </a:innerShdw>
                </a:effectLst>
              </a:rPr>
              <a:t>6. </a:t>
            </a:r>
            <a:r>
              <a:rPr lang="ar-SA" sz="2800" b="1" dirty="0">
                <a:ln w="1905"/>
                <a:solidFill>
                  <a:srgbClr val="FFFF00"/>
                </a:solidFill>
                <a:effectLst>
                  <a:innerShdw blurRad="69850" dist="43180" dir="5400000">
                    <a:srgbClr val="000000">
                      <a:alpha val="65000"/>
                    </a:srgbClr>
                  </a:innerShdw>
                </a:effectLst>
              </a:rPr>
              <a:t>أن يحصل المرشد </a:t>
            </a:r>
            <a:r>
              <a:rPr lang="ar-SA" sz="2800" b="1" dirty="0" smtClean="0">
                <a:ln w="1905"/>
                <a:solidFill>
                  <a:srgbClr val="FFFF00"/>
                </a:solidFill>
                <a:effectLst>
                  <a:innerShdw blurRad="69850" dist="43180" dir="5400000">
                    <a:srgbClr val="000000">
                      <a:alpha val="65000"/>
                    </a:srgbClr>
                  </a:innerShdw>
                </a:effectLst>
              </a:rPr>
              <a:t>السياحي </a:t>
            </a:r>
            <a:r>
              <a:rPr lang="ar-SA" sz="2800" b="1" dirty="0">
                <a:ln w="1905"/>
                <a:solidFill>
                  <a:srgbClr val="FFFF00"/>
                </a:solidFill>
                <a:effectLst>
                  <a:innerShdw blurRad="69850" dist="43180" dir="5400000">
                    <a:srgbClr val="000000">
                      <a:alpha val="65000"/>
                    </a:srgbClr>
                  </a:innerShdw>
                </a:effectLst>
              </a:rPr>
              <a:t>من الشركة السياحية على تذاكر السفر + مصاريف الانتقالات إلى المناطق السياحية المبينة </a:t>
            </a:r>
            <a:r>
              <a:rPr lang="ar-SA" sz="2800" b="1" dirty="0" smtClean="0">
                <a:ln w="1905"/>
                <a:solidFill>
                  <a:srgbClr val="FFFF00"/>
                </a:solidFill>
                <a:effectLst>
                  <a:innerShdw blurRad="69850" dist="43180" dir="5400000">
                    <a:srgbClr val="000000">
                      <a:alpha val="65000"/>
                    </a:srgbClr>
                  </a:innerShdw>
                </a:effectLst>
              </a:rPr>
              <a:t>في </a:t>
            </a:r>
            <a:r>
              <a:rPr lang="ar-SA" sz="2800" b="1" dirty="0">
                <a:ln w="1905"/>
                <a:solidFill>
                  <a:srgbClr val="FFFF00"/>
                </a:solidFill>
                <a:effectLst>
                  <a:innerShdw blurRad="69850" dist="43180" dir="5400000">
                    <a:srgbClr val="000000">
                      <a:alpha val="65000"/>
                    </a:srgbClr>
                  </a:innerShdw>
                </a:effectLst>
              </a:rPr>
              <a:t>أمر الشغل سواء كان السفر بالطائرة أو القطار أو بالأتوبيس مرافقاً للمجموعة السياحية وكافة المصاريف الخاصة بالمجموعة السياحية من إكراميات وخلافه.</a:t>
            </a:r>
          </a:p>
          <a:p>
            <a:pPr marL="0" indent="0" algn="just">
              <a:buNone/>
            </a:pPr>
            <a:r>
              <a:rPr lang="ar-SA" sz="2800" b="1" dirty="0">
                <a:ln w="1905"/>
                <a:solidFill>
                  <a:srgbClr val="FF0000"/>
                </a:solidFill>
                <a:effectLst>
                  <a:innerShdw blurRad="69850" dist="43180" dir="5400000">
                    <a:srgbClr val="000000">
                      <a:alpha val="65000"/>
                    </a:srgbClr>
                  </a:innerShdw>
                </a:effectLst>
              </a:rPr>
              <a:t>7. </a:t>
            </a:r>
            <a:r>
              <a:rPr lang="ar-SA" sz="2800" b="1" dirty="0">
                <a:ln w="1905"/>
                <a:solidFill>
                  <a:srgbClr val="FFFF00"/>
                </a:solidFill>
                <a:effectLst>
                  <a:innerShdw blurRad="69850" dist="43180" dir="5400000">
                    <a:srgbClr val="000000">
                      <a:alpha val="65000"/>
                    </a:srgbClr>
                  </a:innerShdw>
                </a:effectLst>
              </a:rPr>
              <a:t>أن يتسلم المرشد </a:t>
            </a:r>
            <a:r>
              <a:rPr lang="ar-SA" sz="2800" b="1" dirty="0" smtClean="0">
                <a:ln w="1905"/>
                <a:solidFill>
                  <a:srgbClr val="FFFF00"/>
                </a:solidFill>
                <a:effectLst>
                  <a:innerShdw blurRad="69850" dist="43180" dir="5400000">
                    <a:srgbClr val="000000">
                      <a:alpha val="65000"/>
                    </a:srgbClr>
                  </a:innerShdw>
                </a:effectLst>
              </a:rPr>
              <a:t>السياحي </a:t>
            </a:r>
            <a:r>
              <a:rPr lang="ar-SA" sz="2800" b="1" dirty="0">
                <a:ln w="1905"/>
                <a:solidFill>
                  <a:srgbClr val="FFFF00"/>
                </a:solidFill>
                <a:effectLst>
                  <a:innerShdw blurRad="69850" dist="43180" dir="5400000">
                    <a:srgbClr val="000000">
                      <a:alpha val="65000"/>
                    </a:srgbClr>
                  </a:innerShdw>
                </a:effectLst>
              </a:rPr>
              <a:t>اجره كاملاً طبقاً للقانون وبناء على أمر الشغل الصادر إليه بعد خصم الضرائب وفى حالة عدم السداد عليه بتقديم أمر الشغل مع شكوى إلى كل من النقابة وغرفة الشركات السياحية لإجراء اللازم.</a:t>
            </a:r>
          </a:p>
          <a:p>
            <a:pPr marL="0" indent="0" algn="just">
              <a:buNone/>
            </a:pPr>
            <a:r>
              <a:rPr lang="ar-SA" sz="2800" b="1" dirty="0">
                <a:ln w="1905"/>
                <a:solidFill>
                  <a:srgbClr val="FF0000"/>
                </a:solidFill>
                <a:effectLst>
                  <a:innerShdw blurRad="69850" dist="43180" dir="5400000">
                    <a:srgbClr val="000000">
                      <a:alpha val="65000"/>
                    </a:srgbClr>
                  </a:innerShdw>
                </a:effectLst>
              </a:rPr>
              <a:t>8. </a:t>
            </a:r>
            <a:r>
              <a:rPr lang="ar-SA" sz="2800" b="1" dirty="0">
                <a:ln w="1905"/>
                <a:solidFill>
                  <a:srgbClr val="FFFF00"/>
                </a:solidFill>
                <a:effectLst>
                  <a:innerShdw blurRad="69850" dist="43180" dir="5400000">
                    <a:srgbClr val="000000">
                      <a:alpha val="65000"/>
                    </a:srgbClr>
                  </a:innerShdw>
                </a:effectLst>
              </a:rPr>
              <a:t>إقامة كاملة مع الثلاث وجبات.</a:t>
            </a:r>
          </a:p>
          <a:p>
            <a:pPr marL="0" indent="0" algn="just">
              <a:buNone/>
            </a:pPr>
            <a:r>
              <a:rPr lang="ar-SA" sz="2800" b="1" dirty="0">
                <a:ln w="1905"/>
                <a:solidFill>
                  <a:srgbClr val="FF0000"/>
                </a:solidFill>
                <a:effectLst>
                  <a:innerShdw blurRad="69850" dist="43180" dir="5400000">
                    <a:srgbClr val="000000">
                      <a:alpha val="65000"/>
                    </a:srgbClr>
                  </a:innerShdw>
                </a:effectLst>
              </a:rPr>
              <a:t>9. </a:t>
            </a:r>
            <a:r>
              <a:rPr lang="ar-SA" sz="2800" b="1" dirty="0">
                <a:ln w="1905"/>
                <a:solidFill>
                  <a:srgbClr val="FFFF00"/>
                </a:solidFill>
                <a:effectLst>
                  <a:innerShdw blurRad="69850" dist="43180" dir="5400000">
                    <a:srgbClr val="000000">
                      <a:alpha val="65000"/>
                    </a:srgbClr>
                  </a:innerShdw>
                </a:effectLst>
              </a:rPr>
              <a:t>أن تلتزم الشركة بساعات العمل </a:t>
            </a:r>
            <a:r>
              <a:rPr lang="ar-SA" sz="2800" b="1" dirty="0" smtClean="0">
                <a:ln w="1905"/>
                <a:solidFill>
                  <a:srgbClr val="FFFF00"/>
                </a:solidFill>
                <a:effectLst>
                  <a:innerShdw blurRad="69850" dist="43180" dir="5400000">
                    <a:srgbClr val="000000">
                      <a:alpha val="65000"/>
                    </a:srgbClr>
                  </a:innerShdw>
                </a:effectLst>
              </a:rPr>
              <a:t>اليومي </a:t>
            </a:r>
            <a:r>
              <a:rPr lang="ar-SA" sz="2800" b="1" dirty="0">
                <a:ln w="1905"/>
                <a:solidFill>
                  <a:srgbClr val="FFFF00"/>
                </a:solidFill>
                <a:effectLst>
                  <a:innerShdw blurRad="69850" dist="43180" dir="5400000">
                    <a:srgbClr val="000000">
                      <a:alpha val="65000"/>
                    </a:srgbClr>
                  </a:innerShdw>
                </a:effectLst>
              </a:rPr>
              <a:t>بـ 8 ساعات وفى حالة زيادة العمل عن ذلك يدفع المقابل </a:t>
            </a:r>
            <a:r>
              <a:rPr lang="ar-SA" sz="2800" b="1" dirty="0" smtClean="0">
                <a:ln w="1905"/>
                <a:solidFill>
                  <a:srgbClr val="FFFF00"/>
                </a:solidFill>
                <a:effectLst>
                  <a:innerShdw blurRad="69850" dist="43180" dir="5400000">
                    <a:srgbClr val="000000">
                      <a:alpha val="65000"/>
                    </a:srgbClr>
                  </a:innerShdw>
                </a:effectLst>
              </a:rPr>
              <a:t>المادي </a:t>
            </a:r>
            <a:r>
              <a:rPr lang="ar-SA" sz="2800" b="1" dirty="0">
                <a:ln w="1905"/>
                <a:solidFill>
                  <a:srgbClr val="FFFF00"/>
                </a:solidFill>
                <a:effectLst>
                  <a:innerShdw blurRad="69850" dist="43180" dir="5400000">
                    <a:srgbClr val="000000">
                      <a:alpha val="65000"/>
                    </a:srgbClr>
                  </a:innerShdw>
                </a:effectLst>
              </a:rPr>
              <a:t>لذلك.</a:t>
            </a:r>
          </a:p>
          <a:p>
            <a:pPr marL="0" indent="0">
              <a:buNone/>
            </a:pPr>
            <a:endParaRPr lang="ar-SA" dirty="0"/>
          </a:p>
        </p:txBody>
      </p:sp>
    </p:spTree>
    <p:extLst>
      <p:ext uri="{BB962C8B-B14F-4D97-AF65-F5344CB8AC3E}">
        <p14:creationId xmlns:p14="http://schemas.microsoft.com/office/powerpoint/2010/main" val="257060255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640960" cy="6120680"/>
          </a:xfrm>
          <a:noFill/>
        </p:spPr>
        <p:txBody>
          <a:bodyPr>
            <a:normAutofit fontScale="92500"/>
          </a:bodyPr>
          <a:lstStyle/>
          <a:p>
            <a:pPr marL="0" indent="0">
              <a:buNone/>
            </a:pPr>
            <a:r>
              <a:rPr lang="ar-SA" sz="4300" b="1" dirty="0">
                <a:ln w="1905"/>
                <a:solidFill>
                  <a:srgbClr val="FF0000"/>
                </a:solidFill>
                <a:effectLst>
                  <a:innerShdw blurRad="69850" dist="43180" dir="5400000">
                    <a:srgbClr val="000000">
                      <a:alpha val="65000"/>
                    </a:srgbClr>
                  </a:innerShdw>
                </a:effectLst>
              </a:rPr>
              <a:t>ثانياً: واجبات المرشد :</a:t>
            </a:r>
          </a:p>
          <a:p>
            <a:pPr marL="0" indent="0" algn="just">
              <a:buNone/>
            </a:pPr>
            <a:r>
              <a:rPr lang="ar-SA" sz="2800" b="1" dirty="0">
                <a:ln w="1905"/>
                <a:solidFill>
                  <a:srgbClr val="FF0000"/>
                </a:solidFill>
                <a:effectLst>
                  <a:innerShdw blurRad="69850" dist="43180" dir="5400000">
                    <a:srgbClr val="000000">
                      <a:alpha val="65000"/>
                    </a:srgbClr>
                  </a:innerShdw>
                </a:effectLst>
              </a:rPr>
              <a:t>1. </a:t>
            </a:r>
            <a:r>
              <a:rPr lang="ar-SA" sz="2800" b="1" dirty="0">
                <a:ln w="1905"/>
                <a:solidFill>
                  <a:srgbClr val="FFFF00"/>
                </a:solidFill>
                <a:effectLst>
                  <a:innerShdw blurRad="69850" dist="43180" dir="5400000">
                    <a:srgbClr val="000000">
                      <a:alpha val="65000"/>
                    </a:srgbClr>
                  </a:innerShdw>
                </a:effectLst>
              </a:rPr>
              <a:t>على المرشد </a:t>
            </a:r>
            <a:r>
              <a:rPr lang="ar-SA" sz="2800" b="1" dirty="0" smtClean="0">
                <a:ln w="1905"/>
                <a:solidFill>
                  <a:srgbClr val="FFFF00"/>
                </a:solidFill>
                <a:effectLst>
                  <a:innerShdw blurRad="69850" dist="43180" dir="5400000">
                    <a:srgbClr val="000000">
                      <a:alpha val="65000"/>
                    </a:srgbClr>
                  </a:innerShdw>
                </a:effectLst>
              </a:rPr>
              <a:t>السياحي </a:t>
            </a:r>
            <a:r>
              <a:rPr lang="ar-SA" sz="2800" b="1" dirty="0">
                <a:ln w="1905"/>
                <a:solidFill>
                  <a:srgbClr val="FFFF00"/>
                </a:solidFill>
                <a:effectLst>
                  <a:innerShdw blurRad="69850" dist="43180" dir="5400000">
                    <a:srgbClr val="000000">
                      <a:alpha val="65000"/>
                    </a:srgbClr>
                  </a:innerShdw>
                </a:effectLst>
              </a:rPr>
              <a:t>الاحتفاظ بأمر الشغل أثناء العمل لتقديمه عند الطلب.</a:t>
            </a:r>
          </a:p>
          <a:p>
            <a:pPr marL="0" indent="0" algn="just">
              <a:buNone/>
            </a:pPr>
            <a:r>
              <a:rPr lang="ar-SA" sz="2800" b="1" dirty="0">
                <a:ln w="1905"/>
                <a:solidFill>
                  <a:srgbClr val="FF0000"/>
                </a:solidFill>
                <a:effectLst>
                  <a:innerShdw blurRad="69850" dist="43180" dir="5400000">
                    <a:srgbClr val="000000">
                      <a:alpha val="65000"/>
                    </a:srgbClr>
                  </a:innerShdw>
                </a:effectLst>
              </a:rPr>
              <a:t>2. </a:t>
            </a:r>
            <a:r>
              <a:rPr lang="ar-SA" sz="2800" b="1" dirty="0">
                <a:ln w="1905"/>
                <a:solidFill>
                  <a:srgbClr val="FFFF00"/>
                </a:solidFill>
                <a:effectLst>
                  <a:innerShdw blurRad="69850" dist="43180" dir="5400000">
                    <a:srgbClr val="000000">
                      <a:alpha val="65000"/>
                    </a:srgbClr>
                  </a:innerShdw>
                </a:effectLst>
              </a:rPr>
              <a:t>وضع كارت النقابة </a:t>
            </a:r>
            <a:r>
              <a:rPr lang="ar-SA" sz="2800" b="1" dirty="0" smtClean="0">
                <a:ln w="1905"/>
                <a:solidFill>
                  <a:srgbClr val="FFFF00"/>
                </a:solidFill>
                <a:effectLst>
                  <a:innerShdw blurRad="69850" dist="43180" dir="5400000">
                    <a:srgbClr val="000000">
                      <a:alpha val="65000"/>
                    </a:srgbClr>
                  </a:innerShdw>
                </a:effectLst>
              </a:rPr>
              <a:t>في </a:t>
            </a:r>
            <a:r>
              <a:rPr lang="ar-SA" sz="2800" b="1" dirty="0">
                <a:ln w="1905"/>
                <a:solidFill>
                  <a:srgbClr val="FFFF00"/>
                </a:solidFill>
                <a:effectLst>
                  <a:innerShdw blurRad="69850" dist="43180" dir="5400000">
                    <a:srgbClr val="000000">
                      <a:alpha val="65000"/>
                    </a:srgbClr>
                  </a:innerShdw>
                </a:effectLst>
              </a:rPr>
              <a:t>مكان واضح وتقديمه مع أمر الشغل عند </a:t>
            </a:r>
            <a:r>
              <a:rPr lang="ar-SA" sz="2800" b="1" dirty="0" smtClean="0">
                <a:ln w="1905"/>
                <a:solidFill>
                  <a:srgbClr val="FFFF00"/>
                </a:solidFill>
                <a:effectLst>
                  <a:innerShdw blurRad="69850" dist="43180" dir="5400000">
                    <a:srgbClr val="000000">
                      <a:alpha val="65000"/>
                    </a:srgbClr>
                  </a:innerShdw>
                </a:effectLst>
              </a:rPr>
              <a:t>طلبه من </a:t>
            </a:r>
            <a:r>
              <a:rPr lang="ar-SA" sz="2800" b="1" dirty="0">
                <a:ln w="1905"/>
                <a:solidFill>
                  <a:srgbClr val="FFFF00"/>
                </a:solidFill>
                <a:effectLst>
                  <a:innerShdw blurRad="69850" dist="43180" dir="5400000">
                    <a:srgbClr val="000000">
                      <a:alpha val="65000"/>
                    </a:srgbClr>
                  </a:innerShdw>
                </a:effectLst>
              </a:rPr>
              <a:t>الجهات المعنية.</a:t>
            </a:r>
          </a:p>
          <a:p>
            <a:pPr marL="0" indent="0" algn="just">
              <a:buNone/>
            </a:pPr>
            <a:r>
              <a:rPr lang="ar-SA" sz="2800" b="1" dirty="0">
                <a:ln w="1905"/>
                <a:solidFill>
                  <a:srgbClr val="FF0000"/>
                </a:solidFill>
                <a:effectLst>
                  <a:innerShdw blurRad="69850" dist="43180" dir="5400000">
                    <a:srgbClr val="000000">
                      <a:alpha val="65000"/>
                    </a:srgbClr>
                  </a:innerShdw>
                </a:effectLst>
              </a:rPr>
              <a:t>3. </a:t>
            </a:r>
            <a:r>
              <a:rPr lang="ar-SA" sz="2800" b="1" dirty="0">
                <a:ln w="1905"/>
                <a:solidFill>
                  <a:srgbClr val="FFFF00"/>
                </a:solidFill>
                <a:effectLst>
                  <a:innerShdw blurRad="69850" dist="43180" dir="5400000">
                    <a:srgbClr val="000000">
                      <a:alpha val="65000"/>
                    </a:srgbClr>
                  </a:innerShdw>
                </a:effectLst>
              </a:rPr>
              <a:t>أن يلتزم المرشد ببنود القانون الخاص بالإرشاد وان يلتزم بالمظهر اللائق دائماً.</a:t>
            </a:r>
          </a:p>
          <a:p>
            <a:pPr marL="0" indent="0" algn="just">
              <a:buNone/>
            </a:pPr>
            <a:r>
              <a:rPr lang="ar-SA" sz="2800" b="1" dirty="0">
                <a:ln w="1905"/>
                <a:solidFill>
                  <a:srgbClr val="FF0000"/>
                </a:solidFill>
                <a:effectLst>
                  <a:innerShdw blurRad="69850" dist="43180" dir="5400000">
                    <a:srgbClr val="000000">
                      <a:alpha val="65000"/>
                    </a:srgbClr>
                  </a:innerShdw>
                </a:effectLst>
              </a:rPr>
              <a:t>4. </a:t>
            </a:r>
            <a:r>
              <a:rPr lang="ar-SA" sz="2800" b="1" dirty="0">
                <a:ln w="1905"/>
                <a:solidFill>
                  <a:srgbClr val="FFFF00"/>
                </a:solidFill>
                <a:effectLst>
                  <a:innerShdw blurRad="69850" dist="43180" dir="5400000">
                    <a:srgbClr val="000000">
                      <a:alpha val="65000"/>
                    </a:srgbClr>
                  </a:innerShdw>
                </a:effectLst>
              </a:rPr>
              <a:t>أن يتعامل المرشد مع المجموعة كما لو انه موظف فعلى لدى شركة السياحة </a:t>
            </a:r>
            <a:r>
              <a:rPr lang="ar-SA" sz="2800" b="1" dirty="0" smtClean="0">
                <a:ln w="1905"/>
                <a:solidFill>
                  <a:srgbClr val="FFFF00"/>
                </a:solidFill>
                <a:effectLst>
                  <a:innerShdw blurRad="69850" dist="43180" dir="5400000">
                    <a:srgbClr val="000000">
                      <a:alpha val="65000"/>
                    </a:srgbClr>
                  </a:innerShdw>
                </a:effectLst>
              </a:rPr>
              <a:t>وان لا يتدخل في </a:t>
            </a:r>
            <a:r>
              <a:rPr lang="ar-SA" sz="2800" b="1" dirty="0">
                <a:ln w="1905"/>
                <a:solidFill>
                  <a:srgbClr val="FFFF00"/>
                </a:solidFill>
                <a:effectLst>
                  <a:innerShdw blurRad="69850" dist="43180" dir="5400000">
                    <a:srgbClr val="000000">
                      <a:alpha val="65000"/>
                    </a:srgbClr>
                  </a:innerShdw>
                </a:effectLst>
              </a:rPr>
              <a:t>العلاقة بين </a:t>
            </a:r>
            <a:r>
              <a:rPr lang="ar-SA" sz="2800" b="1" dirty="0" smtClean="0">
                <a:ln w="1905"/>
                <a:solidFill>
                  <a:srgbClr val="FFFF00"/>
                </a:solidFill>
                <a:effectLst>
                  <a:innerShdw blurRad="69850" dist="43180" dir="5400000">
                    <a:srgbClr val="000000">
                      <a:alpha val="65000"/>
                    </a:srgbClr>
                  </a:innerShdw>
                </a:effectLst>
              </a:rPr>
              <a:t>شركته السياحية وشركة </a:t>
            </a:r>
            <a:r>
              <a:rPr lang="ar-SA" sz="2800" b="1" dirty="0">
                <a:ln w="1905"/>
                <a:solidFill>
                  <a:srgbClr val="FFFF00"/>
                </a:solidFill>
                <a:effectLst>
                  <a:innerShdw blurRad="69850" dist="43180" dir="5400000">
                    <a:srgbClr val="000000">
                      <a:alpha val="65000"/>
                    </a:srgbClr>
                  </a:innerShdw>
                </a:effectLst>
              </a:rPr>
              <a:t>السياحة الأجنبية </a:t>
            </a:r>
            <a:r>
              <a:rPr lang="ar-SA" sz="2800" b="1" dirty="0" smtClean="0">
                <a:ln w="1905"/>
                <a:solidFill>
                  <a:srgbClr val="FFFF00"/>
                </a:solidFill>
                <a:effectLst>
                  <a:innerShdw blurRad="69850" dist="43180" dir="5400000">
                    <a:srgbClr val="000000">
                      <a:alpha val="65000"/>
                    </a:srgbClr>
                  </a:innerShdw>
                </a:effectLst>
              </a:rPr>
              <a:t>إلا </a:t>
            </a:r>
            <a:r>
              <a:rPr lang="ar-SA" sz="2800" b="1" dirty="0">
                <a:ln w="1905"/>
                <a:solidFill>
                  <a:srgbClr val="FFFF00"/>
                </a:solidFill>
                <a:effectLst>
                  <a:innerShdw blurRad="69850" dist="43180" dir="5400000">
                    <a:srgbClr val="000000">
                      <a:alpha val="65000"/>
                    </a:srgbClr>
                  </a:innerShdw>
                </a:effectLst>
              </a:rPr>
              <a:t>بما يعضد العلاقة بينهم .</a:t>
            </a:r>
          </a:p>
          <a:p>
            <a:pPr marL="0" indent="0" algn="just">
              <a:buNone/>
            </a:pPr>
            <a:r>
              <a:rPr lang="ar-SA" sz="2800" b="1" dirty="0">
                <a:ln w="1905"/>
                <a:solidFill>
                  <a:srgbClr val="FF0000"/>
                </a:solidFill>
                <a:effectLst>
                  <a:innerShdw blurRad="69850" dist="43180" dir="5400000">
                    <a:srgbClr val="000000">
                      <a:alpha val="65000"/>
                    </a:srgbClr>
                  </a:innerShdw>
                </a:effectLst>
              </a:rPr>
              <a:t>5. </a:t>
            </a:r>
            <a:r>
              <a:rPr lang="ar-SA" sz="2800" b="1" dirty="0">
                <a:ln w="1905"/>
                <a:solidFill>
                  <a:srgbClr val="FFFF00"/>
                </a:solidFill>
                <a:effectLst>
                  <a:innerShdw blurRad="69850" dist="43180" dir="5400000">
                    <a:srgbClr val="000000">
                      <a:alpha val="65000"/>
                    </a:srgbClr>
                  </a:innerShdw>
                </a:effectLst>
              </a:rPr>
              <a:t>أن يطبق بنود أمر الشغل ويلتزم بها تماماً سواء </a:t>
            </a:r>
            <a:r>
              <a:rPr lang="ar-SA" sz="2800" b="1" dirty="0" err="1">
                <a:ln w="1905"/>
                <a:solidFill>
                  <a:srgbClr val="FFFF00"/>
                </a:solidFill>
                <a:effectLst>
                  <a:innerShdw blurRad="69850" dist="43180" dir="5400000">
                    <a:srgbClr val="000000">
                      <a:alpha val="65000"/>
                    </a:srgbClr>
                  </a:innerShdw>
                </a:effectLst>
              </a:rPr>
              <a:t>فى</a:t>
            </a:r>
            <a:r>
              <a:rPr lang="ar-SA" sz="2800" b="1" dirty="0">
                <a:ln w="1905"/>
                <a:solidFill>
                  <a:srgbClr val="FFFF00"/>
                </a:solidFill>
                <a:effectLst>
                  <a:innerShdw blurRad="69850" dist="43180" dir="5400000">
                    <a:srgbClr val="000000">
                      <a:alpha val="65000"/>
                    </a:srgbClr>
                  </a:innerShdw>
                </a:effectLst>
              </a:rPr>
              <a:t> المواعيد أو الزيارات.</a:t>
            </a:r>
          </a:p>
          <a:p>
            <a:pPr marL="0" indent="0" algn="just">
              <a:buNone/>
            </a:pPr>
            <a:r>
              <a:rPr lang="ar-SA" sz="2800" b="1" dirty="0">
                <a:ln w="1905"/>
                <a:solidFill>
                  <a:srgbClr val="FF0000"/>
                </a:solidFill>
                <a:effectLst>
                  <a:innerShdw blurRad="69850" dist="43180" dir="5400000">
                    <a:srgbClr val="000000">
                      <a:alpha val="65000"/>
                    </a:srgbClr>
                  </a:innerShdw>
                </a:effectLst>
              </a:rPr>
              <a:t>6. </a:t>
            </a:r>
            <a:r>
              <a:rPr lang="ar-SA" sz="2800" b="1" dirty="0">
                <a:ln w="1905"/>
                <a:solidFill>
                  <a:srgbClr val="FFFF00"/>
                </a:solidFill>
                <a:effectLst>
                  <a:innerShdw blurRad="69850" dist="43180" dir="5400000">
                    <a:srgbClr val="000000">
                      <a:alpha val="65000"/>
                    </a:srgbClr>
                  </a:innerShdw>
                </a:effectLst>
              </a:rPr>
              <a:t>أن يلتزم المرشد بتعليمات شرطة السياحية وتسهيل مهمتهم </a:t>
            </a:r>
            <a:r>
              <a:rPr lang="ar-SA" sz="2800" b="1" dirty="0" err="1">
                <a:ln w="1905"/>
                <a:solidFill>
                  <a:srgbClr val="FFFF00"/>
                </a:solidFill>
                <a:effectLst>
                  <a:innerShdw blurRad="69850" dist="43180" dir="5400000">
                    <a:srgbClr val="000000">
                      <a:alpha val="65000"/>
                    </a:srgbClr>
                  </a:innerShdw>
                </a:effectLst>
              </a:rPr>
              <a:t>فى</a:t>
            </a:r>
            <a:r>
              <a:rPr lang="ar-SA" sz="2800" b="1" dirty="0">
                <a:ln w="1905"/>
                <a:solidFill>
                  <a:srgbClr val="FFFF00"/>
                </a:solidFill>
                <a:effectLst>
                  <a:innerShdw blurRad="69850" dist="43180" dir="5400000">
                    <a:srgbClr val="000000">
                      <a:alpha val="65000"/>
                    </a:srgbClr>
                  </a:innerShdw>
                </a:effectLst>
              </a:rPr>
              <a:t> تأمين المجموعات السياحية.</a:t>
            </a:r>
          </a:p>
          <a:p>
            <a:pPr marL="0" indent="0" algn="just">
              <a:buNone/>
            </a:pPr>
            <a:r>
              <a:rPr lang="ar-SA" sz="2800" b="1" dirty="0">
                <a:ln w="1905"/>
                <a:solidFill>
                  <a:srgbClr val="FF0000"/>
                </a:solidFill>
                <a:effectLst>
                  <a:innerShdw blurRad="69850" dist="43180" dir="5400000">
                    <a:srgbClr val="000000">
                      <a:alpha val="65000"/>
                    </a:srgbClr>
                  </a:innerShdw>
                </a:effectLst>
              </a:rPr>
              <a:t>7. </a:t>
            </a:r>
            <a:r>
              <a:rPr lang="ar-SA" sz="2800" b="1" dirty="0">
                <a:ln w="1905"/>
                <a:solidFill>
                  <a:srgbClr val="FFFF00"/>
                </a:solidFill>
                <a:effectLst>
                  <a:innerShdw blurRad="69850" dist="43180" dir="5400000">
                    <a:srgbClr val="000000">
                      <a:alpha val="65000"/>
                    </a:srgbClr>
                  </a:innerShdw>
                </a:effectLst>
              </a:rPr>
              <a:t>على المرشد أن ينصاع لأحكام قانون الإرشاد الخاص بالمرشدين السياحيين.</a:t>
            </a:r>
          </a:p>
          <a:p>
            <a:pPr marL="0" indent="0">
              <a:buNone/>
            </a:pPr>
            <a:endParaRPr lang="ar-SA" dirty="0"/>
          </a:p>
        </p:txBody>
      </p:sp>
    </p:spTree>
    <p:extLst>
      <p:ext uri="{BB962C8B-B14F-4D97-AF65-F5344CB8AC3E}">
        <p14:creationId xmlns:p14="http://schemas.microsoft.com/office/powerpoint/2010/main" val="54230366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548680"/>
            <a:ext cx="8640960" cy="5775920"/>
          </a:xfrm>
          <a:noFill/>
        </p:spPr>
        <p:txBody>
          <a:bodyPr/>
          <a:lstStyle/>
          <a:p>
            <a:pPr marL="0" indent="0" algn="ctr">
              <a:buNone/>
            </a:pPr>
            <a:r>
              <a:rPr lang="ar-SA" sz="4000" b="1" dirty="0">
                <a:solidFill>
                  <a:srgbClr val="FFFF00"/>
                </a:solidFill>
              </a:rPr>
              <a:t>بعض المحذورات على المرشد السياحي</a:t>
            </a:r>
          </a:p>
          <a:p>
            <a:pPr marL="0" indent="0" algn="just">
              <a:buNone/>
            </a:pPr>
            <a:r>
              <a:rPr lang="ar-SA" sz="3600" b="1" dirty="0">
                <a:ln w="1905"/>
                <a:effectLst>
                  <a:innerShdw blurRad="69850" dist="43180" dir="5400000">
                    <a:srgbClr val="000000">
                      <a:alpha val="65000"/>
                    </a:srgbClr>
                  </a:innerShdw>
                </a:effectLst>
              </a:rPr>
              <a:t>1. يمنع مزاوله مهنه الإرشاد السياحي في المناطق </a:t>
            </a:r>
            <a:r>
              <a:rPr lang="ar-SA" sz="3600" b="1" dirty="0" smtClean="0">
                <a:ln w="1905"/>
                <a:effectLst>
                  <a:innerShdw blurRad="69850" dist="43180" dir="5400000">
                    <a:srgbClr val="000000">
                      <a:alpha val="65000"/>
                    </a:srgbClr>
                  </a:innerShdw>
                </a:effectLst>
              </a:rPr>
              <a:t>   العسكرية</a:t>
            </a:r>
            <a:r>
              <a:rPr lang="ar-SA" sz="3600" b="1" dirty="0">
                <a:ln w="1905"/>
                <a:effectLst>
                  <a:innerShdw blurRad="69850" dist="43180" dir="5400000">
                    <a:srgbClr val="000000">
                      <a:alpha val="65000"/>
                    </a:srgbClr>
                  </a:innerShdw>
                </a:effectLst>
              </a:rPr>
              <a:t>.</a:t>
            </a:r>
          </a:p>
          <a:p>
            <a:pPr marL="0" indent="0" algn="just">
              <a:buNone/>
            </a:pPr>
            <a:r>
              <a:rPr lang="ar-SA" sz="3600" b="1" dirty="0">
                <a:ln w="1905"/>
                <a:effectLst>
                  <a:innerShdw blurRad="69850" dist="43180" dir="5400000">
                    <a:srgbClr val="000000">
                      <a:alpha val="65000"/>
                    </a:srgbClr>
                  </a:innerShdw>
                </a:effectLst>
              </a:rPr>
              <a:t>2. رفض تقديم الترخيص بمزاوله المهنة.</a:t>
            </a:r>
          </a:p>
          <a:p>
            <a:pPr marL="0" indent="0" algn="just">
              <a:buNone/>
            </a:pPr>
            <a:r>
              <a:rPr lang="ar-SA" sz="3600" b="1" dirty="0">
                <a:ln w="1905"/>
                <a:effectLst>
                  <a:innerShdw blurRad="69850" dist="43180" dir="5400000">
                    <a:srgbClr val="000000">
                      <a:alpha val="65000"/>
                    </a:srgbClr>
                  </a:innerShdw>
                </a:effectLst>
              </a:rPr>
              <a:t>3. المجادلة في الأمور السياسية والدينية.</a:t>
            </a:r>
          </a:p>
          <a:p>
            <a:pPr marL="0" indent="0" algn="just">
              <a:buNone/>
            </a:pPr>
            <a:r>
              <a:rPr lang="ar-SA" sz="3600" b="1" dirty="0">
                <a:ln w="1905"/>
                <a:effectLst>
                  <a:innerShdw blurRad="69850" dist="43180" dir="5400000">
                    <a:srgbClr val="000000">
                      <a:alpha val="65000"/>
                    </a:srgbClr>
                  </a:innerShdw>
                </a:effectLst>
              </a:rPr>
              <a:t>4. عدم تناول المشروبات الروحية.</a:t>
            </a:r>
          </a:p>
          <a:p>
            <a:pPr marL="0" indent="0" algn="just">
              <a:buNone/>
            </a:pPr>
            <a:r>
              <a:rPr lang="ar-SA" sz="3600" b="1" dirty="0">
                <a:ln w="1905"/>
                <a:effectLst>
                  <a:innerShdw blurRad="69850" dist="43180" dir="5400000">
                    <a:srgbClr val="000000">
                      <a:alpha val="65000"/>
                    </a:srgbClr>
                  </a:innerShdw>
                </a:effectLst>
              </a:rPr>
              <a:t>5. مراعاة مبادئ الشرف والأمانة.</a:t>
            </a:r>
          </a:p>
        </p:txBody>
      </p:sp>
    </p:spTree>
    <p:extLst>
      <p:ext uri="{BB962C8B-B14F-4D97-AF65-F5344CB8AC3E}">
        <p14:creationId xmlns:p14="http://schemas.microsoft.com/office/powerpoint/2010/main" val="312734053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775920"/>
          </a:xfrm>
          <a:noFill/>
        </p:spPr>
        <p:style>
          <a:lnRef idx="1">
            <a:schemeClr val="accent6"/>
          </a:lnRef>
          <a:fillRef idx="2">
            <a:schemeClr val="accent6"/>
          </a:fillRef>
          <a:effectRef idx="1">
            <a:schemeClr val="accent6"/>
          </a:effectRef>
          <a:fontRef idx="minor">
            <a:schemeClr val="dk1"/>
          </a:fontRef>
        </p:style>
        <p:txBody>
          <a:bodyPr>
            <a:normAutofit fontScale="85000" lnSpcReduction="20000"/>
          </a:bodyPr>
          <a:lstStyle/>
          <a:p>
            <a:pPr marL="0" indent="0">
              <a:buNone/>
            </a:pPr>
            <a:r>
              <a:rPr lang="ar-SA" sz="4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الصفات الشخصية في المرشد السياحي </a:t>
            </a:r>
            <a:r>
              <a:rPr lang="ar-SA" sz="4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ar-SA" sz="4200" dirty="0"/>
          </a:p>
          <a:p>
            <a:pPr marL="0" indent="0">
              <a:buNone/>
            </a:pPr>
            <a:r>
              <a:rPr lang="ar-SA" sz="4000" dirty="0" smtClean="0">
                <a:solidFill>
                  <a:schemeClr val="tx1"/>
                </a:solidFill>
              </a:rPr>
              <a:t>المهارات </a:t>
            </a:r>
            <a:r>
              <a:rPr lang="ar-SA" sz="4000" dirty="0">
                <a:solidFill>
                  <a:schemeClr val="tx1"/>
                </a:solidFill>
              </a:rPr>
              <a:t>,المعرفة ,المتطلبات البدنية</a:t>
            </a:r>
          </a:p>
          <a:p>
            <a:pPr marL="0" indent="0">
              <a:buNone/>
            </a:pPr>
            <a:r>
              <a:rPr lang="ar-SA" sz="4000" dirty="0">
                <a:solidFill>
                  <a:srgbClr val="FFFF00"/>
                </a:solidFill>
              </a:rPr>
              <a:t>المتطلبات الشخصية </a:t>
            </a:r>
            <a:r>
              <a:rPr lang="ar-SA" sz="4000" dirty="0" smtClean="0">
                <a:solidFill>
                  <a:srgbClr val="FFFF00"/>
                </a:solidFill>
              </a:rPr>
              <a:t>هي كالاتي</a:t>
            </a:r>
            <a:r>
              <a:rPr lang="ar-SA" sz="4000" dirty="0">
                <a:solidFill>
                  <a:srgbClr val="FFFF00"/>
                </a:solidFill>
              </a:rPr>
              <a:t>:</a:t>
            </a:r>
          </a:p>
          <a:p>
            <a:pPr marL="0" indent="0">
              <a:buNone/>
            </a:pPr>
            <a:r>
              <a:rPr lang="ar-SA" sz="4000" b="1" dirty="0">
                <a:solidFill>
                  <a:srgbClr val="FF0000"/>
                </a:solidFill>
              </a:rPr>
              <a:t>اولاً: المهارات</a:t>
            </a:r>
          </a:p>
          <a:p>
            <a:pPr>
              <a:buFont typeface="Wingdings" pitchFamily="2" charset="2"/>
              <a:buChar char="v"/>
            </a:pPr>
            <a:r>
              <a:rPr lang="ar-SA" sz="4000" dirty="0"/>
              <a:t> </a:t>
            </a:r>
            <a:r>
              <a:rPr lang="ar-SA" sz="4000" b="1" dirty="0" smtClean="0">
                <a:solidFill>
                  <a:schemeClr val="tx1"/>
                </a:solidFill>
              </a:rPr>
              <a:t>مهارات </a:t>
            </a:r>
            <a:r>
              <a:rPr lang="ar-SA" sz="4000" b="1" dirty="0">
                <a:solidFill>
                  <a:schemeClr val="tx1"/>
                </a:solidFill>
              </a:rPr>
              <a:t>التواصل </a:t>
            </a:r>
          </a:p>
          <a:p>
            <a:pPr>
              <a:buFont typeface="Wingdings" pitchFamily="2" charset="2"/>
              <a:buChar char="v"/>
            </a:pPr>
            <a:r>
              <a:rPr lang="ar-SA" sz="4000" b="1" dirty="0">
                <a:solidFill>
                  <a:schemeClr val="tx1"/>
                </a:solidFill>
              </a:rPr>
              <a:t> </a:t>
            </a:r>
            <a:r>
              <a:rPr lang="ar-SA" sz="4000" b="1" dirty="0" smtClean="0">
                <a:solidFill>
                  <a:schemeClr val="tx1"/>
                </a:solidFill>
              </a:rPr>
              <a:t>مهارات </a:t>
            </a:r>
            <a:r>
              <a:rPr lang="ar-SA" sz="4000" b="1" dirty="0">
                <a:solidFill>
                  <a:schemeClr val="tx1"/>
                </a:solidFill>
              </a:rPr>
              <a:t>الشرح </a:t>
            </a:r>
          </a:p>
          <a:p>
            <a:pPr>
              <a:buFont typeface="Wingdings" pitchFamily="2" charset="2"/>
              <a:buChar char="v"/>
            </a:pPr>
            <a:r>
              <a:rPr lang="ar-SA" sz="4000" b="1" dirty="0">
                <a:solidFill>
                  <a:schemeClr val="tx1"/>
                </a:solidFill>
              </a:rPr>
              <a:t> </a:t>
            </a:r>
            <a:r>
              <a:rPr lang="ar-SA" sz="4000" b="1" dirty="0" smtClean="0">
                <a:solidFill>
                  <a:schemeClr val="tx1"/>
                </a:solidFill>
              </a:rPr>
              <a:t>مهارات </a:t>
            </a:r>
            <a:r>
              <a:rPr lang="ar-SA" sz="4000" b="1" dirty="0">
                <a:solidFill>
                  <a:schemeClr val="tx1"/>
                </a:solidFill>
              </a:rPr>
              <a:t>التفاهم بين الثقافات – تقدير الثقافات الأجنبية </a:t>
            </a:r>
          </a:p>
          <a:p>
            <a:pPr>
              <a:buFont typeface="Wingdings" pitchFamily="2" charset="2"/>
              <a:buChar char="v"/>
            </a:pPr>
            <a:r>
              <a:rPr lang="ar-SA" sz="4000" b="1" dirty="0">
                <a:solidFill>
                  <a:schemeClr val="tx1"/>
                </a:solidFill>
              </a:rPr>
              <a:t> </a:t>
            </a:r>
            <a:r>
              <a:rPr lang="ar-SA" sz="4000" b="1" dirty="0" smtClean="0">
                <a:solidFill>
                  <a:schemeClr val="tx1"/>
                </a:solidFill>
              </a:rPr>
              <a:t>مهارات </a:t>
            </a:r>
            <a:r>
              <a:rPr lang="ar-SA" sz="4000" b="1" dirty="0">
                <a:solidFill>
                  <a:schemeClr val="tx1"/>
                </a:solidFill>
              </a:rPr>
              <a:t>التخطيط والتنظيم </a:t>
            </a:r>
          </a:p>
          <a:p>
            <a:pPr>
              <a:buFont typeface="Wingdings" pitchFamily="2" charset="2"/>
              <a:buChar char="v"/>
            </a:pPr>
            <a:r>
              <a:rPr lang="ar-SA" sz="4000" b="1" dirty="0">
                <a:solidFill>
                  <a:schemeClr val="tx1"/>
                </a:solidFill>
              </a:rPr>
              <a:t> </a:t>
            </a:r>
            <a:r>
              <a:rPr lang="ar-SA" sz="4000" b="1" dirty="0" smtClean="0">
                <a:solidFill>
                  <a:schemeClr val="tx1"/>
                </a:solidFill>
              </a:rPr>
              <a:t>مهارات </a:t>
            </a:r>
            <a:r>
              <a:rPr lang="ar-SA" sz="4000" b="1" dirty="0">
                <a:solidFill>
                  <a:schemeClr val="tx1"/>
                </a:solidFill>
              </a:rPr>
              <a:t>تنظيم الوقت </a:t>
            </a:r>
          </a:p>
          <a:p>
            <a:pPr>
              <a:buFont typeface="Wingdings" pitchFamily="2" charset="2"/>
              <a:buChar char="v"/>
            </a:pPr>
            <a:r>
              <a:rPr lang="ar-SA" sz="4000" b="1" dirty="0">
                <a:solidFill>
                  <a:schemeClr val="tx1"/>
                </a:solidFill>
              </a:rPr>
              <a:t> </a:t>
            </a:r>
            <a:r>
              <a:rPr lang="ar-SA" sz="4000" b="1" dirty="0" smtClean="0">
                <a:solidFill>
                  <a:schemeClr val="tx1"/>
                </a:solidFill>
              </a:rPr>
              <a:t>القدرة </a:t>
            </a:r>
            <a:r>
              <a:rPr lang="ar-SA" sz="4000" b="1" dirty="0">
                <a:solidFill>
                  <a:schemeClr val="tx1"/>
                </a:solidFill>
              </a:rPr>
              <a:t>على حل المشاكل والنزاعات </a:t>
            </a:r>
          </a:p>
          <a:p>
            <a:pPr>
              <a:buFont typeface="Wingdings" pitchFamily="2" charset="2"/>
              <a:buChar char="v"/>
            </a:pPr>
            <a:r>
              <a:rPr lang="ar-SA" sz="4000" b="1" dirty="0">
                <a:solidFill>
                  <a:schemeClr val="tx1"/>
                </a:solidFill>
              </a:rPr>
              <a:t> </a:t>
            </a:r>
            <a:r>
              <a:rPr lang="ar-SA" sz="4000" b="1" dirty="0" smtClean="0">
                <a:solidFill>
                  <a:schemeClr val="tx1"/>
                </a:solidFill>
              </a:rPr>
              <a:t>المهارات </a:t>
            </a:r>
            <a:r>
              <a:rPr lang="ar-SA" sz="4000" b="1" dirty="0">
                <a:solidFill>
                  <a:schemeClr val="tx1"/>
                </a:solidFill>
              </a:rPr>
              <a:t>في القيادة </a:t>
            </a:r>
          </a:p>
          <a:p>
            <a:pPr marL="0" indent="0">
              <a:buNone/>
            </a:pPr>
            <a:endParaRPr lang="ar-SA" dirty="0"/>
          </a:p>
        </p:txBody>
      </p:sp>
    </p:spTree>
    <p:extLst>
      <p:ext uri="{BB962C8B-B14F-4D97-AF65-F5344CB8AC3E}">
        <p14:creationId xmlns:p14="http://schemas.microsoft.com/office/powerpoint/2010/main" val="346458803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435280" cy="5775920"/>
          </a:xfrm>
          <a:noFill/>
        </p:spPr>
        <p:style>
          <a:lnRef idx="1">
            <a:schemeClr val="accent2"/>
          </a:lnRef>
          <a:fillRef idx="2">
            <a:schemeClr val="accent2"/>
          </a:fillRef>
          <a:effectRef idx="1">
            <a:schemeClr val="accent2"/>
          </a:effectRef>
          <a:fontRef idx="minor">
            <a:schemeClr val="dk1"/>
          </a:fontRef>
        </p:style>
        <p:txBody>
          <a:bodyPr/>
          <a:lstStyle/>
          <a:p>
            <a:pPr marL="0" indent="0">
              <a:buNone/>
            </a:pPr>
            <a:r>
              <a:rPr lang="ar-SA" sz="3200" b="1" dirty="0">
                <a:solidFill>
                  <a:srgbClr val="FF0000"/>
                </a:solidFill>
              </a:rPr>
              <a:t>ثانياً: المعرفة</a:t>
            </a:r>
          </a:p>
          <a:p>
            <a:pPr>
              <a:buFont typeface="Wingdings" pitchFamily="2" charset="2"/>
              <a:buChar char="v"/>
            </a:pPr>
            <a:r>
              <a:rPr lang="ar-SA" sz="3200" dirty="0"/>
              <a:t> </a:t>
            </a:r>
            <a:r>
              <a:rPr lang="ar-SA" sz="3200" b="1" dirty="0" smtClean="0">
                <a:solidFill>
                  <a:schemeClr val="tx1"/>
                </a:solidFill>
              </a:rPr>
              <a:t>المعرفة </a:t>
            </a:r>
            <a:r>
              <a:rPr lang="ar-SA" sz="3200" b="1" dirty="0">
                <a:solidFill>
                  <a:schemeClr val="tx1"/>
                </a:solidFill>
              </a:rPr>
              <a:t>الممتازة باللغات الأجنبية (الإنجليزية) </a:t>
            </a:r>
          </a:p>
          <a:p>
            <a:pPr>
              <a:buFont typeface="Wingdings" pitchFamily="2" charset="2"/>
              <a:buChar char="v"/>
            </a:pPr>
            <a:r>
              <a:rPr lang="ar-SA" sz="3200" b="1" dirty="0">
                <a:solidFill>
                  <a:schemeClr val="tx1"/>
                </a:solidFill>
              </a:rPr>
              <a:t> </a:t>
            </a:r>
            <a:r>
              <a:rPr lang="ar-SA" sz="3200" b="1" dirty="0" smtClean="0">
                <a:solidFill>
                  <a:schemeClr val="tx1"/>
                </a:solidFill>
              </a:rPr>
              <a:t>المعرفة </a:t>
            </a:r>
            <a:r>
              <a:rPr lang="ar-SA" sz="3200" b="1" dirty="0">
                <a:solidFill>
                  <a:schemeClr val="tx1"/>
                </a:solidFill>
              </a:rPr>
              <a:t>بطرق السفر والمعالم </a:t>
            </a:r>
          </a:p>
          <a:p>
            <a:pPr>
              <a:buFont typeface="Wingdings" pitchFamily="2" charset="2"/>
              <a:buChar char="v"/>
            </a:pPr>
            <a:r>
              <a:rPr lang="ar-SA" sz="3200" b="1" dirty="0">
                <a:solidFill>
                  <a:schemeClr val="tx1"/>
                </a:solidFill>
              </a:rPr>
              <a:t> </a:t>
            </a:r>
            <a:r>
              <a:rPr lang="ar-SA" sz="3200" b="1" dirty="0" smtClean="0">
                <a:solidFill>
                  <a:schemeClr val="tx1"/>
                </a:solidFill>
              </a:rPr>
              <a:t>المعرفة </a:t>
            </a:r>
            <a:r>
              <a:rPr lang="ar-SA" sz="3200" b="1" dirty="0">
                <a:solidFill>
                  <a:schemeClr val="tx1"/>
                </a:solidFill>
              </a:rPr>
              <a:t>بثقافة البلد المزار وتاريخه وخصائصه </a:t>
            </a:r>
            <a:r>
              <a:rPr lang="ar-SA" sz="3200" b="1" dirty="0" smtClean="0">
                <a:solidFill>
                  <a:schemeClr val="tx1"/>
                </a:solidFill>
              </a:rPr>
              <a:t>الاجتماعية </a:t>
            </a:r>
            <a:endParaRPr lang="ar-SA" sz="3200" b="1" dirty="0">
              <a:solidFill>
                <a:schemeClr val="tx1"/>
              </a:solidFill>
            </a:endParaRPr>
          </a:p>
          <a:p>
            <a:pPr>
              <a:buFont typeface="Wingdings" pitchFamily="2" charset="2"/>
              <a:buChar char="v"/>
            </a:pPr>
            <a:r>
              <a:rPr lang="ar-SA" sz="3200" b="1" dirty="0">
                <a:solidFill>
                  <a:schemeClr val="tx1"/>
                </a:solidFill>
              </a:rPr>
              <a:t> </a:t>
            </a:r>
            <a:r>
              <a:rPr lang="ar-SA" sz="3200" b="1" dirty="0" smtClean="0">
                <a:solidFill>
                  <a:schemeClr val="tx1"/>
                </a:solidFill>
              </a:rPr>
              <a:t>المعرفة </a:t>
            </a:r>
            <a:r>
              <a:rPr lang="ar-SA" sz="3200" b="1" dirty="0">
                <a:solidFill>
                  <a:schemeClr val="tx1"/>
                </a:solidFill>
              </a:rPr>
              <a:t>بالخصائص الجغرافية والعالمين الحيوي والنباتي في البلد المزار </a:t>
            </a:r>
          </a:p>
          <a:p>
            <a:pPr>
              <a:buFont typeface="Wingdings" pitchFamily="2" charset="2"/>
              <a:buChar char="v"/>
            </a:pPr>
            <a:r>
              <a:rPr lang="ar-SA" sz="3200" b="1" dirty="0">
                <a:solidFill>
                  <a:schemeClr val="tx1"/>
                </a:solidFill>
              </a:rPr>
              <a:t> </a:t>
            </a:r>
            <a:r>
              <a:rPr lang="ar-SA" sz="3200" b="1" dirty="0" smtClean="0">
                <a:solidFill>
                  <a:schemeClr val="tx1"/>
                </a:solidFill>
              </a:rPr>
              <a:t>تقدير </a:t>
            </a:r>
            <a:r>
              <a:rPr lang="ar-SA" sz="3200" b="1" dirty="0">
                <a:solidFill>
                  <a:schemeClr val="tx1"/>
                </a:solidFill>
              </a:rPr>
              <a:t>الثقافات الأجنبية والخصوصيات </a:t>
            </a:r>
            <a:r>
              <a:rPr lang="ar-SA" sz="3200" b="1" dirty="0" smtClean="0">
                <a:solidFill>
                  <a:schemeClr val="tx1"/>
                </a:solidFill>
              </a:rPr>
              <a:t>الاجتماعية </a:t>
            </a:r>
            <a:r>
              <a:rPr lang="ar-SA" sz="3200" b="1" dirty="0">
                <a:solidFill>
                  <a:schemeClr val="tx1"/>
                </a:solidFill>
              </a:rPr>
              <a:t>للآخر </a:t>
            </a:r>
          </a:p>
          <a:p>
            <a:pPr>
              <a:buFont typeface="Wingdings" pitchFamily="2" charset="2"/>
              <a:buChar char="v"/>
            </a:pPr>
            <a:r>
              <a:rPr lang="ar-SA" sz="3200" b="1" dirty="0">
                <a:solidFill>
                  <a:schemeClr val="tx1"/>
                </a:solidFill>
              </a:rPr>
              <a:t> </a:t>
            </a:r>
            <a:r>
              <a:rPr lang="ar-SA" sz="3200" b="1" dirty="0" smtClean="0">
                <a:solidFill>
                  <a:schemeClr val="tx1"/>
                </a:solidFill>
              </a:rPr>
              <a:t>المعرفة </a:t>
            </a:r>
            <a:r>
              <a:rPr lang="ar-SA" sz="3200" b="1" dirty="0">
                <a:solidFill>
                  <a:schemeClr val="tx1"/>
                </a:solidFill>
              </a:rPr>
              <a:t>بقواعد الصحة والأمان والتأشيرات وأسعار صرف العملات </a:t>
            </a:r>
          </a:p>
          <a:p>
            <a:pPr>
              <a:buFont typeface="Wingdings" pitchFamily="2" charset="2"/>
              <a:buChar char="v"/>
            </a:pPr>
            <a:r>
              <a:rPr lang="ar-SA" sz="3200" b="1" dirty="0">
                <a:solidFill>
                  <a:schemeClr val="tx1"/>
                </a:solidFill>
              </a:rPr>
              <a:t> </a:t>
            </a:r>
            <a:r>
              <a:rPr lang="ar-SA" sz="3200" b="1" dirty="0" smtClean="0">
                <a:solidFill>
                  <a:schemeClr val="tx1"/>
                </a:solidFill>
              </a:rPr>
              <a:t>المعرفة </a:t>
            </a:r>
            <a:r>
              <a:rPr lang="ar-SA" sz="3200" b="1" dirty="0">
                <a:solidFill>
                  <a:schemeClr val="tx1"/>
                </a:solidFill>
              </a:rPr>
              <a:t>بتقديم الإسعاف الأولى. </a:t>
            </a:r>
          </a:p>
          <a:p>
            <a:pPr>
              <a:buFont typeface="Wingdings" pitchFamily="2" charset="2"/>
              <a:buChar char="v"/>
            </a:pPr>
            <a:endParaRPr lang="ar-SA" dirty="0"/>
          </a:p>
        </p:txBody>
      </p:sp>
    </p:spTree>
    <p:extLst>
      <p:ext uri="{BB962C8B-B14F-4D97-AF65-F5344CB8AC3E}">
        <p14:creationId xmlns:p14="http://schemas.microsoft.com/office/powerpoint/2010/main" val="316819239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435280" cy="5703912"/>
          </a:xfrm>
          <a:noFill/>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None/>
            </a:pPr>
            <a:r>
              <a:rPr lang="ar-SA" sz="4300" b="1" dirty="0">
                <a:solidFill>
                  <a:srgbClr val="FF0000"/>
                </a:solidFill>
              </a:rPr>
              <a:t>ثالثاً: الصفات الشخصية</a:t>
            </a:r>
          </a:p>
          <a:p>
            <a:pPr>
              <a:buFont typeface="Wingdings" pitchFamily="2" charset="2"/>
              <a:buChar char="v"/>
            </a:pPr>
            <a:r>
              <a:rPr lang="ar-SA" sz="3900" dirty="0"/>
              <a:t> </a:t>
            </a:r>
            <a:r>
              <a:rPr lang="ar-SA" sz="3900" b="1" dirty="0" smtClean="0">
                <a:solidFill>
                  <a:schemeClr val="tx1"/>
                </a:solidFill>
              </a:rPr>
              <a:t>الانتباه </a:t>
            </a:r>
            <a:endParaRPr lang="ar-SA" sz="3900" b="1" dirty="0">
              <a:solidFill>
                <a:schemeClr val="tx1"/>
              </a:solidFill>
            </a:endParaRPr>
          </a:p>
          <a:p>
            <a:pPr>
              <a:buFont typeface="Wingdings" pitchFamily="2" charset="2"/>
              <a:buChar char="v"/>
            </a:pPr>
            <a:r>
              <a:rPr lang="ar-SA" sz="3900" b="1" dirty="0">
                <a:solidFill>
                  <a:schemeClr val="tx1"/>
                </a:solidFill>
              </a:rPr>
              <a:t> </a:t>
            </a:r>
            <a:r>
              <a:rPr lang="ar-SA" sz="3900" b="1" dirty="0" smtClean="0">
                <a:solidFill>
                  <a:schemeClr val="tx1"/>
                </a:solidFill>
              </a:rPr>
              <a:t>الاجتماعية </a:t>
            </a:r>
            <a:endParaRPr lang="ar-SA" sz="3900" b="1" dirty="0">
              <a:solidFill>
                <a:schemeClr val="tx1"/>
              </a:solidFill>
            </a:endParaRPr>
          </a:p>
          <a:p>
            <a:pPr>
              <a:buFont typeface="Wingdings" pitchFamily="2" charset="2"/>
              <a:buChar char="v"/>
            </a:pPr>
            <a:r>
              <a:rPr lang="ar-SA" sz="3900" b="1" dirty="0">
                <a:solidFill>
                  <a:schemeClr val="tx1"/>
                </a:solidFill>
              </a:rPr>
              <a:t> </a:t>
            </a:r>
            <a:r>
              <a:rPr lang="ar-SA" sz="3900" b="1" dirty="0" smtClean="0">
                <a:solidFill>
                  <a:schemeClr val="tx1"/>
                </a:solidFill>
              </a:rPr>
              <a:t>البشاشة </a:t>
            </a:r>
            <a:endParaRPr lang="ar-SA" sz="3900" b="1" dirty="0">
              <a:solidFill>
                <a:schemeClr val="tx1"/>
              </a:solidFill>
            </a:endParaRPr>
          </a:p>
          <a:p>
            <a:pPr>
              <a:buFont typeface="Wingdings" pitchFamily="2" charset="2"/>
              <a:buChar char="v"/>
            </a:pPr>
            <a:r>
              <a:rPr lang="ar-SA" sz="3900" b="1" dirty="0">
                <a:solidFill>
                  <a:schemeClr val="tx1"/>
                </a:solidFill>
              </a:rPr>
              <a:t> </a:t>
            </a:r>
            <a:r>
              <a:rPr lang="ar-SA" sz="3900" b="1" dirty="0" smtClean="0">
                <a:solidFill>
                  <a:schemeClr val="tx1"/>
                </a:solidFill>
              </a:rPr>
              <a:t>السلوك </a:t>
            </a:r>
            <a:r>
              <a:rPr lang="ar-SA" sz="3900" b="1" dirty="0">
                <a:solidFill>
                  <a:schemeClr val="tx1"/>
                </a:solidFill>
              </a:rPr>
              <a:t>المهذب </a:t>
            </a:r>
          </a:p>
          <a:p>
            <a:pPr>
              <a:buFont typeface="Wingdings" pitchFamily="2" charset="2"/>
              <a:buChar char="v"/>
            </a:pPr>
            <a:r>
              <a:rPr lang="ar-SA" sz="3900" b="1" dirty="0">
                <a:solidFill>
                  <a:schemeClr val="tx1"/>
                </a:solidFill>
              </a:rPr>
              <a:t> </a:t>
            </a:r>
            <a:r>
              <a:rPr lang="ar-SA" sz="3900" b="1" dirty="0" smtClean="0">
                <a:solidFill>
                  <a:schemeClr val="tx1"/>
                </a:solidFill>
              </a:rPr>
              <a:t>الصبر </a:t>
            </a:r>
            <a:endParaRPr lang="ar-SA" sz="3900" b="1" dirty="0">
              <a:solidFill>
                <a:schemeClr val="tx1"/>
              </a:solidFill>
            </a:endParaRPr>
          </a:p>
          <a:p>
            <a:pPr>
              <a:buFont typeface="Wingdings" pitchFamily="2" charset="2"/>
              <a:buChar char="v"/>
            </a:pPr>
            <a:r>
              <a:rPr lang="ar-SA" sz="3900" b="1" dirty="0">
                <a:solidFill>
                  <a:schemeClr val="tx1"/>
                </a:solidFill>
              </a:rPr>
              <a:t> </a:t>
            </a:r>
            <a:r>
              <a:rPr lang="ar-SA" sz="3900" b="1" dirty="0" smtClean="0">
                <a:solidFill>
                  <a:schemeClr val="tx1"/>
                </a:solidFill>
              </a:rPr>
              <a:t>الشعور </a:t>
            </a:r>
            <a:r>
              <a:rPr lang="ar-SA" sz="3900" b="1" dirty="0">
                <a:solidFill>
                  <a:schemeClr val="tx1"/>
                </a:solidFill>
              </a:rPr>
              <a:t>بالمسؤولية </a:t>
            </a:r>
          </a:p>
          <a:p>
            <a:pPr>
              <a:buFont typeface="Wingdings" pitchFamily="2" charset="2"/>
              <a:buChar char="v"/>
            </a:pPr>
            <a:r>
              <a:rPr lang="ar-SA" sz="3900" b="1" dirty="0">
                <a:solidFill>
                  <a:schemeClr val="tx1"/>
                </a:solidFill>
              </a:rPr>
              <a:t> </a:t>
            </a:r>
            <a:r>
              <a:rPr lang="ar-SA" sz="3900" b="1" dirty="0" smtClean="0">
                <a:solidFill>
                  <a:schemeClr val="tx1"/>
                </a:solidFill>
              </a:rPr>
              <a:t>الاستعداد  </a:t>
            </a:r>
            <a:r>
              <a:rPr lang="ar-SA" sz="3900" b="1" dirty="0">
                <a:solidFill>
                  <a:schemeClr val="tx1"/>
                </a:solidFill>
              </a:rPr>
              <a:t>للقيام بالمساعدة </a:t>
            </a:r>
          </a:p>
          <a:p>
            <a:pPr>
              <a:buFont typeface="Wingdings" pitchFamily="2" charset="2"/>
              <a:buChar char="v"/>
            </a:pPr>
            <a:r>
              <a:rPr lang="ar-SA" sz="3900" b="1" dirty="0">
                <a:solidFill>
                  <a:schemeClr val="tx1"/>
                </a:solidFill>
              </a:rPr>
              <a:t> </a:t>
            </a:r>
            <a:r>
              <a:rPr lang="ar-SA" sz="3900" b="1" dirty="0" smtClean="0">
                <a:solidFill>
                  <a:schemeClr val="tx1"/>
                </a:solidFill>
              </a:rPr>
              <a:t>الجدارة </a:t>
            </a:r>
            <a:r>
              <a:rPr lang="ar-SA" sz="3900" b="1" dirty="0">
                <a:solidFill>
                  <a:schemeClr val="tx1"/>
                </a:solidFill>
              </a:rPr>
              <a:t>بالثقة </a:t>
            </a:r>
          </a:p>
          <a:p>
            <a:pPr>
              <a:buFont typeface="Wingdings" pitchFamily="2" charset="2"/>
              <a:buChar char="v"/>
            </a:pPr>
            <a:r>
              <a:rPr lang="ar-SA" sz="3900" b="1" dirty="0">
                <a:solidFill>
                  <a:schemeClr val="tx1"/>
                </a:solidFill>
              </a:rPr>
              <a:t> </a:t>
            </a:r>
            <a:r>
              <a:rPr lang="ar-SA" sz="3900" b="1" dirty="0" smtClean="0">
                <a:solidFill>
                  <a:schemeClr val="tx1"/>
                </a:solidFill>
              </a:rPr>
              <a:t>التوازن </a:t>
            </a:r>
            <a:endParaRPr lang="ar-SA" sz="3900" b="1" dirty="0">
              <a:solidFill>
                <a:schemeClr val="tx1"/>
              </a:solidFill>
            </a:endParaRPr>
          </a:p>
          <a:p>
            <a:pPr marL="0" indent="0">
              <a:buNone/>
            </a:pPr>
            <a:endParaRPr lang="ar-SA" dirty="0"/>
          </a:p>
        </p:txBody>
      </p:sp>
    </p:spTree>
    <p:extLst>
      <p:ext uri="{BB962C8B-B14F-4D97-AF65-F5344CB8AC3E}">
        <p14:creationId xmlns:p14="http://schemas.microsoft.com/office/powerpoint/2010/main" val="400647393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692696"/>
            <a:ext cx="8363272" cy="5631904"/>
          </a:xfrm>
          <a:noFill/>
        </p:spPr>
        <p:txBody>
          <a:bodyPr/>
          <a:lstStyle/>
          <a:p>
            <a:pPr marL="0" indent="0">
              <a:buNone/>
            </a:pPr>
            <a:r>
              <a:rPr lang="ar-SA" sz="4000" b="1" dirty="0">
                <a:solidFill>
                  <a:srgbClr val="FF0000"/>
                </a:solidFill>
              </a:rPr>
              <a:t>رابعاً: المتطلبات البدنية:</a:t>
            </a:r>
          </a:p>
          <a:p>
            <a:pPr>
              <a:buFont typeface="Wingdings" pitchFamily="2" charset="2"/>
              <a:buChar char="v"/>
            </a:pPr>
            <a:r>
              <a:rPr lang="ar-SA" dirty="0"/>
              <a:t> </a:t>
            </a:r>
            <a:r>
              <a:rPr lang="ar-SA" sz="3600" b="1" dirty="0" smtClean="0"/>
              <a:t>المظهر </a:t>
            </a:r>
            <a:r>
              <a:rPr lang="ar-SA" sz="3600" b="1" dirty="0"/>
              <a:t>الحسن </a:t>
            </a:r>
          </a:p>
          <a:p>
            <a:pPr>
              <a:buFont typeface="Wingdings" pitchFamily="2" charset="2"/>
              <a:buChar char="v"/>
            </a:pPr>
            <a:r>
              <a:rPr lang="ar-SA" sz="3600" b="1" dirty="0"/>
              <a:t> </a:t>
            </a:r>
            <a:r>
              <a:rPr lang="ar-SA" sz="3600" b="1" dirty="0" smtClean="0"/>
              <a:t>الحالة </a:t>
            </a:r>
            <a:r>
              <a:rPr lang="ar-SA" sz="3600" b="1" dirty="0"/>
              <a:t>الجسمانية الجيدة </a:t>
            </a:r>
          </a:p>
          <a:p>
            <a:pPr>
              <a:buFont typeface="Wingdings" pitchFamily="2" charset="2"/>
              <a:buChar char="v"/>
            </a:pPr>
            <a:r>
              <a:rPr lang="ar-SA" sz="3600" b="1" dirty="0"/>
              <a:t> </a:t>
            </a:r>
            <a:r>
              <a:rPr lang="ar-SA" sz="3600" b="1" dirty="0" smtClean="0"/>
              <a:t>حاسة </a:t>
            </a:r>
            <a:r>
              <a:rPr lang="ar-SA" sz="3600" b="1" dirty="0"/>
              <a:t>البصر الجيدة </a:t>
            </a:r>
          </a:p>
          <a:p>
            <a:pPr>
              <a:buFont typeface="Wingdings" pitchFamily="2" charset="2"/>
              <a:buChar char="v"/>
            </a:pPr>
            <a:r>
              <a:rPr lang="ar-SA" sz="3600" b="1" dirty="0"/>
              <a:t> </a:t>
            </a:r>
            <a:r>
              <a:rPr lang="ar-SA" sz="3600" b="1" dirty="0" smtClean="0"/>
              <a:t>النطق </a:t>
            </a:r>
            <a:r>
              <a:rPr lang="ar-SA" sz="3600" b="1" dirty="0"/>
              <a:t>الواضح </a:t>
            </a:r>
          </a:p>
          <a:p>
            <a:pPr>
              <a:buFont typeface="Wingdings" pitchFamily="2" charset="2"/>
              <a:buChar char="v"/>
            </a:pPr>
            <a:r>
              <a:rPr lang="ar-SA" sz="3600" b="1" dirty="0"/>
              <a:t> </a:t>
            </a:r>
            <a:r>
              <a:rPr lang="ar-SA" sz="3600" b="1" dirty="0" smtClean="0"/>
              <a:t>حاسة </a:t>
            </a:r>
            <a:r>
              <a:rPr lang="ar-SA" sz="3600" b="1" dirty="0"/>
              <a:t>السمع الجيدة </a:t>
            </a:r>
          </a:p>
          <a:p>
            <a:pPr marL="0" indent="0">
              <a:buNone/>
            </a:pPr>
            <a:endParaRPr lang="ar-SA" dirty="0"/>
          </a:p>
        </p:txBody>
      </p:sp>
    </p:spTree>
    <p:extLst>
      <p:ext uri="{BB962C8B-B14F-4D97-AF65-F5344CB8AC3E}">
        <p14:creationId xmlns:p14="http://schemas.microsoft.com/office/powerpoint/2010/main" val="326430704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620688"/>
            <a:ext cx="8568952" cy="5832648"/>
          </a:xfrm>
          <a:noFill/>
        </p:spPr>
        <p:txBody>
          <a:bodyPr/>
          <a:lstStyle/>
          <a:p>
            <a:pPr marL="0" indent="0">
              <a:buNone/>
            </a:pPr>
            <a:r>
              <a:rPr lang="ar-SA" sz="3600" b="1" dirty="0">
                <a:solidFill>
                  <a:srgbClr val="FF0000"/>
                </a:solidFill>
              </a:rPr>
              <a:t>الادوات المهمة التي يجب ان تكون مع المرشد السياحي:</a:t>
            </a:r>
          </a:p>
          <a:p>
            <a:pPr>
              <a:buFont typeface="Wingdings" pitchFamily="2" charset="2"/>
              <a:buChar char="v"/>
            </a:pPr>
            <a:r>
              <a:rPr lang="ar-SA" dirty="0"/>
              <a:t> </a:t>
            </a:r>
            <a:r>
              <a:rPr lang="ar-SA" b="1" dirty="0" smtClean="0"/>
              <a:t>المعدات </a:t>
            </a:r>
            <a:r>
              <a:rPr lang="ar-SA" b="1" dirty="0"/>
              <a:t>والأدوات والمواد اللازمة للمرشد السياحي</a:t>
            </a:r>
          </a:p>
          <a:p>
            <a:pPr>
              <a:buFont typeface="Wingdings" pitchFamily="2" charset="2"/>
              <a:buChar char="v"/>
            </a:pPr>
            <a:r>
              <a:rPr lang="ar-SA" b="1" dirty="0"/>
              <a:t> </a:t>
            </a:r>
            <a:r>
              <a:rPr lang="ar-SA" b="1" dirty="0" smtClean="0"/>
              <a:t>خرائط </a:t>
            </a:r>
            <a:r>
              <a:rPr lang="ar-SA" b="1" dirty="0"/>
              <a:t>المدن والبلاد </a:t>
            </a:r>
          </a:p>
          <a:p>
            <a:pPr>
              <a:buFont typeface="Wingdings" pitchFamily="2" charset="2"/>
              <a:buChar char="v"/>
            </a:pPr>
            <a:r>
              <a:rPr lang="ar-SA" b="1" dirty="0"/>
              <a:t> </a:t>
            </a:r>
            <a:r>
              <a:rPr lang="ar-SA" b="1" dirty="0" smtClean="0"/>
              <a:t>الكتب </a:t>
            </a:r>
            <a:r>
              <a:rPr lang="ar-SA" b="1" dirty="0"/>
              <a:t>والمراجع عن المواقع السياحية والاثرية </a:t>
            </a:r>
            <a:r>
              <a:rPr lang="ar-SA" b="1" dirty="0" smtClean="0"/>
              <a:t>وجغرافيتها </a:t>
            </a:r>
            <a:endParaRPr lang="ar-SA" b="1" dirty="0"/>
          </a:p>
          <a:p>
            <a:pPr>
              <a:buFont typeface="Wingdings" pitchFamily="2" charset="2"/>
              <a:buChar char="v"/>
            </a:pPr>
            <a:r>
              <a:rPr lang="ar-SA" b="1" dirty="0"/>
              <a:t> </a:t>
            </a:r>
            <a:r>
              <a:rPr lang="ar-SA" b="1" dirty="0" smtClean="0"/>
              <a:t>القواميس </a:t>
            </a:r>
            <a:endParaRPr lang="ar-SA" b="1" dirty="0"/>
          </a:p>
          <a:p>
            <a:pPr>
              <a:buFont typeface="Wingdings" pitchFamily="2" charset="2"/>
              <a:buChar char="v"/>
            </a:pPr>
            <a:r>
              <a:rPr lang="ar-SA" b="1" dirty="0"/>
              <a:t> </a:t>
            </a:r>
            <a:r>
              <a:rPr lang="ar-SA" b="1" dirty="0" smtClean="0"/>
              <a:t>الميكروفون </a:t>
            </a:r>
            <a:endParaRPr lang="ar-SA" b="1" dirty="0"/>
          </a:p>
          <a:p>
            <a:pPr>
              <a:buFont typeface="Wingdings" pitchFamily="2" charset="2"/>
              <a:buChar char="v"/>
            </a:pPr>
            <a:r>
              <a:rPr lang="ar-SA" b="1" dirty="0"/>
              <a:t> </a:t>
            </a:r>
            <a:r>
              <a:rPr lang="ar-SA" b="1" dirty="0" smtClean="0"/>
              <a:t>الهاتف </a:t>
            </a:r>
            <a:r>
              <a:rPr lang="ar-SA" b="1" dirty="0"/>
              <a:t>النقال والجهاز اللاسلكي عند الحاجة</a:t>
            </a:r>
          </a:p>
          <a:p>
            <a:pPr>
              <a:buFont typeface="Wingdings" pitchFamily="2" charset="2"/>
              <a:buChar char="v"/>
            </a:pPr>
            <a:r>
              <a:rPr lang="ar-SA" b="1" dirty="0"/>
              <a:t> </a:t>
            </a:r>
            <a:r>
              <a:rPr lang="ar-SA" b="1" dirty="0" smtClean="0"/>
              <a:t>الأحذية </a:t>
            </a:r>
            <a:r>
              <a:rPr lang="ar-SA" b="1" dirty="0"/>
              <a:t>الثقيلة حسب المواقع المزمع زيارتها </a:t>
            </a:r>
          </a:p>
          <a:p>
            <a:pPr>
              <a:buFont typeface="Wingdings" pitchFamily="2" charset="2"/>
              <a:buChar char="v"/>
            </a:pPr>
            <a:r>
              <a:rPr lang="ar-SA" b="1" dirty="0"/>
              <a:t> </a:t>
            </a:r>
            <a:r>
              <a:rPr lang="ar-SA" b="1" dirty="0" smtClean="0"/>
              <a:t>الملابس </a:t>
            </a:r>
            <a:r>
              <a:rPr lang="ar-SA" b="1" dirty="0"/>
              <a:t>المناسبة للجو الجميل (النظارات السوداء ) </a:t>
            </a:r>
          </a:p>
          <a:p>
            <a:pPr>
              <a:buFont typeface="Wingdings" pitchFamily="2" charset="2"/>
              <a:buChar char="v"/>
            </a:pPr>
            <a:r>
              <a:rPr lang="ar-SA" b="1" dirty="0"/>
              <a:t> </a:t>
            </a:r>
            <a:r>
              <a:rPr lang="ar-SA" b="1" dirty="0" smtClean="0"/>
              <a:t>الملابس </a:t>
            </a:r>
            <a:r>
              <a:rPr lang="ar-SA" b="1" dirty="0"/>
              <a:t>المناسبة للجو الممطر (المظلة والبالطو المشمع) </a:t>
            </a:r>
          </a:p>
          <a:p>
            <a:pPr>
              <a:buFont typeface="Wingdings" pitchFamily="2" charset="2"/>
              <a:buChar char="v"/>
            </a:pPr>
            <a:r>
              <a:rPr lang="ar-SA" b="1" dirty="0"/>
              <a:t> </a:t>
            </a:r>
            <a:r>
              <a:rPr lang="ar-SA" b="1" dirty="0" smtClean="0"/>
              <a:t>التأكد </a:t>
            </a:r>
            <a:r>
              <a:rPr lang="ar-SA" b="1" dirty="0"/>
              <a:t>من تجهيزات الإسعاف الأولية في الحافلة.</a:t>
            </a:r>
          </a:p>
        </p:txBody>
      </p:sp>
    </p:spTree>
    <p:extLst>
      <p:ext uri="{BB962C8B-B14F-4D97-AF65-F5344CB8AC3E}">
        <p14:creationId xmlns:p14="http://schemas.microsoft.com/office/powerpoint/2010/main" val="46778937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1164</Words>
  <Application>Microsoft Office PowerPoint</Application>
  <PresentationFormat>عرض على الشاشة (3:4)‏</PresentationFormat>
  <Paragraphs>107</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تدفق</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2015-04-26T08:39:42Z</dcterms:created>
  <dcterms:modified xsi:type="dcterms:W3CDTF">2015-04-26T08:40:24Z</dcterms:modified>
</cp:coreProperties>
</file>