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19" name="Footer Placeholder 18"/>
          <p:cNvSpPr>
            <a:spLocks noGrp="1"/>
          </p:cNvSpPr>
          <p:nvPr>
            <p:ph type="ftr" sz="quarter" idx="11"/>
          </p:nvPr>
        </p:nvSpPr>
        <p:spPr/>
        <p:txBody>
          <a:bodyPr/>
          <a:lstStyle/>
          <a:p>
            <a:endParaRPr lang="ar-SA">
              <a:solidFill>
                <a:srgbClr val="DBF5F9">
                  <a:shade val="90000"/>
                </a:srgbClr>
              </a:solidFill>
            </a:endParaRPr>
          </a:p>
        </p:txBody>
      </p:sp>
      <p:sp>
        <p:nvSpPr>
          <p:cNvPr id="27" name="Slide Number Placeholder 26"/>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152473862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5" name="Footer Placeholder 4"/>
          <p:cNvSpPr>
            <a:spLocks noGrp="1"/>
          </p:cNvSpPr>
          <p:nvPr>
            <p:ph type="ftr" sz="quarter" idx="11"/>
          </p:nvPr>
        </p:nvSpPr>
        <p:spPr/>
        <p:txBody>
          <a:bodyPr/>
          <a:lstStyle/>
          <a:p>
            <a:endParaRPr lang="ar-SA">
              <a:solidFill>
                <a:srgbClr val="DBF5F9">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378642063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5" name="Footer Placeholder 4"/>
          <p:cNvSpPr>
            <a:spLocks noGrp="1"/>
          </p:cNvSpPr>
          <p:nvPr>
            <p:ph type="ftr" sz="quarter" idx="11"/>
          </p:nvPr>
        </p:nvSpPr>
        <p:spPr/>
        <p:txBody>
          <a:bodyPr/>
          <a:lstStyle/>
          <a:p>
            <a:endParaRPr lang="ar-SA">
              <a:solidFill>
                <a:srgbClr val="DBF5F9">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3808178608"/>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5" name="Footer Placeholder 4"/>
          <p:cNvSpPr>
            <a:spLocks noGrp="1"/>
          </p:cNvSpPr>
          <p:nvPr>
            <p:ph type="ftr" sz="quarter" idx="11"/>
          </p:nvPr>
        </p:nvSpPr>
        <p:spPr/>
        <p:txBody>
          <a:bodyPr/>
          <a:lstStyle/>
          <a:p>
            <a:endParaRPr lang="ar-SA">
              <a:solidFill>
                <a:srgbClr val="DBF5F9">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339852268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5" name="Footer Placeholder 4"/>
          <p:cNvSpPr>
            <a:spLocks noGrp="1"/>
          </p:cNvSpPr>
          <p:nvPr>
            <p:ph type="ftr" sz="quarter" idx="11"/>
          </p:nvPr>
        </p:nvSpPr>
        <p:spPr/>
        <p:txBody>
          <a:bodyPr/>
          <a:lstStyle/>
          <a:p>
            <a:endParaRPr lang="ar-SA">
              <a:solidFill>
                <a:srgbClr val="DBF5F9">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3526689458"/>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6" name="Footer Placeholder 5"/>
          <p:cNvSpPr>
            <a:spLocks noGrp="1"/>
          </p:cNvSpPr>
          <p:nvPr>
            <p:ph type="ftr" sz="quarter" idx="11"/>
          </p:nvPr>
        </p:nvSpPr>
        <p:spPr/>
        <p:txBody>
          <a:bodyPr/>
          <a:lstStyle/>
          <a:p>
            <a:endParaRPr lang="ar-SA">
              <a:solidFill>
                <a:srgbClr val="DBF5F9">
                  <a:shade val="90000"/>
                </a:srgbClr>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70874072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8" name="Footer Placeholder 7"/>
          <p:cNvSpPr>
            <a:spLocks noGrp="1"/>
          </p:cNvSpPr>
          <p:nvPr>
            <p:ph type="ftr" sz="quarter" idx="11"/>
          </p:nvPr>
        </p:nvSpPr>
        <p:spPr/>
        <p:txBody>
          <a:bodyPr/>
          <a:lstStyle/>
          <a:p>
            <a:endParaRPr lang="ar-SA">
              <a:solidFill>
                <a:srgbClr val="DBF5F9">
                  <a:shade val="90000"/>
                </a:srgbClr>
              </a:solidFill>
            </a:endParaRPr>
          </a:p>
        </p:txBody>
      </p:sp>
      <p:sp>
        <p:nvSpPr>
          <p:cNvPr id="9" name="Slide Number Placeholder 8"/>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162686797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4" name="Footer Placeholder 3"/>
          <p:cNvSpPr>
            <a:spLocks noGrp="1"/>
          </p:cNvSpPr>
          <p:nvPr>
            <p:ph type="ftr" sz="quarter" idx="11"/>
          </p:nvPr>
        </p:nvSpPr>
        <p:spPr/>
        <p:txBody>
          <a:bodyPr/>
          <a:lstStyle/>
          <a:p>
            <a:endParaRPr lang="ar-SA">
              <a:solidFill>
                <a:srgbClr val="DBF5F9">
                  <a:shade val="90000"/>
                </a:srgbClr>
              </a:solidFill>
            </a:endParaRPr>
          </a:p>
        </p:txBody>
      </p:sp>
      <p:sp>
        <p:nvSpPr>
          <p:cNvPr id="5" name="Slide Number Placeholder 4"/>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1963719750"/>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3" name="Footer Placeholder 2"/>
          <p:cNvSpPr>
            <a:spLocks noGrp="1"/>
          </p:cNvSpPr>
          <p:nvPr>
            <p:ph type="ftr" sz="quarter" idx="11"/>
          </p:nvPr>
        </p:nvSpPr>
        <p:spPr/>
        <p:txBody>
          <a:bodyPr/>
          <a:lstStyle/>
          <a:p>
            <a:endParaRPr lang="ar-SA">
              <a:solidFill>
                <a:srgbClr val="DBF5F9">
                  <a:shade val="90000"/>
                </a:srgbClr>
              </a:solidFill>
            </a:endParaRPr>
          </a:p>
        </p:txBody>
      </p:sp>
      <p:sp>
        <p:nvSpPr>
          <p:cNvPr id="4" name="Slide Number Placeholder 3"/>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2833314140"/>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6" name="Footer Placeholder 5"/>
          <p:cNvSpPr>
            <a:spLocks noGrp="1"/>
          </p:cNvSpPr>
          <p:nvPr>
            <p:ph type="ftr" sz="quarter" idx="11"/>
          </p:nvPr>
        </p:nvSpPr>
        <p:spPr/>
        <p:txBody>
          <a:bodyPr/>
          <a:lstStyle/>
          <a:p>
            <a:endParaRPr lang="ar-SA">
              <a:solidFill>
                <a:srgbClr val="DBF5F9">
                  <a:shade val="90000"/>
                </a:srgbClr>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2669513912"/>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6" name="Footer Placeholder 5"/>
          <p:cNvSpPr>
            <a:spLocks noGrp="1"/>
          </p:cNvSpPr>
          <p:nvPr>
            <p:ph type="ftr" sz="quarter" idx="11"/>
          </p:nvPr>
        </p:nvSpPr>
        <p:spPr/>
        <p:txBody>
          <a:bodyPr/>
          <a:lstStyle/>
          <a:p>
            <a:endParaRPr lang="ar-SA">
              <a:solidFill>
                <a:srgbClr val="DBF5F9">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white"/>
              </a:solidFill>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white"/>
              </a:solidFill>
            </a:endParaRPr>
          </a:p>
        </p:txBody>
      </p:sp>
    </p:spTree>
    <p:extLst>
      <p:ext uri="{BB962C8B-B14F-4D97-AF65-F5344CB8AC3E}">
        <p14:creationId xmlns:p14="http://schemas.microsoft.com/office/powerpoint/2010/main" val="366394401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white"/>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white"/>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solidFill>
                <a:srgbClr val="DBF5F9">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grpSp>
    </p:spTree>
    <p:extLst>
      <p:ext uri="{BB962C8B-B14F-4D97-AF65-F5344CB8AC3E}">
        <p14:creationId xmlns:p14="http://schemas.microsoft.com/office/powerpoint/2010/main" val="39210011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36712"/>
            <a:ext cx="8229600" cy="5487888"/>
          </a:xfrm>
          <a:noFill/>
        </p:spPr>
        <p:txBody>
          <a:bodyPr>
            <a:normAutofit lnSpcReduction="10000"/>
          </a:bodyPr>
          <a:lstStyle/>
          <a:p>
            <a:pPr marL="0" indent="0">
              <a:buNone/>
            </a:pPr>
            <a:r>
              <a:rPr lang="ar-SA" sz="3600" b="1" dirty="0" smtClean="0">
                <a:solidFill>
                  <a:srgbClr val="FFFF00"/>
                </a:solidFill>
              </a:rPr>
              <a:t>تعاريف: </a:t>
            </a:r>
            <a:endParaRPr lang="ar-SA" sz="3600" b="1" dirty="0">
              <a:solidFill>
                <a:srgbClr val="FFFF00"/>
              </a:solidFill>
            </a:endParaRPr>
          </a:p>
          <a:p>
            <a:pPr marL="0" indent="0">
              <a:buNone/>
            </a:pPr>
            <a:r>
              <a:rPr lang="ar-SA" sz="3200" dirty="0">
                <a:solidFill>
                  <a:srgbClr val="FFFF00"/>
                </a:solidFill>
              </a:rPr>
              <a:t>تختلف التعاريف الخاصة بالمرشد من مكان إلى </a:t>
            </a:r>
            <a:r>
              <a:rPr lang="ar-SA" sz="3200" dirty="0" smtClean="0">
                <a:solidFill>
                  <a:srgbClr val="FFFF00"/>
                </a:solidFill>
              </a:rPr>
              <a:t>آخر</a:t>
            </a:r>
          </a:p>
          <a:p>
            <a:pPr marL="0" indent="0">
              <a:buNone/>
            </a:pPr>
            <a:r>
              <a:rPr lang="ar-SA" sz="3600" b="1" dirty="0">
                <a:solidFill>
                  <a:srgbClr val="FFFF00"/>
                </a:solidFill>
              </a:rPr>
              <a:t>المرشد السياحي (</a:t>
            </a:r>
            <a:r>
              <a:rPr lang="en-US" sz="3600" b="1" dirty="0" smtClean="0">
                <a:solidFill>
                  <a:srgbClr val="FFFF00"/>
                </a:solidFill>
              </a:rPr>
              <a:t>Tour guide</a:t>
            </a:r>
            <a:r>
              <a:rPr lang="ar-SA" sz="3600" b="1" dirty="0" smtClean="0">
                <a:solidFill>
                  <a:srgbClr val="FFFF00"/>
                </a:solidFill>
              </a:rPr>
              <a:t>  )</a:t>
            </a:r>
            <a:endParaRPr lang="en-US" sz="3600" b="1" dirty="0">
              <a:solidFill>
                <a:srgbClr val="FFFF00"/>
              </a:solidFill>
            </a:endParaRPr>
          </a:p>
          <a:p>
            <a:pPr marL="0" indent="0" algn="just">
              <a:buNone/>
            </a:pPr>
            <a:r>
              <a:rPr lang="en-US" sz="3200" dirty="0"/>
              <a:t> </a:t>
            </a:r>
            <a:r>
              <a:rPr lang="ar-SA" sz="3600" b="1" dirty="0">
                <a:ln w="1905"/>
                <a:effectLst>
                  <a:innerShdw blurRad="69850" dist="43180" dir="5400000">
                    <a:srgbClr val="000000">
                      <a:alpha val="65000"/>
                    </a:srgbClr>
                  </a:innerShdw>
                </a:effectLst>
              </a:rPr>
              <a:t>هو الدليل الذي يقود ويرشد السائح أو المجموعة السياحية أثناء السفر والرحلة السياحية أياً كان نوعها. </a:t>
            </a:r>
          </a:p>
          <a:p>
            <a:pPr marL="0" indent="0" algn="just">
              <a:buNone/>
            </a:pPr>
            <a:r>
              <a:rPr lang="ar-SA" sz="3200" b="1" dirty="0">
                <a:solidFill>
                  <a:srgbClr val="FFFF00"/>
                </a:solidFill>
              </a:rPr>
              <a:t>ويمكن تعريف المرشد السياحي </a:t>
            </a:r>
            <a:r>
              <a:rPr lang="ar-SA" sz="3200" b="1" dirty="0">
                <a:ln w="1905"/>
                <a:effectLst>
                  <a:innerShdw blurRad="69850" dist="43180" dir="5400000">
                    <a:srgbClr val="000000">
                      <a:alpha val="65000"/>
                    </a:srgbClr>
                  </a:innerShdw>
                </a:effectLst>
              </a:rPr>
              <a:t>بأنه ذلك الشخص الذي يقوم بشرح الآثار التاريخية والمعالم السياحية للسائحين والرد على استفساراتهم التي يوجهونها إليه في جميع الأماكن التي يزورونها مثل المتاحف والمعارض والمناطق الأثرية أو غيرها وذلك مقابل اجر معين</a:t>
            </a:r>
            <a:r>
              <a:rPr lang="ar-SA" sz="3200" dirty="0"/>
              <a:t>.</a:t>
            </a:r>
          </a:p>
          <a:p>
            <a:pPr marL="0" indent="0">
              <a:buNone/>
            </a:pPr>
            <a:endParaRPr lang="ar-SA" dirty="0"/>
          </a:p>
        </p:txBody>
      </p:sp>
    </p:spTree>
    <p:extLst>
      <p:ext uri="{BB962C8B-B14F-4D97-AF65-F5344CB8AC3E}">
        <p14:creationId xmlns:p14="http://schemas.microsoft.com/office/powerpoint/2010/main" val="199890098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123.jpg"/>
          <p:cNvPicPr>
            <a:picLocks noGrp="1" noChangeAspect="1"/>
          </p:cNvPicPr>
          <p:nvPr>
            <p:ph idx="1"/>
          </p:nvPr>
        </p:nvPicPr>
        <p:blipFill>
          <a:blip r:embed="rId2"/>
          <a:stretch>
            <a:fillRect/>
          </a:stretch>
        </p:blipFill>
        <p:spPr>
          <a:xfrm>
            <a:off x="1345511" y="1000109"/>
            <a:ext cx="6452977" cy="53244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11147529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13625306651786.jpg"/>
          <p:cNvPicPr>
            <a:picLocks noGrp="1" noChangeAspect="1"/>
          </p:cNvPicPr>
          <p:nvPr>
            <p:ph idx="1"/>
          </p:nvPr>
        </p:nvPicPr>
        <p:blipFill>
          <a:blip r:embed="rId2"/>
          <a:stretch>
            <a:fillRect/>
          </a:stretch>
        </p:blipFill>
        <p:spPr>
          <a:xfrm>
            <a:off x="714348" y="1214422"/>
            <a:ext cx="7929617" cy="5286412"/>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extLst>
      <p:ext uri="{BB962C8B-B14F-4D97-AF65-F5344CB8AC3E}">
        <p14:creationId xmlns:p14="http://schemas.microsoft.com/office/powerpoint/2010/main" val="27373086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large_1238058043.jpg"/>
          <p:cNvPicPr>
            <a:picLocks noGrp="1" noChangeAspect="1"/>
          </p:cNvPicPr>
          <p:nvPr>
            <p:ph idx="1"/>
          </p:nvPr>
        </p:nvPicPr>
        <p:blipFill>
          <a:blip r:embed="rId2"/>
          <a:stretch>
            <a:fillRect/>
          </a:stretch>
        </p:blipFill>
        <p:spPr>
          <a:xfrm>
            <a:off x="642910" y="928670"/>
            <a:ext cx="8001056" cy="528641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447931938"/>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36712"/>
            <a:ext cx="8363272" cy="5487888"/>
          </a:xfrm>
          <a:noFill/>
        </p:spPr>
        <p:style>
          <a:lnRef idx="1">
            <a:schemeClr val="accent2"/>
          </a:lnRef>
          <a:fillRef idx="2">
            <a:schemeClr val="accent2"/>
          </a:fillRef>
          <a:effectRef idx="1">
            <a:schemeClr val="accent2"/>
          </a:effectRef>
          <a:fontRef idx="minor">
            <a:schemeClr val="dk1"/>
          </a:fontRef>
        </p:style>
        <p:txBody>
          <a:bodyPr>
            <a:normAutofit/>
          </a:bodyPr>
          <a:lstStyle/>
          <a:p>
            <a:pPr marL="0" indent="0" algn="just">
              <a:buNone/>
            </a:pPr>
            <a:endParaRPr lang="ar-SA"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marL="0" indent="0" algn="just">
              <a:buNone/>
            </a:pPr>
            <a:r>
              <a:rPr lang="ar-SA" sz="4400" b="1" dirty="0" smtClean="0">
                <a:ln w="1905"/>
                <a:solidFill>
                  <a:schemeClr val="tx1"/>
                </a:solidFill>
                <a:effectLst>
                  <a:innerShdw blurRad="69850" dist="43180" dir="5400000">
                    <a:srgbClr val="000000">
                      <a:alpha val="65000"/>
                    </a:srgbClr>
                  </a:innerShdw>
                </a:effectLst>
              </a:rPr>
              <a:t>تتولى </a:t>
            </a:r>
            <a:r>
              <a:rPr lang="ar-SA" sz="4400" b="1" dirty="0">
                <a:ln w="1905"/>
                <a:solidFill>
                  <a:schemeClr val="tx1"/>
                </a:solidFill>
                <a:effectLst>
                  <a:innerShdw blurRad="69850" dist="43180" dir="5400000">
                    <a:srgbClr val="000000">
                      <a:alpha val="65000"/>
                    </a:srgbClr>
                  </a:innerShdw>
                </a:effectLst>
              </a:rPr>
              <a:t>الأجهزة السياحية الرسمية في كل دولة إصدار القرارات واللوائح التي تنظم مهنة الإرشاد السياحي وتحدد الشروط والمواصفات التي يجب توافرها في المرشد السياحي، وتحدد كذلك واجبات والتزامات وحقوق المرشدين السياحيين.</a:t>
            </a:r>
          </a:p>
        </p:txBody>
      </p:sp>
    </p:spTree>
    <p:extLst>
      <p:ext uri="{BB962C8B-B14F-4D97-AF65-F5344CB8AC3E}">
        <p14:creationId xmlns:p14="http://schemas.microsoft.com/office/powerpoint/2010/main" val="1602567820"/>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5536" y="836712"/>
            <a:ext cx="8496944" cy="576064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523031670"/>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836712"/>
            <a:ext cx="8424936" cy="525658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62278778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4" y="1124744"/>
            <a:ext cx="8424936" cy="5040559"/>
          </a:xfrm>
          <a:prstGeom prst="rect">
            <a:avLst/>
          </a:prstGeom>
          <a:ln>
            <a:noFill/>
          </a:ln>
          <a:effectLst>
            <a:softEdge rad="112500"/>
          </a:effectLst>
        </p:spPr>
      </p:pic>
    </p:spTree>
    <p:extLst>
      <p:ext uri="{BB962C8B-B14F-4D97-AF65-F5344CB8AC3E}">
        <p14:creationId xmlns:p14="http://schemas.microsoft.com/office/powerpoint/2010/main" val="800530878"/>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95536" y="836712"/>
            <a:ext cx="8424936" cy="5544616"/>
          </a:xfrm>
          <a:prstGeom prst="rect">
            <a:avLst/>
          </a:prstGeom>
          <a:ln>
            <a:noFill/>
          </a:ln>
          <a:effectLst>
            <a:softEdge rad="112500"/>
          </a:effectLst>
        </p:spPr>
      </p:pic>
    </p:spTree>
    <p:extLst>
      <p:ext uri="{BB962C8B-B14F-4D97-AF65-F5344CB8AC3E}">
        <p14:creationId xmlns:p14="http://schemas.microsoft.com/office/powerpoint/2010/main" val="2526345782"/>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2844" y="785794"/>
            <a:ext cx="8858312" cy="5538806"/>
          </a:xfrm>
        </p:spPr>
        <p:txBody>
          <a:bodyPr>
            <a:normAutofit/>
          </a:bodyPr>
          <a:lstStyle/>
          <a:p>
            <a:pPr algn="ctr">
              <a:buNone/>
            </a:pPr>
            <a:r>
              <a:rPr lang="ar-SA" sz="4400" b="1" dirty="0" smtClean="0"/>
              <a:t>إتيكيت المرأة العاملة</a:t>
            </a:r>
          </a:p>
        </p:txBody>
      </p:sp>
      <p:sp>
        <p:nvSpPr>
          <p:cNvPr id="4" name="مستطيل 3"/>
          <p:cNvSpPr/>
          <p:nvPr/>
        </p:nvSpPr>
        <p:spPr>
          <a:xfrm>
            <a:off x="357158" y="2285992"/>
            <a:ext cx="8501122" cy="1754326"/>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ar-SA" sz="5400" b="1" dirty="0" smtClean="0">
                <a:ln w="11430"/>
                <a:gradFill>
                  <a:gsLst>
                    <a:gs pos="0">
                      <a:srgbClr val="A5C249">
                        <a:tint val="90000"/>
                        <a:satMod val="120000"/>
                      </a:srgbClr>
                    </a:gs>
                    <a:gs pos="25000">
                      <a:srgbClr val="A5C249">
                        <a:tint val="93000"/>
                        <a:satMod val="120000"/>
                      </a:srgbClr>
                    </a:gs>
                    <a:gs pos="50000">
                      <a:srgbClr val="A5C249">
                        <a:shade val="89000"/>
                        <a:satMod val="110000"/>
                      </a:srgbClr>
                    </a:gs>
                    <a:gs pos="75000">
                      <a:srgbClr val="A5C249">
                        <a:tint val="93000"/>
                        <a:satMod val="120000"/>
                      </a:srgbClr>
                    </a:gs>
                    <a:gs pos="100000">
                      <a:srgbClr val="A5C249">
                        <a:tint val="90000"/>
                        <a:satMod val="120000"/>
                      </a:srgbClr>
                    </a:gs>
                  </a:gsLst>
                  <a:lin ang="5400000"/>
                </a:gradFill>
                <a:effectLst>
                  <a:outerShdw blurRad="80000" dist="40000" dir="5040000" algn="tl">
                    <a:srgbClr val="000000">
                      <a:alpha val="30000"/>
                    </a:srgbClr>
                  </a:outerShdw>
                </a:effectLst>
              </a:rPr>
              <a:t>كيف تكون علاقة المرأة العاملة  بالزميلات في العمل  ؟</a:t>
            </a:r>
            <a:endParaRPr lang="ar-SA" sz="5400" b="1" dirty="0">
              <a:ln w="11430"/>
              <a:gradFill>
                <a:gsLst>
                  <a:gs pos="0">
                    <a:srgbClr val="A5C249">
                      <a:tint val="90000"/>
                      <a:satMod val="120000"/>
                    </a:srgbClr>
                  </a:gs>
                  <a:gs pos="25000">
                    <a:srgbClr val="A5C249">
                      <a:tint val="93000"/>
                      <a:satMod val="120000"/>
                    </a:srgbClr>
                  </a:gs>
                  <a:gs pos="50000">
                    <a:srgbClr val="A5C249">
                      <a:shade val="89000"/>
                      <a:satMod val="110000"/>
                    </a:srgbClr>
                  </a:gs>
                  <a:gs pos="75000">
                    <a:srgbClr val="A5C249">
                      <a:tint val="93000"/>
                      <a:satMod val="120000"/>
                    </a:srgbClr>
                  </a:gs>
                  <a:gs pos="100000">
                    <a:srgbClr val="A5C249">
                      <a:tint val="90000"/>
                      <a:satMod val="120000"/>
                    </a:srgb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210142108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720" y="714356"/>
            <a:ext cx="8643998" cy="5610244"/>
          </a:xfrm>
        </p:spPr>
        <p:txBody>
          <a:bodyPr/>
          <a:lstStyle/>
          <a:p>
            <a:pPr>
              <a:buNone/>
            </a:pPr>
            <a:r>
              <a:rPr lang="ar-SA" sz="2800" b="1" dirty="0" smtClean="0">
                <a:solidFill>
                  <a:srgbClr val="FFFF00"/>
                </a:solidFill>
              </a:rPr>
              <a:t>   </a:t>
            </a:r>
          </a:p>
          <a:p>
            <a:pPr>
              <a:buNone/>
            </a:pPr>
            <a:r>
              <a:rPr lang="ar-SA" sz="2800" b="1" dirty="0" smtClean="0">
                <a:solidFill>
                  <a:srgbClr val="FFFF00"/>
                </a:solidFill>
              </a:rPr>
              <a:t>العلاقة بين المرأة العاملة وبين الزميلات في العمل تختلف عن أي علاقة اجتماعية أخرى. </a:t>
            </a:r>
          </a:p>
          <a:p>
            <a:pPr>
              <a:buNone/>
            </a:pPr>
            <a:r>
              <a:rPr lang="ar-SA" sz="2800" b="1" dirty="0" smtClean="0">
                <a:solidFill>
                  <a:srgbClr val="FFFF00"/>
                </a:solidFill>
              </a:rPr>
              <a:t>  وجوهر هذا الاختلاف يتركز في نقطة هامة هي أننا لا نختار هؤلاء الزميلات ، ولكن الظروف تفرض تعاملنا معهن ولا بد أن يكون هنالك حدود وأبعاد للزمالة.</a:t>
            </a:r>
          </a:p>
          <a:p>
            <a:pPr>
              <a:buNone/>
            </a:pPr>
            <a:r>
              <a:rPr lang="ar-SA" sz="2800" b="1" dirty="0" smtClean="0">
                <a:solidFill>
                  <a:srgbClr val="FFFF00"/>
                </a:solidFill>
              </a:rPr>
              <a:t>   </a:t>
            </a:r>
            <a:r>
              <a:rPr lang="ar-SA" sz="2800" b="1" dirty="0" smtClean="0">
                <a:solidFill>
                  <a:srgbClr val="FFC000"/>
                </a:solidFill>
              </a:rPr>
              <a:t>ولكي نكون موظفات ناجحات ومحبوبات من الجميع </a:t>
            </a:r>
            <a:r>
              <a:rPr lang="ar-SA" sz="2800" b="1" dirty="0" smtClean="0">
                <a:solidFill>
                  <a:srgbClr val="FFFF00"/>
                </a:solidFill>
              </a:rPr>
              <a:t>فعلينا معاملة الجميع معاملة واحدة دون الميل لأحد أو مجموعة ...مهما كبر أو صغر شأنه، ويكون شعارك المعاملة الطيبة للجميع.</a:t>
            </a:r>
          </a:p>
          <a:p>
            <a:pPr>
              <a:buNone/>
            </a:pPr>
            <a:endParaRPr lang="ar-SA" dirty="0"/>
          </a:p>
        </p:txBody>
      </p:sp>
    </p:spTree>
    <p:extLst>
      <p:ext uri="{BB962C8B-B14F-4D97-AF65-F5344CB8AC3E}">
        <p14:creationId xmlns:p14="http://schemas.microsoft.com/office/powerpoint/2010/main" val="387429218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العمل.jpg"/>
          <p:cNvPicPr>
            <a:picLocks noGrp="1" noChangeAspect="1"/>
          </p:cNvPicPr>
          <p:nvPr>
            <p:ph idx="1"/>
          </p:nvPr>
        </p:nvPicPr>
        <p:blipFill>
          <a:blip r:embed="rId2"/>
          <a:stretch>
            <a:fillRect/>
          </a:stretch>
        </p:blipFill>
        <p:spPr>
          <a:xfrm>
            <a:off x="357158" y="857232"/>
            <a:ext cx="8429684" cy="5715040"/>
          </a:xfrm>
          <a:prstGeom prst="ellipse">
            <a:avLst/>
          </a:prstGeom>
          <a:ln>
            <a:noFill/>
          </a:ln>
          <a:effectLst>
            <a:softEdge rad="112500"/>
          </a:effectLst>
        </p:spPr>
      </p:pic>
    </p:spTree>
    <p:extLst>
      <p:ext uri="{BB962C8B-B14F-4D97-AF65-F5344CB8AC3E}">
        <p14:creationId xmlns:p14="http://schemas.microsoft.com/office/powerpoint/2010/main" val="301337568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193</Words>
  <Application>Microsoft Office PowerPoint</Application>
  <PresentationFormat>عرض على الشاشة (3:4)‏</PresentationFormat>
  <Paragraphs>13</Paragraphs>
  <Slides>12</Slides>
  <Notes>0</Notes>
  <HiddenSlides>0</HiddenSlides>
  <MMClips>0</MMClips>
  <ScaleCrop>false</ScaleCrop>
  <HeadingPairs>
    <vt:vector size="4" baseType="variant">
      <vt:variant>
        <vt:lpstr>نسق</vt:lpstr>
      </vt:variant>
      <vt:variant>
        <vt:i4>1</vt:i4>
      </vt:variant>
      <vt:variant>
        <vt:lpstr>عناوين الشرائح</vt:lpstr>
      </vt:variant>
      <vt:variant>
        <vt:i4>12</vt:i4>
      </vt:variant>
    </vt:vector>
  </HeadingPairs>
  <TitlesOfParts>
    <vt:vector size="13" baseType="lpstr">
      <vt:lpstr>تدفق</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DELL</dc:creator>
  <cp:lastModifiedBy>DELL</cp:lastModifiedBy>
  <cp:revision>1</cp:revision>
  <dcterms:created xsi:type="dcterms:W3CDTF">2015-04-26T08:38:39Z</dcterms:created>
  <dcterms:modified xsi:type="dcterms:W3CDTF">2015-04-26T08:39:21Z</dcterms:modified>
</cp:coreProperties>
</file>