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2"/>
  </p:notes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F3F01EE-A0B1-476D-9A79-498CC50BE1DF}" type="datetimeFigureOut">
              <a:rPr lang="ar-SA" smtClean="0"/>
              <a:t>08/07/36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F9802ED-0EEE-4D62-9087-9B68150895C6}" type="slidenum">
              <a:rPr lang="ar-SA" smtClean="0"/>
              <a:t>‹#›</a:t>
            </a:fld>
            <a:endParaRPr lang="ar-SA"/>
          </a:p>
        </p:txBody>
      </p:sp>
    </p:spTree>
    <p:extLst>
      <p:ext uri="{BB962C8B-B14F-4D97-AF65-F5344CB8AC3E}">
        <p14:creationId xmlns:p14="http://schemas.microsoft.com/office/powerpoint/2010/main" val="36392323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32DBEDC6-407D-43D6-B6E1-7CCAD95A2766}" type="slidenum">
              <a:rPr lang="ar-SA" smtClean="0">
                <a:solidFill>
                  <a:prstClr val="black"/>
                </a:solidFill>
              </a:rPr>
              <a:pPr/>
              <a:t>6</a:t>
            </a:fld>
            <a:endParaRPr lang="ar-SA">
              <a:solidFill>
                <a:prstClr val="black"/>
              </a:solidFill>
            </a:endParaRPr>
          </a:p>
        </p:txBody>
      </p:sp>
    </p:spTree>
    <p:extLst>
      <p:ext uri="{BB962C8B-B14F-4D97-AF65-F5344CB8AC3E}">
        <p14:creationId xmlns:p14="http://schemas.microsoft.com/office/powerpoint/2010/main" val="2673356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19" name="Footer Placeholder 18"/>
          <p:cNvSpPr>
            <a:spLocks noGrp="1"/>
          </p:cNvSpPr>
          <p:nvPr>
            <p:ph type="ftr" sz="quarter" idx="11"/>
          </p:nvPr>
        </p:nvSpPr>
        <p:spPr/>
        <p:txBody>
          <a:bodyPr/>
          <a:lstStyle/>
          <a:p>
            <a:endParaRPr lang="ar-SA">
              <a:solidFill>
                <a:srgbClr val="DBF5F9">
                  <a:shade val="90000"/>
                </a:srgbClr>
              </a:solidFill>
            </a:endParaRPr>
          </a:p>
        </p:txBody>
      </p:sp>
      <p:sp>
        <p:nvSpPr>
          <p:cNvPr id="27" name="Slide Number Placeholder 2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98526055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41638867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84534120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43625929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33383784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74527796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8" name="Footer Placeholder 7"/>
          <p:cNvSpPr>
            <a:spLocks noGrp="1"/>
          </p:cNvSpPr>
          <p:nvPr>
            <p:ph type="ftr" sz="quarter" idx="11"/>
          </p:nvPr>
        </p:nvSpPr>
        <p:spPr/>
        <p:txBody>
          <a:bodyPr/>
          <a:lstStyle/>
          <a:p>
            <a:endParaRPr lang="ar-SA">
              <a:solidFill>
                <a:srgbClr val="DBF5F9">
                  <a:shade val="90000"/>
                </a:srgbClr>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60897431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4" name="Footer Placeholder 3"/>
          <p:cNvSpPr>
            <a:spLocks noGrp="1"/>
          </p:cNvSpPr>
          <p:nvPr>
            <p:ph type="ftr" sz="quarter" idx="11"/>
          </p:nvPr>
        </p:nvSpPr>
        <p:spPr/>
        <p:txBody>
          <a:bodyPr/>
          <a:lstStyle/>
          <a:p>
            <a:endParaRPr lang="ar-SA">
              <a:solidFill>
                <a:srgbClr val="DBF5F9">
                  <a:shade val="90000"/>
                </a:srgbClr>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177672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3" name="Footer Placeholder 2"/>
          <p:cNvSpPr>
            <a:spLocks noGrp="1"/>
          </p:cNvSpPr>
          <p:nvPr>
            <p:ph type="ftr" sz="quarter" idx="11"/>
          </p:nvPr>
        </p:nvSpPr>
        <p:spPr/>
        <p:txBody>
          <a:bodyPr/>
          <a:lstStyle/>
          <a:p>
            <a:endParaRPr lang="ar-SA">
              <a:solidFill>
                <a:srgbClr val="DBF5F9">
                  <a:shade val="90000"/>
                </a:srgbClr>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90743864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7869972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Tree>
    <p:extLst>
      <p:ext uri="{BB962C8B-B14F-4D97-AF65-F5344CB8AC3E}">
        <p14:creationId xmlns:p14="http://schemas.microsoft.com/office/powerpoint/2010/main" val="424146768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DBF5F9">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grpSp>
    </p:spTree>
    <p:extLst>
      <p:ext uri="{BB962C8B-B14F-4D97-AF65-F5344CB8AC3E}">
        <p14:creationId xmlns:p14="http://schemas.microsoft.com/office/powerpoint/2010/main" val="341027061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533400" y="836712"/>
            <a:ext cx="7851648" cy="3096344"/>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115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الارشاد السياحي</a:t>
            </a:r>
            <a:endParaRPr lang="ar-SA" sz="115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66286649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847928"/>
          </a:xfrm>
          <a:noFill/>
        </p:spPr>
        <p:txBody>
          <a:bodyPr>
            <a:normAutofit/>
          </a:bodyPr>
          <a:lstStyle/>
          <a:p>
            <a:pPr marL="0" indent="0" algn="just">
              <a:buNone/>
            </a:pPr>
            <a:r>
              <a:rPr lang="ar-SA" sz="4400" b="1" dirty="0">
                <a:ln w="1905"/>
                <a:solidFill>
                  <a:srgbClr val="FFFF00"/>
                </a:solidFill>
                <a:effectLst>
                  <a:innerShdw blurRad="69850" dist="43180" dir="5400000">
                    <a:srgbClr val="000000">
                      <a:alpha val="65000"/>
                    </a:srgbClr>
                  </a:innerShdw>
                </a:effectLst>
              </a:rPr>
              <a:t>انواع المرشد السياحي:</a:t>
            </a:r>
          </a:p>
          <a:p>
            <a:pPr algn="just">
              <a:buFont typeface="Wingdings" pitchFamily="2" charset="2"/>
              <a:buChar char="v"/>
            </a:pPr>
            <a:r>
              <a:rPr lang="ar-SA" sz="3600" b="1" dirty="0" smtClean="0">
                <a:ln w="1905"/>
                <a:solidFill>
                  <a:srgbClr val="FFC000"/>
                </a:solidFill>
                <a:effectLst>
                  <a:innerShdw blurRad="69850" dist="43180" dir="5400000">
                    <a:srgbClr val="000000">
                      <a:alpha val="65000"/>
                    </a:srgbClr>
                  </a:innerShdw>
                </a:effectLst>
              </a:rPr>
              <a:t> </a:t>
            </a:r>
            <a:r>
              <a:rPr lang="ar-SA" sz="4000" b="1" dirty="0" smtClean="0">
                <a:ln w="10541" cmpd="sng">
                  <a:solidFill>
                    <a:schemeClr val="accent1">
                      <a:shade val="88000"/>
                      <a:satMod val="110000"/>
                    </a:schemeClr>
                  </a:solidFill>
                  <a:prstDash val="solid"/>
                </a:ln>
                <a:solidFill>
                  <a:srgbClr val="FFC000"/>
                </a:solidFill>
              </a:rPr>
              <a:t>مرشد </a:t>
            </a:r>
            <a:r>
              <a:rPr lang="ar-SA" sz="4000" b="1" dirty="0">
                <a:ln w="10541" cmpd="sng">
                  <a:solidFill>
                    <a:schemeClr val="accent1">
                      <a:shade val="88000"/>
                      <a:satMod val="110000"/>
                    </a:schemeClr>
                  </a:solidFill>
                  <a:prstDash val="solid"/>
                </a:ln>
                <a:solidFill>
                  <a:srgbClr val="FFC000"/>
                </a:solidFill>
              </a:rPr>
              <a:t>عام : </a:t>
            </a:r>
            <a:r>
              <a:rPr lang="ar-SA" sz="3600" b="1" dirty="0">
                <a:ln w="1905"/>
                <a:effectLst>
                  <a:innerShdw blurRad="69850" dist="43180" dir="5400000">
                    <a:srgbClr val="000000">
                      <a:alpha val="65000"/>
                    </a:srgbClr>
                  </a:innerShdw>
                </a:effectLst>
              </a:rPr>
              <a:t>وهو الشخص المرخص الذي يشمل نطاق عمله كافة أنحاء البلد.</a:t>
            </a:r>
          </a:p>
          <a:p>
            <a:pPr algn="just">
              <a:buFont typeface="Wingdings" pitchFamily="2" charset="2"/>
              <a:buChar char="v"/>
            </a:pPr>
            <a:r>
              <a:rPr lang="ar-SA" sz="4000" b="1" dirty="0" smtClean="0">
                <a:ln w="1905"/>
                <a:effectLst>
                  <a:innerShdw blurRad="69850" dist="43180" dir="5400000">
                    <a:srgbClr val="000000">
                      <a:alpha val="65000"/>
                    </a:srgbClr>
                  </a:innerShdw>
                </a:effectLst>
              </a:rPr>
              <a:t> </a:t>
            </a:r>
            <a:r>
              <a:rPr lang="ar-SA" sz="4000" b="1" dirty="0" smtClean="0">
                <a:ln w="10541" cmpd="sng">
                  <a:solidFill>
                    <a:schemeClr val="accent1">
                      <a:shade val="88000"/>
                      <a:satMod val="110000"/>
                    </a:schemeClr>
                  </a:solidFill>
                  <a:prstDash val="solid"/>
                </a:ln>
                <a:solidFill>
                  <a:srgbClr val="FFFF00"/>
                </a:solidFill>
              </a:rPr>
              <a:t>مرشد </a:t>
            </a:r>
            <a:r>
              <a:rPr lang="ar-SA" sz="4000" b="1" dirty="0">
                <a:ln w="10541" cmpd="sng">
                  <a:solidFill>
                    <a:schemeClr val="accent1">
                      <a:shade val="88000"/>
                      <a:satMod val="110000"/>
                    </a:schemeClr>
                  </a:solidFill>
                  <a:prstDash val="solid"/>
                </a:ln>
                <a:solidFill>
                  <a:srgbClr val="FFFF00"/>
                </a:solidFill>
              </a:rPr>
              <a:t>محلي : </a:t>
            </a:r>
            <a:r>
              <a:rPr lang="ar-SA" sz="3600" b="1" dirty="0">
                <a:ln w="1905"/>
                <a:effectLst>
                  <a:innerShdw blurRad="69850" dist="43180" dir="5400000">
                    <a:srgbClr val="000000">
                      <a:alpha val="65000"/>
                    </a:srgbClr>
                  </a:innerShdw>
                </a:effectLst>
              </a:rPr>
              <a:t>وهو الشخص المرخص الذي يشمل </a:t>
            </a:r>
            <a:r>
              <a:rPr lang="ar-SA" sz="3600" b="1" dirty="0" smtClean="0">
                <a:ln w="1905"/>
                <a:effectLst>
                  <a:innerShdw blurRad="69850" dist="43180" dir="5400000">
                    <a:srgbClr val="000000">
                      <a:alpha val="65000"/>
                    </a:srgbClr>
                  </a:innerShdw>
                </a:effectLst>
              </a:rPr>
              <a:t>نطاق </a:t>
            </a:r>
            <a:r>
              <a:rPr lang="ar-SA" sz="3600" b="1" dirty="0">
                <a:ln w="1905"/>
                <a:effectLst>
                  <a:innerShdw blurRad="69850" dist="43180" dir="5400000">
                    <a:srgbClr val="000000">
                      <a:alpha val="65000"/>
                    </a:srgbClr>
                  </a:innerShdw>
                </a:effectLst>
              </a:rPr>
              <a:t>عمله منطقة إدارية أو محافظة أو مدينة واحدة.</a:t>
            </a:r>
          </a:p>
          <a:p>
            <a:pPr algn="just">
              <a:buFont typeface="Wingdings" pitchFamily="2" charset="2"/>
              <a:buChar char="v"/>
            </a:pPr>
            <a:r>
              <a:rPr lang="ar-SA" sz="3600" b="1" dirty="0">
                <a:ln w="1905"/>
                <a:effectLst>
                  <a:innerShdw blurRad="69850" dist="43180" dir="5400000">
                    <a:srgbClr val="000000">
                      <a:alpha val="65000"/>
                    </a:srgbClr>
                  </a:innerShdw>
                </a:effectLst>
              </a:rPr>
              <a:t> </a:t>
            </a:r>
            <a:r>
              <a:rPr lang="ar-SA" sz="4000" b="1" dirty="0" smtClean="0">
                <a:ln w="10541" cmpd="sng">
                  <a:solidFill>
                    <a:schemeClr val="accent1">
                      <a:shade val="88000"/>
                      <a:satMod val="110000"/>
                    </a:schemeClr>
                  </a:solidFill>
                  <a:prstDash val="solid"/>
                </a:ln>
                <a:solidFill>
                  <a:srgbClr val="FFFF00"/>
                </a:solidFill>
              </a:rPr>
              <a:t>مرشد </a:t>
            </a:r>
            <a:r>
              <a:rPr lang="ar-SA" sz="4000" b="1" dirty="0">
                <a:ln w="10541" cmpd="sng">
                  <a:solidFill>
                    <a:schemeClr val="accent1">
                      <a:shade val="88000"/>
                      <a:satMod val="110000"/>
                    </a:schemeClr>
                  </a:solidFill>
                  <a:prstDash val="solid"/>
                </a:ln>
                <a:solidFill>
                  <a:srgbClr val="FFFF00"/>
                </a:solidFill>
              </a:rPr>
              <a:t>موقع : </a:t>
            </a:r>
            <a:r>
              <a:rPr lang="ar-SA" sz="3600" b="1" dirty="0">
                <a:ln w="1905"/>
                <a:effectLst>
                  <a:innerShdw blurRad="69850" dist="43180" dir="5400000">
                    <a:srgbClr val="000000">
                      <a:alpha val="65000"/>
                    </a:srgbClr>
                  </a:innerShdw>
                </a:effectLst>
              </a:rPr>
              <a:t>وهو الشخص المرخص الذي ينحصر عمله في موقع </a:t>
            </a:r>
            <a:r>
              <a:rPr lang="ar-SA" sz="3600" b="1" dirty="0" smtClean="0">
                <a:ln w="1905"/>
                <a:effectLst>
                  <a:innerShdw blurRad="69850" dist="43180" dir="5400000">
                    <a:srgbClr val="000000">
                      <a:alpha val="65000"/>
                    </a:srgbClr>
                  </a:innerShdw>
                </a:effectLst>
              </a:rPr>
              <a:t>سياحي </a:t>
            </a:r>
            <a:r>
              <a:rPr lang="ar-SA" sz="3600" b="1" dirty="0">
                <a:ln w="1905"/>
                <a:effectLst>
                  <a:innerShdw blurRad="69850" dist="43180" dir="5400000">
                    <a:srgbClr val="000000">
                      <a:alpha val="65000"/>
                    </a:srgbClr>
                  </a:innerShdw>
                </a:effectLst>
              </a:rPr>
              <a:t>واحد.</a:t>
            </a:r>
          </a:p>
        </p:txBody>
      </p:sp>
    </p:spTree>
    <p:extLst>
      <p:ext uri="{BB962C8B-B14F-4D97-AF65-F5344CB8AC3E}">
        <p14:creationId xmlns:p14="http://schemas.microsoft.com/office/powerpoint/2010/main" val="32728265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04664"/>
            <a:ext cx="7772400" cy="3888431"/>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6600" dirty="0">
                <a:ln w="11430"/>
                <a:solidFill>
                  <a:schemeClr val="tx1"/>
                </a:solidFill>
                <a:effectLst>
                  <a:outerShdw blurRad="80000" dist="40000" dir="5040000" algn="tl">
                    <a:srgbClr val="000000">
                      <a:alpha val="30000"/>
                    </a:srgbClr>
                  </a:outerShdw>
                </a:effectLst>
              </a:rPr>
              <a:t>نشأة المرشد السياحي في التاريخ </a:t>
            </a:r>
            <a:r>
              <a:rPr lang="ar-SA" sz="6600" dirty="0" smtClean="0">
                <a:ln w="11430"/>
                <a:solidFill>
                  <a:schemeClr val="tx1"/>
                </a:solidFill>
                <a:effectLst>
                  <a:outerShdw blurRad="80000" dist="40000" dir="5040000" algn="tl">
                    <a:srgbClr val="000000">
                      <a:alpha val="30000"/>
                    </a:srgbClr>
                  </a:outerShdw>
                </a:effectLst>
              </a:rPr>
              <a:t>    ووظيفته </a:t>
            </a:r>
            <a:r>
              <a:rPr lang="ar-SA" sz="6600" dirty="0">
                <a:ln w="11430"/>
                <a:solidFill>
                  <a:schemeClr val="tx1"/>
                </a:solidFill>
                <a:effectLst>
                  <a:outerShdw blurRad="80000" dist="40000" dir="5040000" algn="tl">
                    <a:srgbClr val="000000">
                      <a:alpha val="30000"/>
                    </a:srgbClr>
                  </a:outerShdw>
                </a:effectLst>
              </a:rPr>
              <a:t>الاساسية </a:t>
            </a:r>
          </a:p>
        </p:txBody>
      </p:sp>
    </p:spTree>
    <p:extLst>
      <p:ext uri="{BB962C8B-B14F-4D97-AF65-F5344CB8AC3E}">
        <p14:creationId xmlns:p14="http://schemas.microsoft.com/office/powerpoint/2010/main" val="292973423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04664"/>
            <a:ext cx="8229600" cy="5991944"/>
          </a:xfrm>
          <a:noFill/>
        </p:spPr>
        <p:txBody>
          <a:bodyPr/>
          <a:lstStyle/>
          <a:p>
            <a:pPr marL="0" indent="0">
              <a:buNone/>
            </a:pPr>
            <a:r>
              <a:rPr lang="ar-SA" sz="4000" b="1" dirty="0">
                <a:solidFill>
                  <a:srgbClr val="FF0000"/>
                </a:solidFill>
              </a:rPr>
              <a:t>فن الارشاد </a:t>
            </a:r>
            <a:r>
              <a:rPr lang="ar-SA" sz="4000" b="1" dirty="0" smtClean="0">
                <a:solidFill>
                  <a:srgbClr val="FF0000"/>
                </a:solidFill>
              </a:rPr>
              <a:t>السياحي:</a:t>
            </a:r>
            <a:endParaRPr lang="ar-SA" sz="4000" b="1" dirty="0">
              <a:solidFill>
                <a:srgbClr val="FF0000"/>
              </a:solidFill>
            </a:endParaRPr>
          </a:p>
          <a:p>
            <a:pPr marL="0" indent="0" algn="just">
              <a:buNone/>
            </a:pPr>
            <a:r>
              <a:rPr lang="ar-SA" sz="3600" b="1" dirty="0">
                <a:ln w="1905"/>
                <a:effectLst>
                  <a:innerShdw blurRad="69850" dist="43180" dir="5400000">
                    <a:srgbClr val="000000">
                      <a:alpha val="65000"/>
                    </a:srgbClr>
                  </a:innerShdw>
                </a:effectLst>
              </a:rPr>
              <a:t>يعتبر الكثيرون أن مجال الإرشاد قد بدأ بداية رسمية ـ عام 1957 وذلك بإصدار </a:t>
            </a:r>
            <a:r>
              <a:rPr lang="en-US" sz="3600" b="1" dirty="0">
                <a:ln w="1905"/>
                <a:effectLst>
                  <a:innerShdw blurRad="69850" dist="43180" dir="5400000">
                    <a:srgbClr val="000000">
                      <a:alpha val="65000"/>
                    </a:srgbClr>
                  </a:innerShdw>
                </a:effectLst>
              </a:rPr>
              <a:t>Freeman Tilden </a:t>
            </a:r>
            <a:r>
              <a:rPr lang="ar-SA" sz="3600" b="1" dirty="0">
                <a:ln w="1905"/>
                <a:effectLst>
                  <a:innerShdw blurRad="69850" dist="43180" dir="5400000">
                    <a:srgbClr val="000000">
                      <a:alpha val="65000"/>
                    </a:srgbClr>
                  </a:innerShdw>
                </a:effectLst>
              </a:rPr>
              <a:t>كتاب لتفسير التراث والذي أعتبر على نطاق واسع عمل فلسفي نموذجي عن موضوع الإرشاد ، وقد عرف </a:t>
            </a:r>
            <a:r>
              <a:rPr lang="en-US" sz="3600" b="1" dirty="0">
                <a:ln w="1905"/>
                <a:solidFill>
                  <a:srgbClr val="FFFF00"/>
                </a:solidFill>
                <a:effectLst>
                  <a:innerShdw blurRad="69850" dist="43180" dir="5400000">
                    <a:srgbClr val="000000">
                      <a:alpha val="65000"/>
                    </a:srgbClr>
                  </a:innerShdw>
                </a:effectLst>
              </a:rPr>
              <a:t>Tilden</a:t>
            </a:r>
            <a:r>
              <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ar-SA" sz="3600" b="1" dirty="0" smtClean="0">
                <a:ln w="1905"/>
                <a:solidFill>
                  <a:srgbClr val="FF0000"/>
                </a:solidFill>
                <a:effectLst>
                  <a:innerShdw blurRad="69850" dist="43180" dir="5400000">
                    <a:srgbClr val="000000">
                      <a:alpha val="65000"/>
                    </a:srgbClr>
                  </a:innerShdw>
                </a:effectLst>
              </a:rPr>
              <a:t>الإرشاد السياحي </a:t>
            </a:r>
            <a:r>
              <a:rPr lang="ar-SA" sz="3600" b="1" dirty="0">
                <a:ln w="1905"/>
                <a:solidFill>
                  <a:srgbClr val="FF0000"/>
                </a:solidFill>
                <a:effectLst>
                  <a:innerShdw blurRad="69850" dist="43180" dir="5400000">
                    <a:srgbClr val="000000">
                      <a:alpha val="65000"/>
                    </a:srgbClr>
                  </a:innerShdw>
                </a:effectLst>
              </a:rPr>
              <a:t>بأنه </a:t>
            </a:r>
            <a:r>
              <a:rPr lang="ar-SA"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ar-SA" sz="3600" b="1" dirty="0">
                <a:ln w="1905"/>
                <a:solidFill>
                  <a:srgbClr val="002060"/>
                </a:solidFill>
                <a:effectLst>
                  <a:innerShdw blurRad="69850" dist="43180" dir="5400000">
                    <a:srgbClr val="000000">
                      <a:alpha val="65000"/>
                    </a:srgbClr>
                  </a:innerShdw>
                </a:effectLst>
              </a:rPr>
              <a:t>نشاط تعليمي يهدف إلى اكتشاف المعاني والصلات بين الأشياء عن طريق الخبرة المباشرة ووسائل الإعلام </a:t>
            </a:r>
            <a:r>
              <a:rPr lang="ar-SA" sz="3600" b="1" dirty="0" smtClean="0">
                <a:ln w="1905"/>
                <a:solidFill>
                  <a:srgbClr val="002060"/>
                </a:solidFill>
                <a:effectLst>
                  <a:innerShdw blurRad="69850" dist="43180" dir="5400000">
                    <a:srgbClr val="000000">
                      <a:alpha val="65000"/>
                    </a:srgbClr>
                  </a:innerShdw>
                </a:effectLst>
              </a:rPr>
              <a:t>الموضحة</a:t>
            </a:r>
            <a:r>
              <a:rPr lang="ar-S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marL="0" indent="0" algn="just">
              <a:buNone/>
            </a:pPr>
            <a:endParaRPr lang="ar-SA"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88001894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836712"/>
            <a:ext cx="8712968" cy="5760640"/>
          </a:xfrm>
          <a:noFill/>
        </p:spPr>
        <p:style>
          <a:lnRef idx="2">
            <a:schemeClr val="accent2"/>
          </a:lnRef>
          <a:fillRef idx="1">
            <a:schemeClr val="lt1"/>
          </a:fillRef>
          <a:effectRef idx="0">
            <a:schemeClr val="accent2"/>
          </a:effectRef>
          <a:fontRef idx="minor">
            <a:schemeClr val="dk1"/>
          </a:fontRef>
        </p:style>
        <p:txBody>
          <a:bodyPr>
            <a:noAutofit/>
          </a:bodyPr>
          <a:lstStyle/>
          <a:p>
            <a:pPr algn="just"/>
            <a:r>
              <a:rPr lang="ar-SA" sz="2800" b="1" dirty="0">
                <a:solidFill>
                  <a:srgbClr val="FFFF00"/>
                </a:solidFill>
              </a:rPr>
              <a:t>منذ بداية التاريخ وظهور الملوك على الأرض </a:t>
            </a:r>
            <a:r>
              <a:rPr lang="ar-SA" sz="2800" b="1" dirty="0" smtClean="0">
                <a:solidFill>
                  <a:srgbClr val="FFFF00"/>
                </a:solidFill>
              </a:rPr>
              <a:t>، فقد </a:t>
            </a:r>
            <a:r>
              <a:rPr lang="ar-SA" sz="2800" b="1" dirty="0">
                <a:solidFill>
                  <a:srgbClr val="FFFF00"/>
                </a:solidFill>
              </a:rPr>
              <a:t>كان المرشدون </a:t>
            </a:r>
            <a:r>
              <a:rPr lang="ar-SA" sz="2800" b="1" dirty="0" smtClean="0">
                <a:solidFill>
                  <a:srgbClr val="FFFF00"/>
                </a:solidFill>
              </a:rPr>
              <a:t>يرافقون </a:t>
            </a:r>
            <a:r>
              <a:rPr lang="ar-SA" sz="2800" b="1" dirty="0">
                <a:solidFill>
                  <a:srgbClr val="FFFF00"/>
                </a:solidFill>
              </a:rPr>
              <a:t>الملوك نظراً لحاجتهم إلى من يدلهم عن أماكن التسلية والترويح عن النفس والمحافظة على امن </a:t>
            </a:r>
            <a:r>
              <a:rPr lang="ar-SA" sz="2800" b="1" dirty="0" smtClean="0">
                <a:solidFill>
                  <a:srgbClr val="FFFF00"/>
                </a:solidFill>
              </a:rPr>
              <a:t>وسلامة الملك.</a:t>
            </a:r>
          </a:p>
          <a:p>
            <a:pPr marL="0" indent="0" algn="just">
              <a:buNone/>
            </a:pPr>
            <a:endParaRPr lang="ar-SA" sz="2800" dirty="0" smtClean="0">
              <a:solidFill>
                <a:schemeClr val="tx1"/>
              </a:solidFill>
            </a:endParaRPr>
          </a:p>
          <a:p>
            <a:pPr algn="just"/>
            <a:r>
              <a:rPr lang="ar-SA" sz="2800" b="1" dirty="0" smtClean="0">
                <a:solidFill>
                  <a:srgbClr val="FFC000"/>
                </a:solidFill>
              </a:rPr>
              <a:t>عند </a:t>
            </a:r>
            <a:r>
              <a:rPr lang="ar-SA" sz="2800" b="1" dirty="0">
                <a:solidFill>
                  <a:srgbClr val="FFC000"/>
                </a:solidFill>
              </a:rPr>
              <a:t>انتشار الديانات فقد احتاج الناس إلى مرشد ديني </a:t>
            </a:r>
            <a:r>
              <a:rPr lang="ar-SA" sz="2800" b="1" dirty="0" smtClean="0">
                <a:solidFill>
                  <a:srgbClr val="FFC000"/>
                </a:solidFill>
              </a:rPr>
              <a:t>يرشدهم إلى </a:t>
            </a:r>
            <a:r>
              <a:rPr lang="ar-SA" sz="2800" b="1" dirty="0">
                <a:solidFill>
                  <a:srgbClr val="FFC000"/>
                </a:solidFill>
              </a:rPr>
              <a:t>الأماكن المقدسة وأماكن </a:t>
            </a:r>
            <a:r>
              <a:rPr lang="ar-SA" sz="2800" b="1" dirty="0" smtClean="0">
                <a:solidFill>
                  <a:srgbClr val="FFC000"/>
                </a:solidFill>
              </a:rPr>
              <a:t>العبادة.</a:t>
            </a:r>
          </a:p>
          <a:p>
            <a:pPr marL="0" indent="0" algn="just">
              <a:buNone/>
            </a:pPr>
            <a:endParaRPr lang="ar-SA" sz="2800" dirty="0" smtClean="0">
              <a:solidFill>
                <a:schemeClr val="tx1"/>
              </a:solidFill>
            </a:endParaRPr>
          </a:p>
          <a:p>
            <a:pPr algn="just"/>
            <a:r>
              <a:rPr lang="ar-SA" sz="2800" b="1" dirty="0" smtClean="0">
                <a:solidFill>
                  <a:schemeClr val="tx1"/>
                </a:solidFill>
              </a:rPr>
              <a:t>وعندما انتشر </a:t>
            </a:r>
            <a:r>
              <a:rPr lang="ar-SA" sz="2800" b="1" dirty="0">
                <a:solidFill>
                  <a:schemeClr val="tx1"/>
                </a:solidFill>
              </a:rPr>
              <a:t>الإسلام إلى خارج الجزيرة العربية أدى إلى اختلاف العرب مع غيرهم من المسلمين فظهرت الحاجة إلى مرشدين متخصصين يجيدون أكثر من لغة إضافة إلى معرفة تامة بمسالك الطريق إلى أماكن الحج والعمرة والمدينة المنورة وقبر النبي </a:t>
            </a:r>
            <a:r>
              <a:rPr lang="ar-SA" sz="1600" b="1" dirty="0" smtClean="0">
                <a:solidFill>
                  <a:srgbClr val="FFFF00"/>
                </a:solidFill>
                <a:latin typeface="Andalus" pitchFamily="18" charset="-78"/>
                <a:cs typeface="Andalus" pitchFamily="18" charset="-78"/>
              </a:rPr>
              <a:t>(</a:t>
            </a:r>
            <a:r>
              <a:rPr lang="ar-SA" sz="1600" b="1" dirty="0">
                <a:solidFill>
                  <a:srgbClr val="FFFF00"/>
                </a:solidFill>
                <a:latin typeface="Andalus" pitchFamily="18" charset="-78"/>
                <a:cs typeface="Andalus" pitchFamily="18" charset="-78"/>
              </a:rPr>
              <a:t>صلى الله عليه واله وسلم) </a:t>
            </a:r>
            <a:r>
              <a:rPr lang="ar-SA" sz="2800" dirty="0" smtClean="0"/>
              <a:t>.</a:t>
            </a:r>
          </a:p>
        </p:txBody>
      </p:sp>
    </p:spTree>
    <p:extLst>
      <p:ext uri="{BB962C8B-B14F-4D97-AF65-F5344CB8AC3E}">
        <p14:creationId xmlns:p14="http://schemas.microsoft.com/office/powerpoint/2010/main" val="400029991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 fill="hold"/>
                                        <p:tgtEl>
                                          <p:spTgt spid="3">
                                            <p:bg/>
                                          </p:spTgt>
                                        </p:tgtEl>
                                        <p:attrNameLst>
                                          <p:attrName>ppt_w</p:attrName>
                                        </p:attrNameLst>
                                      </p:cBhvr>
                                      <p:tavLst>
                                        <p:tav tm="0">
                                          <p:val>
                                            <p:fltVal val="0"/>
                                          </p:val>
                                        </p:tav>
                                        <p:tav tm="100000">
                                          <p:val>
                                            <p:strVal val="#ppt_w"/>
                                          </p:val>
                                        </p:tav>
                                      </p:tavLst>
                                    </p:anim>
                                    <p:anim calcmode="lin" valueType="num">
                                      <p:cBhvr>
                                        <p:cTn id="8" dur="10" fill="hold"/>
                                        <p:tgtEl>
                                          <p:spTgt spid="3">
                                            <p:bg/>
                                          </p:spTgt>
                                        </p:tgtEl>
                                        <p:attrNameLst>
                                          <p:attrName>ppt_h</p:attrName>
                                        </p:attrNameLst>
                                      </p:cBhvr>
                                      <p:tavLst>
                                        <p:tav tm="0">
                                          <p:val>
                                            <p:fltVal val="0"/>
                                          </p:val>
                                        </p:tav>
                                        <p:tav tm="100000">
                                          <p:val>
                                            <p:strVal val="#ppt_h"/>
                                          </p:val>
                                        </p:tav>
                                      </p:tavLst>
                                    </p:anim>
                                    <p:anim calcmode="lin" valueType="num">
                                      <p:cBhvr>
                                        <p:cTn id="9" dur="10" fill="hold"/>
                                        <p:tgtEl>
                                          <p:spTgt spid="3">
                                            <p:bg/>
                                          </p:spTgt>
                                        </p:tgtEl>
                                        <p:attrNameLst>
                                          <p:attrName>style.rotation</p:attrName>
                                        </p:attrNameLst>
                                      </p:cBhvr>
                                      <p:tavLst>
                                        <p:tav tm="0">
                                          <p:val>
                                            <p:fltVal val="90"/>
                                          </p:val>
                                        </p:tav>
                                        <p:tav tm="100000">
                                          <p:val>
                                            <p:fltVal val="0"/>
                                          </p:val>
                                        </p:tav>
                                      </p:tavLst>
                                    </p:anim>
                                    <p:animEffect transition="in" filter="fade">
                                      <p:cBhvr>
                                        <p:cTn id="10" dur="10"/>
                                        <p:tgtEl>
                                          <p:spTgt spid="3">
                                            <p:bg/>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487888"/>
          </a:xfrm>
          <a:noFill/>
        </p:spPr>
        <p:style>
          <a:lnRef idx="1">
            <a:schemeClr val="accent3"/>
          </a:lnRef>
          <a:fillRef idx="2">
            <a:schemeClr val="accent3"/>
          </a:fillRef>
          <a:effectRef idx="1">
            <a:schemeClr val="accent3"/>
          </a:effectRef>
          <a:fontRef idx="minor">
            <a:schemeClr val="dk1"/>
          </a:fontRef>
        </p:style>
        <p:txBody>
          <a:bodyPr/>
          <a:lstStyle/>
          <a:p>
            <a:pPr>
              <a:buFont typeface="Wingdings" pitchFamily="2" charset="2"/>
              <a:buChar char="Ø"/>
            </a:pPr>
            <a:r>
              <a:rPr lang="ar-SA" b="1" dirty="0">
                <a:solidFill>
                  <a:schemeClr val="tx1"/>
                </a:solidFill>
              </a:rPr>
              <a:t>ظهرت في تلك الفترة كتب خاصة بمهنة الإرشاد </a:t>
            </a:r>
            <a:r>
              <a:rPr lang="ar-SA" b="1" dirty="0" smtClean="0">
                <a:solidFill>
                  <a:schemeClr val="tx1"/>
                </a:solidFill>
              </a:rPr>
              <a:t>السياحي</a:t>
            </a:r>
          </a:p>
          <a:p>
            <a:pPr marL="0" indent="0">
              <a:buNone/>
            </a:pPr>
            <a:r>
              <a:rPr lang="ar-SA" b="1" dirty="0" smtClean="0">
                <a:solidFill>
                  <a:schemeClr val="tx1"/>
                </a:solidFill>
              </a:rPr>
              <a:t>    أشهرها </a:t>
            </a:r>
            <a:r>
              <a:rPr lang="ar-SA" b="1" dirty="0">
                <a:solidFill>
                  <a:schemeClr val="tx1"/>
                </a:solidFill>
              </a:rPr>
              <a:t>كتاب </a:t>
            </a:r>
            <a:r>
              <a:rPr lang="ar-SA" b="1" dirty="0" smtClean="0">
                <a:solidFill>
                  <a:schemeClr val="tx1"/>
                </a:solidFill>
              </a:rPr>
              <a:t>( </a:t>
            </a:r>
            <a:r>
              <a:rPr lang="ar-SA" b="1" dirty="0">
                <a:solidFill>
                  <a:srgbClr val="FFFF00"/>
                </a:solidFill>
              </a:rPr>
              <a:t>دليل المسافرين </a:t>
            </a:r>
            <a:r>
              <a:rPr lang="ar-SA" b="1" dirty="0" smtClean="0">
                <a:solidFill>
                  <a:schemeClr val="tx1"/>
                </a:solidFill>
              </a:rPr>
              <a:t>) </a:t>
            </a:r>
            <a:r>
              <a:rPr lang="ar-SA" b="1" dirty="0">
                <a:solidFill>
                  <a:schemeClr val="tx1"/>
                </a:solidFill>
              </a:rPr>
              <a:t>لأبي القاسم بن </a:t>
            </a:r>
            <a:r>
              <a:rPr lang="ar-SA" b="1" dirty="0" smtClean="0">
                <a:solidFill>
                  <a:schemeClr val="tx1"/>
                </a:solidFill>
              </a:rPr>
              <a:t>خردا ويه </a:t>
            </a:r>
          </a:p>
          <a:p>
            <a:pPr marL="0" indent="0">
              <a:buNone/>
            </a:pPr>
            <a:r>
              <a:rPr lang="ar-SA" b="1" dirty="0" smtClean="0">
                <a:solidFill>
                  <a:schemeClr val="tx1"/>
                </a:solidFill>
              </a:rPr>
              <a:t>    وكتاب ( </a:t>
            </a:r>
            <a:r>
              <a:rPr lang="ar-SA" b="1" dirty="0">
                <a:solidFill>
                  <a:srgbClr val="FFFF00"/>
                </a:solidFill>
              </a:rPr>
              <a:t>المسالك والممالك </a:t>
            </a:r>
            <a:r>
              <a:rPr lang="ar-SA" b="1" dirty="0" smtClean="0">
                <a:solidFill>
                  <a:schemeClr val="tx1"/>
                </a:solidFill>
              </a:rPr>
              <a:t>) </a:t>
            </a:r>
            <a:r>
              <a:rPr lang="ar-SA" b="1" dirty="0">
                <a:solidFill>
                  <a:schemeClr val="tx1"/>
                </a:solidFill>
              </a:rPr>
              <a:t>للإستعانه بها </a:t>
            </a:r>
            <a:r>
              <a:rPr lang="ar-SA" b="1" dirty="0" smtClean="0">
                <a:solidFill>
                  <a:schemeClr val="tx1"/>
                </a:solidFill>
              </a:rPr>
              <a:t>عند </a:t>
            </a:r>
            <a:r>
              <a:rPr lang="ar-SA" b="1" dirty="0">
                <a:solidFill>
                  <a:schemeClr val="tx1"/>
                </a:solidFill>
              </a:rPr>
              <a:t>السفر </a:t>
            </a:r>
            <a:r>
              <a:rPr lang="ar-SA" b="1" dirty="0" smtClean="0">
                <a:solidFill>
                  <a:schemeClr val="tx1"/>
                </a:solidFill>
              </a:rPr>
              <a:t>.</a:t>
            </a:r>
          </a:p>
          <a:p>
            <a:pPr>
              <a:buFont typeface="Wingdings" pitchFamily="2" charset="2"/>
              <a:buChar char="Ø"/>
            </a:pPr>
            <a:r>
              <a:rPr lang="ar-SA" b="1" dirty="0" smtClean="0">
                <a:solidFill>
                  <a:srgbClr val="FFC000"/>
                </a:solidFill>
              </a:rPr>
              <a:t>تطورت </a:t>
            </a:r>
            <a:r>
              <a:rPr lang="ar-SA" b="1" dirty="0">
                <a:solidFill>
                  <a:srgbClr val="FFC000"/>
                </a:solidFill>
              </a:rPr>
              <a:t>مهنة الإرشاد في ظهور أول رحلة سياحية جماعية في انجلترا </a:t>
            </a:r>
            <a:r>
              <a:rPr lang="ar-SA" b="1" dirty="0" smtClean="0">
                <a:solidFill>
                  <a:srgbClr val="FFC000"/>
                </a:solidFill>
              </a:rPr>
              <a:t>بقيادة </a:t>
            </a:r>
            <a:r>
              <a:rPr lang="ar-SA" b="1" dirty="0">
                <a:solidFill>
                  <a:srgbClr val="FFC000"/>
                </a:solidFill>
              </a:rPr>
              <a:t>أول مرشد </a:t>
            </a:r>
            <a:r>
              <a:rPr lang="ar-SA" b="1" dirty="0" smtClean="0">
                <a:solidFill>
                  <a:srgbClr val="FFC000"/>
                </a:solidFill>
              </a:rPr>
              <a:t>سياحي معاصر</a:t>
            </a:r>
            <a:r>
              <a:rPr lang="en-US" b="1" dirty="0">
                <a:solidFill>
                  <a:srgbClr val="FFC000"/>
                </a:solidFill>
              </a:rPr>
              <a:t> (</a:t>
            </a:r>
            <a:r>
              <a:rPr lang="en-US" b="1" dirty="0" smtClean="0">
                <a:solidFill>
                  <a:srgbClr val="FFC000"/>
                </a:solidFill>
              </a:rPr>
              <a:t>Thomas cook)</a:t>
            </a:r>
            <a:r>
              <a:rPr lang="ar-SA" b="1" dirty="0" smtClean="0">
                <a:solidFill>
                  <a:srgbClr val="FFC000"/>
                </a:solidFill>
              </a:rPr>
              <a:t>وكانت سنة </a:t>
            </a:r>
            <a:r>
              <a:rPr lang="ar-SA" b="1" dirty="0">
                <a:solidFill>
                  <a:srgbClr val="FFC000"/>
                </a:solidFill>
              </a:rPr>
              <a:t>1841م  </a:t>
            </a:r>
            <a:r>
              <a:rPr lang="ar-SA" b="1" dirty="0" smtClean="0">
                <a:solidFill>
                  <a:srgbClr val="FFC000"/>
                </a:solidFill>
              </a:rPr>
              <a:t>نضم توماس وصديقه </a:t>
            </a:r>
            <a:r>
              <a:rPr lang="ar-SA" b="1" dirty="0">
                <a:solidFill>
                  <a:srgbClr val="FFC000"/>
                </a:solidFill>
              </a:rPr>
              <a:t>ماريو رحلةً بالقطار كان على متنها 570 </a:t>
            </a:r>
            <a:r>
              <a:rPr lang="ar-SA" b="1" dirty="0" smtClean="0">
                <a:solidFill>
                  <a:srgbClr val="FFC000"/>
                </a:solidFill>
              </a:rPr>
              <a:t>سائح من </a:t>
            </a:r>
            <a:r>
              <a:rPr lang="ar-SA" b="1" dirty="0">
                <a:solidFill>
                  <a:srgbClr val="FFC000"/>
                </a:solidFill>
              </a:rPr>
              <a:t>ليستر إلى </a:t>
            </a:r>
            <a:r>
              <a:rPr lang="ar-SA" b="1" dirty="0" err="1" smtClean="0">
                <a:solidFill>
                  <a:srgbClr val="FFC000"/>
                </a:solidFill>
              </a:rPr>
              <a:t>لافبرا</a:t>
            </a:r>
            <a:r>
              <a:rPr lang="ar-SA" b="1" dirty="0" smtClean="0">
                <a:solidFill>
                  <a:srgbClr val="FFC000"/>
                </a:solidFill>
              </a:rPr>
              <a:t>.</a:t>
            </a:r>
          </a:p>
          <a:p>
            <a:pPr>
              <a:buFont typeface="Wingdings" pitchFamily="2" charset="2"/>
              <a:buChar char="Ø"/>
            </a:pPr>
            <a:r>
              <a:rPr lang="ar-SA" b="1" dirty="0">
                <a:solidFill>
                  <a:schemeClr val="tx1"/>
                </a:solidFill>
              </a:rPr>
              <a:t>في صيف 1946م بعد تلك الرحلة شهد العالم تضاعفاً سريعاً ومستمراً في الرحلات الجماعية حول العالم لاسيما العقود الأخيرة نظراً </a:t>
            </a:r>
            <a:r>
              <a:rPr lang="ar-SA" b="1" dirty="0">
                <a:solidFill>
                  <a:srgbClr val="FFC000"/>
                </a:solidFill>
              </a:rPr>
              <a:t>لتوفر الطيران المدني </a:t>
            </a:r>
            <a:r>
              <a:rPr lang="ar-SA" b="1" dirty="0">
                <a:solidFill>
                  <a:schemeClr val="tx1"/>
                </a:solidFill>
              </a:rPr>
              <a:t>كتوفير للوقت وظهور شبكة </a:t>
            </a:r>
            <a:r>
              <a:rPr lang="ar-SA" b="1" dirty="0" smtClean="0">
                <a:solidFill>
                  <a:schemeClr val="tx1"/>
                </a:solidFill>
              </a:rPr>
              <a:t>الإنترنت، </a:t>
            </a:r>
            <a:r>
              <a:rPr lang="ar-SA" b="1" dirty="0">
                <a:solidFill>
                  <a:srgbClr val="FFC000"/>
                </a:solidFill>
              </a:rPr>
              <a:t>وثورة المعلومات ساعدت في الحصول على المعلومات عن أي مكان </a:t>
            </a:r>
            <a:r>
              <a:rPr lang="ar-SA" b="1" dirty="0" smtClean="0">
                <a:solidFill>
                  <a:srgbClr val="FFC000"/>
                </a:solidFill>
              </a:rPr>
              <a:t>في العالم فأصبح </a:t>
            </a:r>
            <a:r>
              <a:rPr lang="ar-SA" b="1" dirty="0">
                <a:solidFill>
                  <a:srgbClr val="FFC000"/>
                </a:solidFill>
              </a:rPr>
              <a:t>المرشد السياحي أهم </a:t>
            </a:r>
            <a:r>
              <a:rPr lang="ar-SA" b="1" dirty="0" smtClean="0">
                <a:solidFill>
                  <a:srgbClr val="FFC000"/>
                </a:solidFill>
              </a:rPr>
              <a:t>عناصر </a:t>
            </a:r>
            <a:r>
              <a:rPr lang="ar-SA" b="1" dirty="0">
                <a:solidFill>
                  <a:srgbClr val="FFC000"/>
                </a:solidFill>
              </a:rPr>
              <a:t>الرحلة </a:t>
            </a:r>
            <a:r>
              <a:rPr lang="ar-SA" b="1" dirty="0" smtClean="0">
                <a:solidFill>
                  <a:srgbClr val="FFC000"/>
                </a:solidFill>
              </a:rPr>
              <a:t>الجماعية.</a:t>
            </a:r>
          </a:p>
          <a:p>
            <a:pPr>
              <a:buFont typeface="Arial" pitchFamily="34" charset="0"/>
              <a:buChar char="•"/>
            </a:pPr>
            <a:endParaRPr lang="ar-SA" dirty="0"/>
          </a:p>
          <a:p>
            <a:pPr>
              <a:buFont typeface="Arial" pitchFamily="34" charset="0"/>
              <a:buChar char="•"/>
            </a:pPr>
            <a:endParaRPr lang="ar-SA" dirty="0" smtClean="0"/>
          </a:p>
          <a:p>
            <a:pPr>
              <a:buFont typeface="Arial" pitchFamily="34" charset="0"/>
              <a:buChar char="•"/>
            </a:pPr>
            <a:endParaRPr lang="ar-SA" dirty="0"/>
          </a:p>
          <a:p>
            <a:pPr>
              <a:buFont typeface="Arial" pitchFamily="34" charset="0"/>
              <a:buChar char="•"/>
            </a:pPr>
            <a:endParaRPr lang="ar-SA" dirty="0"/>
          </a:p>
        </p:txBody>
      </p:sp>
    </p:spTree>
    <p:extLst>
      <p:ext uri="{BB962C8B-B14F-4D97-AF65-F5344CB8AC3E}">
        <p14:creationId xmlns:p14="http://schemas.microsoft.com/office/powerpoint/2010/main" val="329473426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76672"/>
            <a:ext cx="8568952" cy="5847928"/>
          </a:xfrm>
          <a:noFill/>
        </p:spPr>
        <p:txBody>
          <a:bodyPr>
            <a:normAutofit lnSpcReduction="10000"/>
          </a:bodyPr>
          <a:lstStyle/>
          <a:p>
            <a:pPr algn="just">
              <a:buFont typeface="Wingdings" pitchFamily="2" charset="2"/>
              <a:buChar char="v"/>
            </a:pPr>
            <a:r>
              <a:rPr lang="ar-SA" sz="2800" b="1" dirty="0">
                <a:ln w="1905"/>
                <a:solidFill>
                  <a:srgbClr val="FFC000"/>
                </a:solidFill>
                <a:effectLst>
                  <a:innerShdw blurRad="69850" dist="43180" dir="5400000">
                    <a:srgbClr val="000000">
                      <a:alpha val="65000"/>
                    </a:srgbClr>
                  </a:innerShdw>
                </a:effectLst>
              </a:rPr>
              <a:t>ا</a:t>
            </a:r>
            <a:r>
              <a:rPr lang="ar-SA" sz="3600" b="1" dirty="0">
                <a:ln w="1905"/>
                <a:solidFill>
                  <a:srgbClr val="FFC000"/>
                </a:solidFill>
                <a:effectLst>
                  <a:innerShdw blurRad="69850" dist="43180" dir="5400000">
                    <a:srgbClr val="000000">
                      <a:alpha val="65000"/>
                    </a:srgbClr>
                  </a:innerShdw>
                </a:effectLst>
              </a:rPr>
              <a:t>لإرشاد </a:t>
            </a:r>
            <a:r>
              <a:rPr lang="ar-SA" sz="3600" b="1" dirty="0" smtClean="0">
                <a:ln w="1905"/>
                <a:solidFill>
                  <a:srgbClr val="FFC000"/>
                </a:solidFill>
                <a:effectLst>
                  <a:innerShdw blurRad="69850" dist="43180" dir="5400000">
                    <a:srgbClr val="000000">
                      <a:alpha val="65000"/>
                    </a:srgbClr>
                  </a:innerShdw>
                </a:effectLst>
              </a:rPr>
              <a:t>السياحي ظاهرة </a:t>
            </a:r>
            <a:r>
              <a:rPr lang="ar-SA" sz="3600" b="1" dirty="0">
                <a:ln w="1905"/>
                <a:solidFill>
                  <a:srgbClr val="FFC000"/>
                </a:solidFill>
                <a:effectLst>
                  <a:innerShdw blurRad="69850" dist="43180" dir="5400000">
                    <a:srgbClr val="000000">
                      <a:alpha val="65000"/>
                    </a:srgbClr>
                  </a:innerShdw>
                </a:effectLst>
              </a:rPr>
              <a:t>تاريخية قديمـة، ارتبط وجودها بالسفر </a:t>
            </a:r>
            <a:r>
              <a:rPr lang="ar-SA" sz="3600" b="1" dirty="0" smtClean="0">
                <a:ln w="1905"/>
                <a:solidFill>
                  <a:srgbClr val="FFC000"/>
                </a:solidFill>
                <a:effectLst>
                  <a:innerShdw blurRad="69850" dist="43180" dir="5400000">
                    <a:srgbClr val="000000">
                      <a:alpha val="65000"/>
                    </a:srgbClr>
                  </a:innerShdw>
                </a:effectLst>
              </a:rPr>
              <a:t>والتنقل، واشتق </a:t>
            </a:r>
            <a:r>
              <a:rPr lang="ar-SA" sz="3600" b="1" dirty="0">
                <a:ln w="1905"/>
                <a:solidFill>
                  <a:srgbClr val="FFC000"/>
                </a:solidFill>
                <a:effectLst>
                  <a:innerShdw blurRad="69850" dist="43180" dir="5400000">
                    <a:srgbClr val="000000">
                      <a:alpha val="65000"/>
                    </a:srgbClr>
                  </a:innerShdw>
                </a:effectLst>
              </a:rPr>
              <a:t>اسم المرشد السياحي </a:t>
            </a:r>
            <a:r>
              <a:rPr lang="ar-SA" sz="3600" b="1" dirty="0" smtClean="0">
                <a:ln w="1905"/>
                <a:solidFill>
                  <a:srgbClr val="FFC000"/>
                </a:solidFill>
                <a:effectLst>
                  <a:innerShdw blurRad="69850" dist="43180" dir="5400000">
                    <a:srgbClr val="000000">
                      <a:alpha val="65000"/>
                    </a:srgbClr>
                  </a:innerShdw>
                </a:effectLst>
              </a:rPr>
              <a:t>من الارشاد السياحي .</a:t>
            </a:r>
          </a:p>
          <a:p>
            <a:pPr marL="0" indent="0" algn="just">
              <a:buNone/>
            </a:pPr>
            <a:endParaRPr lang="ar-SA" sz="3600" b="1" dirty="0" smtClean="0">
              <a:ln w="1905"/>
              <a:effectLst>
                <a:innerShdw blurRad="69850" dist="43180" dir="5400000">
                  <a:srgbClr val="000000">
                    <a:alpha val="65000"/>
                  </a:srgbClr>
                </a:innerShdw>
              </a:effectLst>
            </a:endParaRPr>
          </a:p>
          <a:p>
            <a:pPr algn="just">
              <a:buFont typeface="Wingdings" pitchFamily="2" charset="2"/>
              <a:buChar char="v"/>
            </a:pPr>
            <a:r>
              <a:rPr lang="ar-SA" sz="3600" b="1" dirty="0">
                <a:ln w="1905"/>
                <a:effectLst>
                  <a:innerShdw blurRad="69850" dist="43180" dir="5400000">
                    <a:srgbClr val="000000">
                      <a:alpha val="65000"/>
                    </a:srgbClr>
                  </a:innerShdw>
                </a:effectLst>
              </a:rPr>
              <a:t>يلعب المرشد السياحي الناجح </a:t>
            </a:r>
            <a:r>
              <a:rPr lang="ar-SA" sz="3600" b="1" dirty="0">
                <a:ln w="1905"/>
                <a:solidFill>
                  <a:srgbClr val="FFC000"/>
                </a:solidFill>
                <a:effectLst>
                  <a:innerShdw blurRad="69850" dist="43180" dir="5400000">
                    <a:srgbClr val="000000">
                      <a:alpha val="65000"/>
                    </a:srgbClr>
                  </a:innerShdw>
                </a:effectLst>
              </a:rPr>
              <a:t>دوراً هاماً </a:t>
            </a:r>
            <a:r>
              <a:rPr lang="ar-SA" sz="3600" b="1" dirty="0">
                <a:ln w="1905"/>
                <a:effectLst>
                  <a:innerShdw blurRad="69850" dist="43180" dir="5400000">
                    <a:srgbClr val="000000">
                      <a:alpha val="65000"/>
                    </a:srgbClr>
                  </a:innerShdw>
                </a:effectLst>
              </a:rPr>
              <a:t>في الدعاية والترويج المباشر للتراث الحضاري </a:t>
            </a:r>
            <a:r>
              <a:rPr lang="ar-SA" sz="3600" b="1" dirty="0" smtClean="0">
                <a:ln w="1905"/>
                <a:effectLst>
                  <a:innerShdw blurRad="69850" dist="43180" dir="5400000">
                    <a:srgbClr val="000000">
                      <a:alpha val="65000"/>
                    </a:srgbClr>
                  </a:innerShdw>
                </a:effectLst>
              </a:rPr>
              <a:t>والثقافي وللمقومات السياحية </a:t>
            </a:r>
            <a:r>
              <a:rPr lang="ar-SA" sz="3600" b="1" dirty="0">
                <a:ln w="1905"/>
                <a:effectLst>
                  <a:innerShdw blurRad="69850" dist="43180" dir="5400000">
                    <a:srgbClr val="000000">
                      <a:alpha val="65000"/>
                    </a:srgbClr>
                  </a:innerShdw>
                </a:effectLst>
              </a:rPr>
              <a:t>في بلده، </a:t>
            </a:r>
            <a:r>
              <a:rPr lang="ar-SA" sz="3600" b="1" dirty="0" smtClean="0">
                <a:ln w="1905"/>
                <a:effectLst>
                  <a:innerShdw blurRad="69850" dist="43180" dir="5400000">
                    <a:srgbClr val="000000">
                      <a:alpha val="65000"/>
                    </a:srgbClr>
                  </a:innerShdw>
                </a:effectLst>
              </a:rPr>
              <a:t>ويتحقق </a:t>
            </a:r>
            <a:r>
              <a:rPr lang="ar-SA" sz="3600" b="1" dirty="0">
                <a:ln w="1905"/>
                <a:effectLst>
                  <a:innerShdw blurRad="69850" dist="43180" dir="5400000">
                    <a:srgbClr val="000000">
                      <a:alpha val="65000"/>
                    </a:srgbClr>
                  </a:innerShdw>
                </a:effectLst>
              </a:rPr>
              <a:t>ذلك من خلال المعلومات التي يزود السائحين بها عن بلده، وقدرته على إظهار أهمية وجمال وتنوع المنتجات </a:t>
            </a:r>
            <a:r>
              <a:rPr lang="ar-SA" sz="3600" b="1" dirty="0" smtClean="0">
                <a:ln w="1905"/>
                <a:effectLst>
                  <a:innerShdw blurRad="69850" dist="43180" dir="5400000">
                    <a:srgbClr val="000000">
                      <a:alpha val="65000"/>
                    </a:srgbClr>
                  </a:innerShdw>
                </a:effectLst>
              </a:rPr>
              <a:t>السياحية، من </a:t>
            </a:r>
            <a:r>
              <a:rPr lang="ar-SA" sz="3600" b="1" dirty="0">
                <a:ln w="1905"/>
                <a:effectLst>
                  <a:innerShdw blurRad="69850" dist="43180" dir="5400000">
                    <a:srgbClr val="000000">
                      <a:alpha val="65000"/>
                    </a:srgbClr>
                  </a:innerShdw>
                </a:effectLst>
              </a:rPr>
              <a:t>خلال كسب ثقة السائحين والتعامل معهم بطريقة ترضيهم</a:t>
            </a:r>
            <a:r>
              <a:rPr lang="ar-SA" sz="3600" b="1" dirty="0" smtClean="0">
                <a:ln w="1905"/>
                <a:effectLst>
                  <a:innerShdw blurRad="69850" dist="43180" dir="5400000">
                    <a:srgbClr val="000000">
                      <a:alpha val="65000"/>
                    </a:srgbClr>
                  </a:innerShdw>
                </a:effectLst>
              </a:rPr>
              <a:t>.</a:t>
            </a:r>
          </a:p>
          <a:p>
            <a:pPr marL="0" indent="0">
              <a:buNone/>
            </a:pPr>
            <a:endParaRPr lang="ar-SA" dirty="0"/>
          </a:p>
        </p:txBody>
      </p:sp>
    </p:spTree>
    <p:extLst>
      <p:ext uri="{BB962C8B-B14F-4D97-AF65-F5344CB8AC3E}">
        <p14:creationId xmlns:p14="http://schemas.microsoft.com/office/powerpoint/2010/main" val="138136364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487888"/>
          </a:xfrm>
          <a:noFill/>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buNone/>
            </a:pPr>
            <a:r>
              <a:rPr lang="ar-SA" sz="4400" b="1" dirty="0" smtClean="0">
                <a:ln w="1905"/>
                <a:solidFill>
                  <a:srgbClr val="FFFF00"/>
                </a:solidFill>
                <a:effectLst>
                  <a:innerShdw blurRad="69850" dist="43180" dir="5400000">
                    <a:srgbClr val="000000">
                      <a:alpha val="65000"/>
                    </a:srgbClr>
                  </a:innerShdw>
                </a:effectLst>
              </a:rPr>
              <a:t>دراسة </a:t>
            </a:r>
            <a:r>
              <a:rPr lang="ar-SA" sz="4400" b="1" dirty="0">
                <a:ln w="1905"/>
                <a:solidFill>
                  <a:srgbClr val="FFFF00"/>
                </a:solidFill>
                <a:effectLst>
                  <a:innerShdw blurRad="69850" dist="43180" dir="5400000">
                    <a:srgbClr val="000000">
                      <a:alpha val="65000"/>
                    </a:srgbClr>
                  </a:innerShdw>
                </a:effectLst>
              </a:rPr>
              <a:t>الإرشاد </a:t>
            </a:r>
            <a:r>
              <a:rPr lang="ar-SA" sz="4400" b="1" dirty="0" smtClean="0">
                <a:ln w="1905"/>
                <a:solidFill>
                  <a:srgbClr val="FFFF00"/>
                </a:solidFill>
                <a:effectLst>
                  <a:innerShdw blurRad="69850" dist="43180" dir="5400000">
                    <a:srgbClr val="000000">
                      <a:alpha val="65000"/>
                    </a:srgbClr>
                  </a:innerShdw>
                </a:effectLst>
              </a:rPr>
              <a:t>السياحي:</a:t>
            </a:r>
          </a:p>
          <a:p>
            <a:pPr algn="just">
              <a:buFont typeface="Wingdings" pitchFamily="2" charset="2"/>
              <a:buChar char="v"/>
            </a:pPr>
            <a:r>
              <a:rPr lang="ar-SA" sz="3600" b="1" dirty="0">
                <a:ln w="1905"/>
                <a:solidFill>
                  <a:schemeClr val="tx1"/>
                </a:solidFill>
                <a:effectLst>
                  <a:innerShdw blurRad="69850" dist="43180" dir="5400000">
                    <a:srgbClr val="000000">
                      <a:alpha val="65000"/>
                    </a:srgbClr>
                  </a:innerShdw>
                </a:effectLst>
              </a:rPr>
              <a:t>فضلاً عن الدراسة النظرية في الجامعات والمعاهد السياحية ينبغي على المرشد السياحي الالتحاق ببرنامج تدريب عملي تطبيقي ميداني في مجال الإرشاد السياحي، خلال فترة لا تقل عن أربعة أشهر في المتاحف والمواقع الأثرية والشركات </a:t>
            </a:r>
            <a:r>
              <a:rPr lang="ar-SA" sz="3600" b="1" dirty="0" smtClean="0">
                <a:ln w="1905"/>
                <a:solidFill>
                  <a:schemeClr val="tx1"/>
                </a:solidFill>
                <a:effectLst>
                  <a:innerShdw blurRad="69850" dist="43180" dir="5400000">
                    <a:srgbClr val="000000">
                      <a:alpha val="65000"/>
                    </a:srgbClr>
                  </a:innerShdw>
                </a:effectLst>
              </a:rPr>
              <a:t>السياحية </a:t>
            </a:r>
            <a:r>
              <a:rPr lang="ar-SA" sz="3600" b="1" dirty="0">
                <a:ln w="1905"/>
                <a:solidFill>
                  <a:schemeClr val="tx1"/>
                </a:solidFill>
                <a:effectLst>
                  <a:innerShdw blurRad="69850" dist="43180" dir="5400000">
                    <a:srgbClr val="000000">
                      <a:alpha val="65000"/>
                    </a:srgbClr>
                  </a:innerShdw>
                </a:effectLst>
              </a:rPr>
              <a:t>ووكالات السفر والتعرف على أنواع وأقسام المنشآت </a:t>
            </a:r>
            <a:r>
              <a:rPr lang="ar-SA" sz="3600" b="1" dirty="0" smtClean="0">
                <a:ln w="1905"/>
                <a:solidFill>
                  <a:schemeClr val="tx1"/>
                </a:solidFill>
                <a:effectLst>
                  <a:innerShdw blurRad="69850" dist="43180" dir="5400000">
                    <a:srgbClr val="000000">
                      <a:alpha val="65000"/>
                    </a:srgbClr>
                  </a:innerShdw>
                </a:effectLst>
              </a:rPr>
              <a:t>السياحية.</a:t>
            </a:r>
            <a:endParaRPr lang="ar-SA" sz="3600" b="1" dirty="0">
              <a:ln w="1905"/>
              <a:solidFill>
                <a:schemeClr val="tx1"/>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02937858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00" fill="hold"/>
                                        <p:tgtEl>
                                          <p:spTgt spid="3">
                                            <p:bg/>
                                          </p:spTgt>
                                        </p:tgtEl>
                                        <p:attrNameLst>
                                          <p:attrName>ppt_w</p:attrName>
                                        </p:attrNameLst>
                                      </p:cBhvr>
                                      <p:tavLst>
                                        <p:tav tm="0">
                                          <p:val>
                                            <p:fltVal val="0"/>
                                          </p:val>
                                        </p:tav>
                                        <p:tav tm="100000">
                                          <p:val>
                                            <p:strVal val="#ppt_w"/>
                                          </p:val>
                                        </p:tav>
                                      </p:tavLst>
                                    </p:anim>
                                    <p:anim calcmode="lin" valueType="num">
                                      <p:cBhvr>
                                        <p:cTn id="8" dur="1000" fill="hold"/>
                                        <p:tgtEl>
                                          <p:spTgt spid="3">
                                            <p:bg/>
                                          </p:spTgt>
                                        </p:tgtEl>
                                        <p:attrNameLst>
                                          <p:attrName>ppt_h</p:attrName>
                                        </p:attrNameLst>
                                      </p:cBhvr>
                                      <p:tavLst>
                                        <p:tav tm="0">
                                          <p:val>
                                            <p:fltVal val="0"/>
                                          </p:val>
                                        </p:tav>
                                        <p:tav tm="100000">
                                          <p:val>
                                            <p:strVal val="#ppt_h"/>
                                          </p:val>
                                        </p:tav>
                                      </p:tavLst>
                                    </p:anim>
                                    <p:anim calcmode="lin" valueType="num">
                                      <p:cBhvr>
                                        <p:cTn id="9" dur="1000" fill="hold"/>
                                        <p:tgtEl>
                                          <p:spTgt spid="3">
                                            <p:bg/>
                                          </p:spTgt>
                                        </p:tgtEl>
                                        <p:attrNameLst>
                                          <p:attrName>style.rotation</p:attrName>
                                        </p:attrNameLst>
                                      </p:cBhvr>
                                      <p:tavLst>
                                        <p:tav tm="0">
                                          <p:val>
                                            <p:fltVal val="90"/>
                                          </p:val>
                                        </p:tav>
                                        <p:tav tm="100000">
                                          <p:val>
                                            <p:fltVal val="0"/>
                                          </p:val>
                                        </p:tav>
                                      </p:tavLst>
                                    </p:anim>
                                    <p:animEffect transition="in" filter="fade">
                                      <p:cBhvr>
                                        <p:cTn id="10" dur="1000"/>
                                        <p:tgtEl>
                                          <p:spTgt spid="3">
                                            <p:bg/>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847928"/>
          </a:xfrm>
          <a:noFill/>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ar-SA" sz="3600" b="1" dirty="0" smtClean="0">
                <a:ln w="1905"/>
                <a:solidFill>
                  <a:srgbClr val="FFFF00"/>
                </a:solidFill>
                <a:effectLst>
                  <a:innerShdw blurRad="69850" dist="43180" dir="5400000">
                    <a:srgbClr val="000000">
                      <a:alpha val="65000"/>
                    </a:srgbClr>
                  </a:innerShdw>
                </a:effectLst>
              </a:rPr>
              <a:t>اهمية التدريب العملي الميداني:</a:t>
            </a:r>
          </a:p>
          <a:p>
            <a:pPr>
              <a:buFont typeface="Wingdings" pitchFamily="2" charset="2"/>
              <a:buChar char="v"/>
            </a:pPr>
            <a:r>
              <a:rPr lang="ar-SA" sz="3200" b="1" dirty="0" smtClean="0">
                <a:ln w="1905"/>
                <a:solidFill>
                  <a:schemeClr val="tx1"/>
                </a:solidFill>
                <a:effectLst>
                  <a:innerShdw blurRad="69850" dist="43180" dir="5400000">
                    <a:srgbClr val="000000">
                      <a:alpha val="65000"/>
                    </a:srgbClr>
                  </a:innerShdw>
                </a:effectLst>
              </a:rPr>
              <a:t>التعرف على النظم والأساليب الإدارية داخل المنشآت السياحية.</a:t>
            </a:r>
          </a:p>
          <a:p>
            <a:pPr>
              <a:buFont typeface="Wingdings" pitchFamily="2" charset="2"/>
              <a:buChar char="v"/>
            </a:pPr>
            <a:r>
              <a:rPr lang="ar-SA" sz="3200" b="1" dirty="0" smtClean="0">
                <a:ln w="1905"/>
                <a:solidFill>
                  <a:schemeClr val="tx1"/>
                </a:solidFill>
                <a:effectLst>
                  <a:innerShdw blurRad="69850" dist="43180" dir="5400000">
                    <a:srgbClr val="000000">
                      <a:alpha val="65000"/>
                    </a:srgbClr>
                  </a:innerShdw>
                </a:effectLst>
              </a:rPr>
              <a:t>التدريب </a:t>
            </a:r>
            <a:r>
              <a:rPr lang="ar-SA" sz="3200" b="1" dirty="0">
                <a:ln w="1905"/>
                <a:solidFill>
                  <a:schemeClr val="tx1"/>
                </a:solidFill>
                <a:effectLst>
                  <a:innerShdw blurRad="69850" dist="43180" dir="5400000">
                    <a:srgbClr val="000000">
                      <a:alpha val="65000"/>
                    </a:srgbClr>
                  </a:innerShdw>
                </a:effectLst>
              </a:rPr>
              <a:t>على </a:t>
            </a:r>
            <a:r>
              <a:rPr lang="ar-SA" sz="3200" b="1" dirty="0" smtClean="0">
                <a:ln w="1905"/>
                <a:solidFill>
                  <a:schemeClr val="tx1"/>
                </a:solidFill>
                <a:effectLst>
                  <a:innerShdw blurRad="69850" dist="43180" dir="5400000">
                    <a:srgbClr val="000000">
                      <a:alpha val="65000"/>
                    </a:srgbClr>
                  </a:innerShdw>
                </a:effectLst>
              </a:rPr>
              <a:t>نظام </a:t>
            </a:r>
            <a:r>
              <a:rPr lang="ar-SA" sz="3200" b="1" dirty="0">
                <a:ln w="1905"/>
                <a:solidFill>
                  <a:schemeClr val="tx1"/>
                </a:solidFill>
                <a:effectLst>
                  <a:innerShdw blurRad="69850" dist="43180" dir="5400000">
                    <a:srgbClr val="000000">
                      <a:alpha val="65000"/>
                    </a:srgbClr>
                  </a:innerShdw>
                </a:effectLst>
              </a:rPr>
              <a:t>الحجز السياحي </a:t>
            </a:r>
            <a:r>
              <a:rPr lang="ar-SA" sz="3200" b="1" dirty="0" smtClean="0">
                <a:ln w="1905"/>
                <a:solidFill>
                  <a:schemeClr val="tx1"/>
                </a:solidFill>
                <a:effectLst>
                  <a:innerShdw blurRad="69850" dist="43180" dir="5400000">
                    <a:srgbClr val="000000">
                      <a:alpha val="65000"/>
                    </a:srgbClr>
                  </a:innerShdw>
                </a:effectLst>
              </a:rPr>
              <a:t>والفندقي.</a:t>
            </a:r>
          </a:p>
          <a:p>
            <a:pPr>
              <a:buFont typeface="Wingdings" pitchFamily="2" charset="2"/>
              <a:buChar char="v"/>
            </a:pPr>
            <a:r>
              <a:rPr lang="ar-SA" sz="3200" b="1" dirty="0" smtClean="0">
                <a:ln w="1905"/>
                <a:solidFill>
                  <a:schemeClr val="tx1"/>
                </a:solidFill>
                <a:effectLst>
                  <a:innerShdw blurRad="69850" dist="43180" dir="5400000">
                    <a:srgbClr val="000000">
                      <a:alpha val="65000"/>
                    </a:srgbClr>
                  </a:innerShdw>
                </a:effectLst>
              </a:rPr>
              <a:t>التعرف على طرق إعداد </a:t>
            </a:r>
            <a:r>
              <a:rPr lang="ar-SA" sz="3200" b="1" dirty="0">
                <a:ln w="1905"/>
                <a:solidFill>
                  <a:schemeClr val="tx1"/>
                </a:solidFill>
                <a:effectLst>
                  <a:innerShdw blurRad="69850" dist="43180" dir="5400000">
                    <a:srgbClr val="000000">
                      <a:alpha val="65000"/>
                    </a:srgbClr>
                  </a:innerShdw>
                </a:effectLst>
              </a:rPr>
              <a:t>وتنظيم البرامج السياحية </a:t>
            </a:r>
            <a:r>
              <a:rPr lang="ar-SA" sz="3200" b="1" dirty="0" smtClean="0">
                <a:ln w="1905"/>
                <a:solidFill>
                  <a:schemeClr val="tx1"/>
                </a:solidFill>
                <a:effectLst>
                  <a:innerShdw blurRad="69850" dist="43180" dir="5400000">
                    <a:srgbClr val="000000">
                      <a:alpha val="65000"/>
                    </a:srgbClr>
                  </a:innerShdw>
                </a:effectLst>
              </a:rPr>
              <a:t>وقواعد </a:t>
            </a:r>
            <a:r>
              <a:rPr lang="ar-SA" sz="3200" b="1" dirty="0">
                <a:ln w="1905"/>
                <a:solidFill>
                  <a:schemeClr val="tx1"/>
                </a:solidFill>
                <a:effectLst>
                  <a:innerShdw blurRad="69850" dist="43180" dir="5400000">
                    <a:srgbClr val="000000">
                      <a:alpha val="65000"/>
                    </a:srgbClr>
                  </a:innerShdw>
                </a:effectLst>
              </a:rPr>
              <a:t>الحجز للمجموعات </a:t>
            </a:r>
            <a:r>
              <a:rPr lang="ar-SA" sz="3200" b="1" dirty="0" smtClean="0">
                <a:ln w="1905"/>
                <a:solidFill>
                  <a:schemeClr val="tx1"/>
                </a:solidFill>
                <a:effectLst>
                  <a:innerShdw blurRad="69850" dist="43180" dir="5400000">
                    <a:srgbClr val="000000">
                      <a:alpha val="65000"/>
                    </a:srgbClr>
                  </a:innerShdw>
                </a:effectLst>
              </a:rPr>
              <a:t>السياحية.</a:t>
            </a:r>
          </a:p>
          <a:p>
            <a:pPr>
              <a:buFont typeface="Wingdings" pitchFamily="2" charset="2"/>
              <a:buChar char="v"/>
            </a:pPr>
            <a:r>
              <a:rPr lang="ar-SA" sz="3200" b="1" dirty="0">
                <a:ln w="1905"/>
                <a:solidFill>
                  <a:schemeClr val="tx1"/>
                </a:solidFill>
                <a:effectLst>
                  <a:innerShdw blurRad="69850" dist="43180" dir="5400000">
                    <a:srgbClr val="000000">
                      <a:alpha val="65000"/>
                    </a:srgbClr>
                  </a:innerShdw>
                </a:effectLst>
              </a:rPr>
              <a:t>التعرف على أحدث أنواع وأساليب الإرشاد </a:t>
            </a:r>
            <a:r>
              <a:rPr lang="ar-SA" sz="3200" b="1" dirty="0" smtClean="0">
                <a:ln w="1905"/>
                <a:solidFill>
                  <a:schemeClr val="tx1"/>
                </a:solidFill>
                <a:effectLst>
                  <a:innerShdw blurRad="69850" dist="43180" dir="5400000">
                    <a:srgbClr val="000000">
                      <a:alpha val="65000"/>
                    </a:srgbClr>
                  </a:innerShdw>
                </a:effectLst>
              </a:rPr>
              <a:t>السياحي.</a:t>
            </a:r>
          </a:p>
          <a:p>
            <a:pPr>
              <a:buFont typeface="Wingdings" pitchFamily="2" charset="2"/>
              <a:buChar char="v"/>
            </a:pPr>
            <a:r>
              <a:rPr lang="ar-SA" sz="3200" b="1" dirty="0" smtClean="0">
                <a:ln w="1905"/>
                <a:solidFill>
                  <a:schemeClr val="tx1"/>
                </a:solidFill>
                <a:effectLst>
                  <a:innerShdw blurRad="69850" dist="43180" dir="5400000">
                    <a:srgbClr val="000000">
                      <a:alpha val="65000"/>
                    </a:srgbClr>
                  </a:innerShdw>
                </a:effectLst>
              </a:rPr>
              <a:t>الإعداد </a:t>
            </a:r>
            <a:r>
              <a:rPr lang="ar-SA" sz="3200" b="1" dirty="0">
                <a:ln w="1905"/>
                <a:solidFill>
                  <a:schemeClr val="tx1"/>
                </a:solidFill>
                <a:effectLst>
                  <a:innerShdw blurRad="69850" dist="43180" dir="5400000">
                    <a:srgbClr val="000000">
                      <a:alpha val="65000"/>
                    </a:srgbClr>
                  </a:innerShdw>
                </a:effectLst>
              </a:rPr>
              <a:t>والتنظيم للزيارات الميدانية للمواقع والمناطق والمدن والمعالم </a:t>
            </a:r>
            <a:r>
              <a:rPr lang="ar-SA" sz="3200" b="1" dirty="0" smtClean="0">
                <a:ln w="1905"/>
                <a:solidFill>
                  <a:schemeClr val="tx1"/>
                </a:solidFill>
                <a:effectLst>
                  <a:innerShdw blurRad="69850" dist="43180" dir="5400000">
                    <a:srgbClr val="000000">
                      <a:alpha val="65000"/>
                    </a:srgbClr>
                  </a:innerShdw>
                </a:effectLst>
              </a:rPr>
              <a:t>السياحية.</a:t>
            </a:r>
          </a:p>
          <a:p>
            <a:pPr>
              <a:buFont typeface="Wingdings" pitchFamily="2" charset="2"/>
              <a:buChar char="v"/>
            </a:pPr>
            <a:endPar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marL="0" indent="0">
              <a:buNone/>
            </a:pPr>
            <a:endPar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buFont typeface="Wingdings" pitchFamily="2" charset="2"/>
              <a:buChar char="v"/>
            </a:pPr>
            <a:endPar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76071990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a:noFill/>
        </p:spPr>
        <p:txBody>
          <a:bodyPr/>
          <a:lstStyle/>
          <a:p>
            <a:pPr marL="0" indent="0" algn="ctr">
              <a:buNone/>
            </a:pPr>
            <a:r>
              <a:rPr lang="ar-SA" sz="4400" b="1" dirty="0">
                <a:ln w="1905"/>
                <a:solidFill>
                  <a:srgbClr val="FFFF00"/>
                </a:solidFill>
                <a:effectLst>
                  <a:innerShdw blurRad="69850" dist="43180" dir="5400000">
                    <a:srgbClr val="000000">
                      <a:alpha val="65000"/>
                    </a:srgbClr>
                  </a:innerShdw>
                </a:effectLst>
              </a:rPr>
              <a:t>مهنة الإرشاد </a:t>
            </a:r>
            <a:r>
              <a:rPr lang="ar-SA" sz="4400" b="1" dirty="0" smtClean="0">
                <a:ln w="1905"/>
                <a:solidFill>
                  <a:srgbClr val="FFFF00"/>
                </a:solidFill>
                <a:effectLst>
                  <a:innerShdw blurRad="69850" dist="43180" dir="5400000">
                    <a:srgbClr val="000000">
                      <a:alpha val="65000"/>
                    </a:srgbClr>
                  </a:innerShdw>
                </a:effectLst>
              </a:rPr>
              <a:t>السياحي:</a:t>
            </a:r>
            <a:endParaRPr lang="ar-SA" sz="4400" b="1" dirty="0">
              <a:ln w="1905"/>
              <a:solidFill>
                <a:srgbClr val="FFFF00"/>
              </a:solidFill>
              <a:effectLst>
                <a:innerShdw blurRad="69850" dist="43180" dir="5400000">
                  <a:srgbClr val="000000">
                    <a:alpha val="65000"/>
                  </a:srgbClr>
                </a:innerShdw>
              </a:effectLst>
            </a:endParaRPr>
          </a:p>
          <a:p>
            <a:pPr marL="0" indent="0" algn="just">
              <a:buNone/>
            </a:pPr>
            <a:r>
              <a:rPr lang="ar-SA" sz="4000" b="1" dirty="0">
                <a:solidFill>
                  <a:srgbClr val="FF0000"/>
                </a:solidFill>
              </a:rPr>
              <a:t>الإرشاد السياحي </a:t>
            </a:r>
            <a:r>
              <a:rPr lang="ar-SA" sz="4000" b="1" dirty="0" smtClean="0">
                <a:solidFill>
                  <a:srgbClr val="FF0000"/>
                </a:solidFill>
              </a:rPr>
              <a:t>:</a:t>
            </a:r>
          </a:p>
          <a:p>
            <a:pPr marL="0" indent="0" algn="just">
              <a:buNone/>
            </a:pPr>
            <a:r>
              <a:rPr lang="ar-SA" sz="3200" b="1" dirty="0" smtClean="0">
                <a:ln w="1905"/>
                <a:effectLst>
                  <a:innerShdw blurRad="69850" dist="43180" dir="5400000">
                    <a:srgbClr val="000000">
                      <a:alpha val="65000"/>
                    </a:srgbClr>
                  </a:innerShdw>
                </a:effectLst>
              </a:rPr>
              <a:t>هو </a:t>
            </a:r>
            <a:r>
              <a:rPr lang="ar-SA" sz="3200" b="1" dirty="0">
                <a:ln w="1905"/>
                <a:effectLst>
                  <a:innerShdw blurRad="69850" dist="43180" dir="5400000">
                    <a:srgbClr val="000000">
                      <a:alpha val="65000"/>
                    </a:srgbClr>
                  </a:innerShdw>
                </a:effectLst>
              </a:rPr>
              <a:t>مصطلح حديث يعني </a:t>
            </a:r>
            <a:r>
              <a:rPr lang="ar-SA" sz="3200" b="1" dirty="0">
                <a:ln w="1905"/>
                <a:solidFill>
                  <a:srgbClr val="FFFF00"/>
                </a:solidFill>
                <a:effectLst>
                  <a:innerShdw blurRad="69850" dist="43180" dir="5400000">
                    <a:srgbClr val="000000">
                      <a:alpha val="65000"/>
                    </a:srgbClr>
                  </a:innerShdw>
                </a:effectLst>
              </a:rPr>
              <a:t>قيادة وتنظيم وإدارة الرحلات السياحية، </a:t>
            </a:r>
            <a:r>
              <a:rPr lang="ar-SA" sz="3200" b="1" dirty="0">
                <a:ln w="1905"/>
                <a:effectLst>
                  <a:innerShdw blurRad="69850" dist="43180" dir="5400000">
                    <a:srgbClr val="000000">
                      <a:alpha val="65000"/>
                    </a:srgbClr>
                  </a:innerShdw>
                </a:effectLst>
              </a:rPr>
              <a:t>وتنفيذ البرامج السياحية </a:t>
            </a:r>
            <a:r>
              <a:rPr lang="ar-SA" sz="3200" b="1" dirty="0" smtClean="0">
                <a:ln w="1905"/>
                <a:effectLst>
                  <a:innerShdw blurRad="69850" dist="43180" dir="5400000">
                    <a:srgbClr val="000000">
                      <a:alpha val="65000"/>
                    </a:srgbClr>
                  </a:innerShdw>
                </a:effectLst>
              </a:rPr>
              <a:t>للمجموعة </a:t>
            </a:r>
            <a:r>
              <a:rPr lang="ar-SA" sz="3200" b="1" dirty="0">
                <a:ln w="1905"/>
                <a:effectLst>
                  <a:innerShdw blurRad="69850" dist="43180" dir="5400000">
                    <a:srgbClr val="000000">
                      <a:alpha val="65000"/>
                    </a:srgbClr>
                  </a:innerShdw>
                </a:effectLst>
              </a:rPr>
              <a:t>السياحية، ومرافقتهم ورعايتهم منذ وصولهم حتى مغادرتهم، وتنظيم وترتيب وتسهيل تنقلهم </a:t>
            </a:r>
            <a:r>
              <a:rPr lang="ar-SA" sz="3200" b="1" dirty="0" smtClean="0">
                <a:ln w="1905"/>
                <a:effectLst>
                  <a:innerShdw blurRad="69850" dist="43180" dir="5400000">
                    <a:srgbClr val="000000">
                      <a:alpha val="65000"/>
                    </a:srgbClr>
                  </a:innerShdw>
                </a:effectLst>
              </a:rPr>
              <a:t>وإقامتهم </a:t>
            </a:r>
            <a:r>
              <a:rPr lang="ar-SA" sz="3200" b="1" dirty="0">
                <a:ln w="1905"/>
                <a:effectLst>
                  <a:innerShdw blurRad="69850" dist="43180" dir="5400000">
                    <a:srgbClr val="000000">
                      <a:alpha val="65000"/>
                    </a:srgbClr>
                  </a:innerShdw>
                </a:effectLst>
              </a:rPr>
              <a:t>ومساعدتهم على ممارسة الأنماط والأنشطة السياحية المحددة في برامجهم، وتوفير المعلومات التوضيحية اللازمة </a:t>
            </a:r>
            <a:r>
              <a:rPr lang="ar-SA" sz="3200" b="1" dirty="0" smtClean="0">
                <a:ln w="1905"/>
                <a:effectLst>
                  <a:innerShdw blurRad="69850" dist="43180" dir="5400000">
                    <a:srgbClr val="000000">
                      <a:alpha val="65000"/>
                    </a:srgbClr>
                  </a:innerShdw>
                </a:effectLst>
              </a:rPr>
              <a:t>للسائحين.</a:t>
            </a:r>
            <a:endParaRPr lang="ar-SA" sz="3200" b="1" dirty="0">
              <a:ln w="1905"/>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94022289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552</Words>
  <Application>Microsoft Office PowerPoint</Application>
  <PresentationFormat>عرض على الشاشة (3:4)‏</PresentationFormat>
  <Paragraphs>36</Paragraphs>
  <Slides>10</Slides>
  <Notes>1</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تدفق</vt:lpstr>
      <vt:lpstr>الارشاد السياحي</vt:lpstr>
      <vt:lpstr>نشأة المرشد السياحي في التاريخ     ووظيفته الاساسية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الارشاد السياحي</dc:title>
  <dc:creator>DELL</dc:creator>
  <cp:lastModifiedBy>DELL</cp:lastModifiedBy>
  <cp:revision>1</cp:revision>
  <dcterms:created xsi:type="dcterms:W3CDTF">2015-04-26T08:37:29Z</dcterms:created>
  <dcterms:modified xsi:type="dcterms:W3CDTF">2015-04-26T08:38:01Z</dcterms:modified>
</cp:coreProperties>
</file>