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9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8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54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2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2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5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5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6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8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3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2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08/07/36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9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2586555"/>
            <a:ext cx="6965245" cy="120248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تصنيف الفنادق</a:t>
            </a:r>
            <a:endParaRPr lang="ar-S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63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764704"/>
            <a:ext cx="7488832" cy="5400599"/>
          </a:xfrm>
        </p:spPr>
        <p:txBody>
          <a:bodyPr/>
          <a:lstStyle/>
          <a:p>
            <a:pPr algn="ctr"/>
            <a:r>
              <a:rPr lang="ar-SA" sz="3200" b="1" dirty="0" smtClean="0"/>
              <a:t>مفهوم تصنيف الفنادق : </a:t>
            </a:r>
          </a:p>
          <a:p>
            <a:pPr marL="0" indent="0" algn="just">
              <a:buNone/>
            </a:pPr>
            <a:r>
              <a:rPr lang="ar-SA" dirty="0" smtClean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ان كل دولة تصنف الفنادق بشكل مختلف اي ان انواع الفنادق واشكالها تختلف من دولة الى اخرى ، وهذا الاختلاف متوقف على مدى المقومات والموارد السياحية  التي كأحد الركائز الاساسية للعرض السياحي .</a:t>
            </a:r>
          </a:p>
          <a:p>
            <a:pPr marL="0" indent="0" algn="ctr">
              <a:buNone/>
            </a:pPr>
            <a:r>
              <a:rPr lang="ar-SA" sz="2800" b="1" dirty="0" smtClean="0"/>
              <a:t>تصنف الفنادق الى مجاميع وفقا لمعايير معينة :</a:t>
            </a:r>
          </a:p>
          <a:p>
            <a:pPr marL="0" indent="0" algn="ctr">
              <a:buNone/>
            </a:pPr>
            <a:r>
              <a:rPr lang="ar-SA" sz="2800" b="1" dirty="0" smtClean="0"/>
              <a:t>مثال :</a:t>
            </a:r>
          </a:p>
          <a:p>
            <a:pPr>
              <a:buFont typeface="Wingdings" pitchFamily="2" charset="2"/>
              <a:buChar char="q"/>
            </a:pPr>
            <a:r>
              <a:rPr lang="ar-SA" sz="2800" b="1" dirty="0" smtClean="0">
                <a:solidFill>
                  <a:srgbClr val="00B050"/>
                </a:solidFill>
              </a:rPr>
              <a:t>صنف </a:t>
            </a:r>
            <a:r>
              <a:rPr lang="ar-SA" sz="2800" b="1" dirty="0" err="1" smtClean="0">
                <a:solidFill>
                  <a:srgbClr val="00B050"/>
                </a:solidFill>
              </a:rPr>
              <a:t>اندرواس</a:t>
            </a:r>
            <a:r>
              <a:rPr lang="ar-SA" sz="2800" b="1" dirty="0" smtClean="0">
                <a:solidFill>
                  <a:srgbClr val="00B050"/>
                </a:solidFill>
              </a:rPr>
              <a:t>  الفنادق </a:t>
            </a:r>
            <a:r>
              <a:rPr lang="ar-SA" sz="2800" b="1" dirty="0" smtClean="0"/>
              <a:t>الى انواع واشكال متعددة حسب معايير منها:</a:t>
            </a:r>
          </a:p>
          <a:p>
            <a:pPr marL="0" indent="0">
              <a:buNone/>
            </a:pPr>
            <a:endParaRPr lang="ar-SA" sz="2800" b="1" dirty="0" smtClean="0"/>
          </a:p>
          <a:p>
            <a:pPr marL="0" indent="0" algn="ctr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الموقع، الحجم ،طريقة تقديم الخدمة، نوع الزبون، مدة الاقامة ،التسهيلات المقدمة.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2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764704"/>
            <a:ext cx="7344816" cy="53285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sz="2800" b="1" dirty="0" smtClean="0">
                <a:solidFill>
                  <a:srgbClr val="00B050"/>
                </a:solidFill>
              </a:rPr>
              <a:t>اما </a:t>
            </a:r>
            <a:r>
              <a:rPr lang="ar-SA" sz="2800" b="1" dirty="0">
                <a:solidFill>
                  <a:srgbClr val="00B050"/>
                </a:solidFill>
              </a:rPr>
              <a:t> </a:t>
            </a:r>
            <a:r>
              <a:rPr lang="ar-SA" sz="2800" b="1" dirty="0" smtClean="0">
                <a:solidFill>
                  <a:srgbClr val="00B050"/>
                </a:solidFill>
              </a:rPr>
              <a:t>وليام </a:t>
            </a:r>
            <a:r>
              <a:rPr lang="en-US" sz="2800" b="1" dirty="0" smtClean="0">
                <a:solidFill>
                  <a:srgbClr val="00B050"/>
                </a:solidFill>
              </a:rPr>
              <a:t>William</a:t>
            </a:r>
            <a:r>
              <a:rPr lang="ar-SA" sz="2800" b="1" dirty="0" smtClean="0">
                <a:solidFill>
                  <a:srgbClr val="00B050"/>
                </a:solidFill>
              </a:rPr>
              <a:t> </a:t>
            </a:r>
            <a:r>
              <a:rPr lang="ar-SA" sz="2800" b="1" dirty="0" smtClean="0"/>
              <a:t>فقط صنف الفنادق وفق معايير منها: </a:t>
            </a:r>
          </a:p>
          <a:p>
            <a:pPr marL="0" indent="0" algn="just">
              <a:buNone/>
            </a:pPr>
            <a:r>
              <a:rPr lang="ar-SA" sz="2800" b="1" dirty="0" smtClean="0"/>
              <a:t>(مدة الاقامة، الموقع)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b="1" dirty="0">
                <a:solidFill>
                  <a:srgbClr val="00B050"/>
                </a:solidFill>
              </a:rPr>
              <a:t> </a:t>
            </a:r>
            <a:r>
              <a:rPr lang="ar-SA" sz="2800" b="1" dirty="0" smtClean="0">
                <a:solidFill>
                  <a:srgbClr val="00B050"/>
                </a:solidFill>
              </a:rPr>
              <a:t>اما بكر عمر الحميدي </a:t>
            </a:r>
            <a:r>
              <a:rPr lang="ar-SA" sz="2800" b="1" dirty="0" smtClean="0"/>
              <a:t>فقد صنف الفنادق الى الانواع التالية:</a:t>
            </a:r>
          </a:p>
          <a:p>
            <a:pPr marL="0" indent="0" algn="just">
              <a:buNone/>
            </a:pPr>
            <a:r>
              <a:rPr lang="ar-SA" sz="2800" b="1" dirty="0" smtClean="0"/>
              <a:t>فنادق العبور ،فنادق الاقامة الدائمة ،فنادق الاقامة المؤقتة، الفنادق الموسمية، الفنادق الرياضية ، الفنادق العلاجية , الفنادق المتحركة ، الفنادق السياحية .</a:t>
            </a:r>
          </a:p>
          <a:p>
            <a:pPr algn="just">
              <a:buFont typeface="Wingdings" pitchFamily="2" charset="2"/>
              <a:buChar char="q"/>
            </a:pPr>
            <a:r>
              <a:rPr lang="ar-SA" sz="2800" b="1" dirty="0" smtClean="0">
                <a:solidFill>
                  <a:srgbClr val="00B050"/>
                </a:solidFill>
              </a:rPr>
              <a:t>صنف عبد الحميد ابو ناعم الفنادق </a:t>
            </a:r>
            <a:r>
              <a:rPr lang="ar-SA" sz="2800" b="1" dirty="0" smtClean="0"/>
              <a:t>الى: فنادق تقليدية, وفنادق مصايف وفنادق منتجعات ....الخ وكان تصنيفه حسب طبيعتها وخصائصها، والغرض من انشائها والخدمات التي تقدمها.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99405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764704"/>
            <a:ext cx="7344816" cy="4958365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ar-SA" b="1" dirty="0" smtClean="0">
                <a:solidFill>
                  <a:srgbClr val="00B050"/>
                </a:solidFill>
              </a:rPr>
              <a:t>صنف الباحث المتخصص في الاقتصاد السياحي محسن العدوان </a:t>
            </a:r>
            <a:r>
              <a:rPr lang="ar-SA" b="1" dirty="0" smtClean="0"/>
              <a:t>الفنادق الى اشكال وانواع مختلفة : الهدف من الاقامة ,شكل الملكية ,الحجم ,الدرجة ,مدة الاقامة , الموقع، درجة ارتباطها بوسائل المواصلات ،...الخ.</a:t>
            </a:r>
          </a:p>
          <a:p>
            <a:pPr algn="just">
              <a:buFont typeface="Wingdings" pitchFamily="2" charset="2"/>
              <a:buChar char="q"/>
            </a:pPr>
            <a:r>
              <a:rPr lang="ar-SA" b="1" dirty="0"/>
              <a:t> </a:t>
            </a:r>
            <a:r>
              <a:rPr lang="ar-SA" b="1" dirty="0" smtClean="0"/>
              <a:t>ان ما سبق ذكره من الآراء استنادا على التحاليل الاحصائية للفنادق على مستوى العالم ، </a:t>
            </a:r>
            <a:r>
              <a:rPr lang="ar-SA" b="1" dirty="0" smtClean="0">
                <a:solidFill>
                  <a:srgbClr val="FF0000"/>
                </a:solidFill>
              </a:rPr>
              <a:t>يبين ان هنالك اسس مختلفة  في تصنيف الفنادق ، تعتمد على الهدف من عملية التصنيف نفسها</a:t>
            </a:r>
            <a:r>
              <a:rPr lang="ar-SA" b="1" dirty="0" smtClean="0"/>
              <a:t>. كما ان الفندق نفسه يمكن ان يصنف بالاعتماد على اكثر من اساس واحد كأن يكون احد الفنادق سياحيا او موسميا او رياضيا في  نفس الوقت.</a:t>
            </a:r>
          </a:p>
          <a:p>
            <a:pPr algn="just">
              <a:buFont typeface="Wingdings" pitchFamily="2" charset="2"/>
              <a:buChar char="q"/>
            </a:pPr>
            <a:r>
              <a:rPr lang="ar-SA" b="1" dirty="0" smtClean="0">
                <a:solidFill>
                  <a:srgbClr val="FF0000"/>
                </a:solidFill>
              </a:rPr>
              <a:t>ولكن المعايير المهمة التي تستند عليها دول العالم في تصنيف فنادقها هي معيار (الموقع ,مدة الاقامة, الدرجات)</a:t>
            </a:r>
          </a:p>
          <a:p>
            <a:pPr marL="0" indent="0" algn="just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4625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اهمية تصنيف الفنادق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484784"/>
            <a:ext cx="7488832" cy="4680520"/>
          </a:xfrm>
        </p:spPr>
        <p:txBody>
          <a:bodyPr/>
          <a:lstStyle/>
          <a:p>
            <a:pPr marL="0" indent="0" algn="ctr">
              <a:buNone/>
            </a:pPr>
            <a:r>
              <a:rPr lang="ar-SA" sz="2800" b="1" dirty="0" smtClean="0"/>
              <a:t>تختلف عملية تصنيف الفنادق من دولة الى اخرى </a:t>
            </a:r>
          </a:p>
          <a:p>
            <a:pPr marL="0" indent="0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مثال : 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/>
              <a:t>في الدول السياحية ان سعر الفنادق يحدد تبعا لسعر السوق والمنافسة.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/>
              <a:t>في دول اخرى تتدخل الدولة في تحديد اسعار الفنادق حسب المدن او حسب الدرجات .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0070C0"/>
                </a:solidFill>
              </a:rPr>
              <a:t>المعايير التي تتم على اساسها تحديد اسعار الفنادق تعتمد على </a:t>
            </a:r>
            <a:r>
              <a:rPr lang="ar-SA" b="1" dirty="0" err="1" smtClean="0">
                <a:solidFill>
                  <a:srgbClr val="0070C0"/>
                </a:solidFill>
              </a:rPr>
              <a:t>مايلي</a:t>
            </a:r>
            <a:r>
              <a:rPr lang="ar-SA" b="1" dirty="0" smtClean="0">
                <a:solidFill>
                  <a:srgbClr val="0070C0"/>
                </a:solidFill>
              </a:rPr>
              <a:t> :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عدد الغرف , حجم البناية, مساحة الخدمات العامة في الفندق, مستوى الخدمات المقدمة....الخ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6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764704"/>
            <a:ext cx="7416824" cy="5328592"/>
          </a:xfrm>
        </p:spPr>
        <p:txBody>
          <a:bodyPr/>
          <a:lstStyle/>
          <a:p>
            <a:pPr algn="ctr"/>
            <a:r>
              <a:rPr lang="ar-SA" sz="2800" b="1" dirty="0" smtClean="0">
                <a:solidFill>
                  <a:srgbClr val="FF0000"/>
                </a:solidFill>
              </a:rPr>
              <a:t>في عملية التصنيف علينا ان نراعي </a:t>
            </a:r>
            <a:r>
              <a:rPr lang="ar-SA" sz="2800" b="1" dirty="0" err="1" smtClean="0">
                <a:solidFill>
                  <a:srgbClr val="FF0000"/>
                </a:solidFill>
              </a:rPr>
              <a:t>مايلي</a:t>
            </a:r>
            <a:r>
              <a:rPr lang="ar-SA" sz="2800" b="1" dirty="0" smtClean="0">
                <a:solidFill>
                  <a:srgbClr val="FF0000"/>
                </a:solidFill>
              </a:rPr>
              <a:t> :</a:t>
            </a:r>
          </a:p>
          <a:p>
            <a:pPr marL="0" indent="0" algn="ctr">
              <a:buNone/>
            </a:pPr>
            <a:endParaRPr lang="ar-SA" sz="2800" b="1" dirty="0" smtClean="0">
              <a:solidFill>
                <a:srgbClr val="FF0000"/>
              </a:solidFill>
            </a:endParaRP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نوع وشكل وعدد الغرف والاماكن المعدة للاستخدام العام , كالأماكن الترفيهية ،قاعات الحفلات والاجتماعات، وموقع الفندق ومساحته.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حجم غرف الفندق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عدد الغرف المزودة بالبانيو وعدد الغرف المزودة بالدوش.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/>
              <a:t> </a:t>
            </a:r>
            <a:r>
              <a:rPr lang="ar-SA" dirty="0" smtClean="0"/>
              <a:t>مدى ملائمة التجهيز والاثاث وجودتها ونوعيتها 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حجم ونوع التجهيز التقني والمتمثل( التدفئة المركزية, المجاري ,عازلات الصوت ,الاضاءة.....الخ).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مستوى الخدمة بالفندق (الغرف ,المطاعم , </a:t>
            </a:r>
            <a:r>
              <a:rPr lang="ar-SA" dirty="0" err="1" smtClean="0"/>
              <a:t>الكفتريا</a:t>
            </a:r>
            <a:r>
              <a:rPr lang="ar-SA" dirty="0" smtClean="0"/>
              <a:t>، النوادي...الخ)</a:t>
            </a:r>
          </a:p>
          <a:p>
            <a:pPr>
              <a:buSzPct val="109000"/>
              <a:buFont typeface="Wingdings" pitchFamily="2" charset="2"/>
              <a:buChar char="ü"/>
            </a:pPr>
            <a:r>
              <a:rPr lang="ar-SA" dirty="0" smtClean="0"/>
              <a:t>مؤهلات وخبرات العاملين بالفندق.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066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05678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8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Microsoft Office PowerPoint</Application>
  <PresentationFormat>عرض على الشاشة (3:4)‏</PresentationFormat>
  <Paragraphs>32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دبوس تثبيت</vt:lpstr>
      <vt:lpstr>تصنيف الفنادق</vt:lpstr>
      <vt:lpstr>عرض تقديمي في PowerPoint</vt:lpstr>
      <vt:lpstr>عرض تقديمي في PowerPoint</vt:lpstr>
      <vt:lpstr>عرض تقديمي في PowerPoint</vt:lpstr>
      <vt:lpstr>اهمية تصنيف الفنادق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تصنيف الفنادق</dc:title>
  <dc:creator>DELL</dc:creator>
  <cp:lastModifiedBy>DELL</cp:lastModifiedBy>
  <cp:revision>1</cp:revision>
  <dcterms:created xsi:type="dcterms:W3CDTF">2015-04-26T08:33:33Z</dcterms:created>
  <dcterms:modified xsi:type="dcterms:W3CDTF">2015-04-26T08:34:16Z</dcterms:modified>
</cp:coreProperties>
</file>