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4FFF09-8EF3-492B-A6ED-AFC867FCA4D0}" type="datetimeFigureOut">
              <a:rPr lang="en-US" smtClean="0"/>
              <a:pPr/>
              <a:t>4/25/2015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8F0F37-544D-4B35-ADED-7F0C7BF315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ltaka.net/forums/multka149388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ltaka.net/forums/multka149388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ltaka.net/forums/multka149388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92562"/>
          </a:xfrm>
        </p:spPr>
        <p:txBody>
          <a:bodyPr>
            <a:normAutofit/>
          </a:bodyPr>
          <a:lstStyle/>
          <a:p>
            <a:pPr algn="ctr"/>
            <a:r>
              <a:rPr lang="ar-OM" b="1" dirty="0" smtClean="0">
                <a:solidFill>
                  <a:schemeClr val="tx2"/>
                </a:solidFill>
              </a:rPr>
              <a:t>التعرية الجليدية</a:t>
            </a:r>
            <a:r>
              <a:rPr lang="ar-OM" dirty="0" smtClean="0">
                <a:solidFill>
                  <a:schemeClr val="tx2"/>
                </a:solidFill>
              </a:rPr>
              <a:t/>
            </a:r>
            <a:br>
              <a:rPr lang="ar-OM" dirty="0" smtClean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467600" cy="3641725"/>
          </a:xfrm>
        </p:spPr>
        <p:txBody>
          <a:bodyPr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4474" y="609600"/>
            <a:ext cx="8806676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7398" y="381000"/>
            <a:ext cx="921879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منطقة جليدية شتوية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38462" y="2836069"/>
            <a:ext cx="34194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dirty="0" smtClean="0"/>
              <a:t>منطقة جليدية صيفية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828801"/>
            <a:ext cx="7467599" cy="408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OM" b="1" dirty="0"/>
              <a:t>أشكال النحت </a:t>
            </a:r>
            <a:r>
              <a:rPr lang="ar-OM" b="1" dirty="0" smtClean="0"/>
              <a:t>الجليدى</a:t>
            </a:r>
            <a:r>
              <a:rPr lang="ar-OM" dirty="0" smtClean="0"/>
              <a:t/>
            </a:r>
            <a:br>
              <a:rPr lang="ar-OM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OM" b="1" dirty="0"/>
              <a:t>هناك العديد من الظاهرات الجيومورفولوجية تدل على مقدرة الجليد على النحت والتعديل فى المظهر الجيومورفولوجي السابق لتكون الجليد ، والأودية النهرية تعد من أكثر الظاهرات التى تعرضت للتعديل الجليدى على سطح الأرض فى المناطق المحيطة بالغطاء الجليدى بسبب إنسياب ألسنة جليدية من هذا الغطاء أتبعت مجارى الأنهار.</a:t>
            </a:r>
          </a:p>
          <a:p>
            <a:pPr algn="r" rtl="1">
              <a:buNone/>
            </a:pPr>
            <a:r>
              <a:rPr lang="ar-OM" b="1" dirty="0"/>
              <a:t/>
            </a:r>
            <a:br>
              <a:rPr lang="ar-OM" b="1" dirty="0"/>
            </a:b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40162"/>
          </a:xfrm>
        </p:spPr>
        <p:txBody>
          <a:bodyPr/>
          <a:lstStyle/>
          <a:p>
            <a:r>
              <a:rPr lang="ar-OM" b="1" dirty="0"/>
              <a:t>أهم أشكال النحت هى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494" y="762000"/>
            <a:ext cx="8535226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783" y="762000"/>
            <a:ext cx="848139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467600" cy="509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81001"/>
            <a:ext cx="6629400" cy="529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6400800" cy="4724400"/>
          </a:xfrm>
        </p:spPr>
        <p:txBody>
          <a:bodyPr>
            <a:normAutofit fontScale="92500" lnSpcReduction="10000"/>
          </a:bodyPr>
          <a:lstStyle/>
          <a:p>
            <a:r>
              <a:rPr lang="ar-OM" b="1" dirty="0" smtClean="0">
                <a:solidFill>
                  <a:schemeClr val="tx2"/>
                </a:solidFill>
              </a:rPr>
              <a:t>التعرية </a:t>
            </a:r>
            <a:r>
              <a:rPr lang="ar-OM" b="1" dirty="0">
                <a:solidFill>
                  <a:schemeClr val="tx2"/>
                </a:solidFill>
              </a:rPr>
              <a:t>الجليدية</a:t>
            </a:r>
            <a:endParaRPr lang="ar-OM" dirty="0">
              <a:solidFill>
                <a:schemeClr val="tx2"/>
              </a:solidFill>
            </a:endParaRPr>
          </a:p>
          <a:p>
            <a:pPr algn="r"/>
            <a:r>
              <a:rPr lang="ar-OM" b="1" dirty="0">
                <a:solidFill>
                  <a:schemeClr val="tx1"/>
                </a:solidFill>
              </a:rPr>
              <a:t>•الجليد عبارة عن كتلة متراكمة متجمدة من الثلج </a:t>
            </a:r>
            <a:r>
              <a:rPr lang="en-US" b="1" dirty="0">
                <a:solidFill>
                  <a:schemeClr val="tx1"/>
                </a:solidFill>
              </a:rPr>
              <a:t>Snow، </a:t>
            </a:r>
            <a:r>
              <a:rPr lang="ar-OM" b="1" dirty="0">
                <a:solidFill>
                  <a:schemeClr val="tx1"/>
                </a:solidFill>
              </a:rPr>
              <a:t>والثلج فى الواقع عبارة عن قشور رقيقة هشة تشبه قطعاً من القطن المندوف ناصعة البياض ، ويسقط الثلج فى حالة إنخفاض درجة حرارة الجو عن الصفر المئوى ، وعندما ينزل الثلج فقد يتراكم فى طبقات سميكة يطلق عليه اسم (جليد </a:t>
            </a:r>
            <a:r>
              <a:rPr lang="en-US" b="1" dirty="0">
                <a:solidFill>
                  <a:schemeClr val="tx1"/>
                </a:solidFill>
              </a:rPr>
              <a:t>Ice)، </a:t>
            </a:r>
            <a:r>
              <a:rPr lang="ar-OM" b="1" dirty="0">
                <a:solidFill>
                  <a:schemeClr val="tx1"/>
                </a:solidFill>
              </a:rPr>
              <a:t>وقد يظل متماسكاً على السطح أو ينصهر ويتحول إلى مياه ، ويتوقف هذا على درجة حرارة الجو ، إلا أن هناك مناطق لا ينقطع عنها الثلج صيفاً أو شتاءاً ، مثل المناطق القطبية ، وقمم الجبال الشاهقة .</a:t>
            </a:r>
            <a:endParaRPr lang="ar-OM" dirty="0">
              <a:solidFill>
                <a:schemeClr val="tx1"/>
              </a:solidFill>
            </a:endParaRPr>
          </a:p>
          <a:p>
            <a:pPr algn="r"/>
            <a:r>
              <a:rPr lang="ar-OM" b="1" dirty="0">
                <a:solidFill>
                  <a:schemeClr val="tx1"/>
                </a:solidFill>
              </a:rPr>
              <a:t/>
            </a:r>
            <a:br>
              <a:rPr lang="ar-OM" b="1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628" y="228600"/>
            <a:ext cx="8147698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0725" y="685800"/>
            <a:ext cx="7608171" cy="5638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ar-OM" b="1" dirty="0" smtClean="0"/>
              <a:t>خط الثلج الدائم</a:t>
            </a:r>
            <a:r>
              <a:rPr lang="ar-OM" dirty="0" smtClean="0"/>
              <a:t/>
            </a:r>
            <a:br>
              <a:rPr lang="ar-OM" dirty="0" smtClean="0"/>
            </a:br>
            <a:r>
              <a:rPr lang="ar-OM" dirty="0" smtClean="0"/>
              <a:t/>
            </a:r>
            <a:br>
              <a:rPr lang="ar-OM" dirty="0" smtClean="0"/>
            </a:br>
            <a:r>
              <a:rPr lang="ar-OM" b="1" dirty="0" smtClean="0"/>
              <a:t>يحدد </a:t>
            </a:r>
            <a:r>
              <a:rPr lang="ar-OM" b="1" dirty="0"/>
              <a:t>المناطق </a:t>
            </a:r>
            <a:r>
              <a:rPr lang="ar-OM" b="1" dirty="0">
                <a:hlinkClick r:id="rId2" tooltip="الجليدية"/>
              </a:rPr>
              <a:t>الجليدية</a:t>
            </a:r>
            <a:r>
              <a:rPr lang="ar-OM" b="1" dirty="0"/>
              <a:t> منسوب أو مستوى معين نطلق عليه خط الثلج الدائم </a:t>
            </a:r>
            <a:r>
              <a:rPr lang="en-US" b="1" dirty="0"/>
              <a:t>Snow-Line، </a:t>
            </a:r>
            <a:r>
              <a:rPr lang="ar-OM" b="1" dirty="0"/>
              <a:t>وينطبق هذا المنسوب مع مستوى سطح البحر فى المناطق القطبية، ثم ياخذ هذا المنسوب فى الإرتفاع عن سطح البحر تدريجياً كلما بعدنا عن القطبين ، حتى يبلغ أقصى إرتفاع له فى العروض </a:t>
            </a:r>
            <a:endParaRPr lang="en-US" b="1" dirty="0" smtClean="0"/>
          </a:p>
          <a:p>
            <a:pPr algn="ctr">
              <a:buNone/>
            </a:pPr>
            <a:r>
              <a:rPr lang="ar-OM" b="1" dirty="0"/>
              <a:t>يظهر خط الثلج الدائم عند حدود اللون الأبيض للثلوج التى تغطى قمم الجبال بالمرئية الفضائية</a:t>
            </a:r>
            <a:r>
              <a:rPr lang="ar-OM" b="1" dirty="0" smtClean="0"/>
              <a:t>الإستوائية</a:t>
            </a:r>
            <a:r>
              <a:rPr lang="ar-OM" b="1" dirty="0"/>
              <a:t>.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y869wa.bay.livefilestore.com/y1pLWhx4zVn41YQJBCXxwNn0t5I4w2E_7bsDLe3nHF86TgUOCrS8tfDbpfh3D84oNFey5JCJWLSHJ-7Fw2GwSmcg2773TyvSkOX/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533400"/>
            <a:ext cx="5881922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en-US" b="1" dirty="0" smtClean="0"/>
              <a:t>                               </a:t>
            </a:r>
            <a:r>
              <a:rPr lang="ar-OM" b="1" dirty="0" smtClean="0"/>
              <a:t>الوادى الجليدى</a:t>
            </a:r>
            <a:endParaRPr lang="en-US" b="1" dirty="0"/>
          </a:p>
          <a:p>
            <a:pPr algn="r" rtl="1">
              <a:buNone/>
            </a:pP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•</a:t>
            </a:r>
            <a:r>
              <a:rPr lang="ar-OM" b="1" dirty="0"/>
              <a:t>عبارة عن النهر الذى يخرج من حقل الجليد ويسير فيه الجليد ببطء منزلقاً على سفح الجبل بتأثير الجاذبية الأرضية، حتى يصل إلى خط الثلج الدائم ، فيذوب الجليد ويجرى على شكل نهر مائى .</a:t>
            </a:r>
          </a:p>
          <a:p>
            <a:pPr algn="r" rtl="1">
              <a:buNone/>
            </a:pPr>
            <a:r>
              <a:rPr lang="ar-OM" dirty="0" smtClean="0"/>
              <a:t/>
            </a:r>
            <a:br>
              <a:rPr lang="ar-OM" dirty="0" smtClean="0"/>
            </a:br>
            <a:endParaRPr lang="en-US" dirty="0"/>
          </a:p>
        </p:txBody>
      </p:sp>
      <p:pic>
        <p:nvPicPr>
          <p:cNvPr id="7170" name="Picture 2" descr="http://y869wa.bay.livefilestore.com/y1pB2QEAdvHX0jzI9KA3ZrJkNFxp2V-SuIf-ma3Ous7gTBBa4eoz04LJfdzAzDIDZcb5_jF0_2XjCgLr_WSvVTX_SIqLGWJ61JP/99%20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352800"/>
            <a:ext cx="4733925" cy="2809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 smtClean="0"/>
              <a:t>اثر الجليد </a:t>
            </a:r>
            <a:r>
              <a:rPr lang="ar-OM" b="1" dirty="0"/>
              <a:t>فى تشكيل سطح الأرض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OM" b="1" dirty="0"/>
              <a:t>الجليد المتحرك يقوم بدور مهم فى تشكيل سطح الأر ض كأحد عوامل التعرية المتحركة </a:t>
            </a:r>
            <a:r>
              <a:rPr lang="en-US" b="1" dirty="0"/>
              <a:t>Mobile Agents </a:t>
            </a:r>
            <a:r>
              <a:rPr lang="ar-OM" b="1" dirty="0"/>
              <a:t>فى المناطق الباردة ، حيث يتحرك الجليد من المناطق الجبلية نحو الحضيض بتأثير الجاذبية الأرضية ودفع الثلج المتساقط من السماء.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/>
              <a:t>تكوين الوادى الجليدى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r" rtl="1">
              <a:buNone/>
            </a:pPr>
            <a:r>
              <a:rPr lang="ar-OM" b="1" dirty="0"/>
              <a:t>عند تساقط الثلوج وتجمعها على القمم الجبلية المرتفعة ، يزداد سمكها تدريجيا مع استمرار تساقط الثلج وإنخفاض درجة الحرارة ، ويتحول الثلج نتيجة تراكمه وتضاغطه إلى جليد يتسم بالمرونة يطلق عليه باللغة الألمانية "جليد فيرن </a:t>
            </a:r>
            <a:r>
              <a:rPr lang="en-US" b="1" dirty="0" err="1"/>
              <a:t>Firn</a:t>
            </a:r>
            <a:r>
              <a:rPr lang="en-US" b="1" dirty="0"/>
              <a:t> "، </a:t>
            </a:r>
            <a:r>
              <a:rPr lang="ar-OM" b="1" dirty="0"/>
              <a:t>تنساب منه عند حوافه بعض الألسنة </a:t>
            </a:r>
            <a:r>
              <a:rPr lang="en-US" b="1" dirty="0"/>
              <a:t>Lodes </a:t>
            </a:r>
            <a:r>
              <a:rPr lang="ar-OM" b="1" dirty="0"/>
              <a:t>فى الادوية النهرية التى كانت تتبع من تلك المناطق المرتفعة قبل أن يغطيها الجليد ، وباستمرار الظروف المناخية </a:t>
            </a:r>
            <a:r>
              <a:rPr lang="ar-OM" b="1" dirty="0">
                <a:hlinkClick r:id="rId2" tooltip="الجليدية"/>
              </a:rPr>
              <a:t>الجليدية</a:t>
            </a:r>
            <a:r>
              <a:rPr lang="ar-OM" b="1" dirty="0"/>
              <a:t> تنمو هذه الألسنة تدريجيا وبزيادة هذا النمو يزداد امتدادها داخل تلك الاودية النهرية فتعرف عندئذ بإسم الأنهار </a:t>
            </a:r>
            <a:r>
              <a:rPr lang="ar-OM" b="1" dirty="0">
                <a:hlinkClick r:id="rId2" tooltip="الجليدية"/>
              </a:rPr>
              <a:t>الجليدية</a:t>
            </a:r>
            <a:r>
              <a:rPr lang="ar-OM" b="1" dirty="0"/>
              <a:t> </a:t>
            </a:r>
            <a:r>
              <a:rPr lang="en-US" b="1" dirty="0"/>
              <a:t>Glaciers</a:t>
            </a:r>
            <a:r>
              <a:rPr lang="ar-OM" b="1" dirty="0"/>
              <a:t>ويتحرك الجليد من القمم الجبلية نحو المنخفضات المتاخمة لها بتأثيرعاملين هما :</a:t>
            </a:r>
          </a:p>
          <a:p>
            <a:pPr algn="r" rtl="1">
              <a:buNone/>
            </a:pPr>
            <a:r>
              <a:rPr lang="ar-OM" dirty="0" smtClean="0"/>
              <a:t/>
            </a:r>
            <a:br>
              <a:rPr lang="ar-OM" dirty="0" smtClean="0"/>
            </a:br>
            <a:r>
              <a:rPr lang="ar-OM" b="1" dirty="0"/>
              <a:t>•إنحدار سطح الأرض والجاذبية الأرضية.</a:t>
            </a:r>
          </a:p>
          <a:p>
            <a:pPr algn="r" rtl="1">
              <a:buNone/>
            </a:pPr>
            <a:r>
              <a:rPr lang="ar-OM" b="1" dirty="0"/>
              <a:t/>
            </a:r>
            <a:br>
              <a:rPr lang="ar-OM" b="1" dirty="0"/>
            </a:br>
            <a:r>
              <a:rPr lang="ar-OM" b="1" dirty="0"/>
              <a:t>•استمرار تراكم الجليد مع تساقط  من الثلج.</a:t>
            </a:r>
          </a:p>
          <a:p>
            <a:pPr algn="r" rtl="1">
              <a:buNone/>
            </a:pPr>
            <a:r>
              <a:rPr lang="ar-OM" dirty="0" smtClean="0"/>
              <a:t/>
            </a:r>
            <a:br>
              <a:rPr lang="ar-OM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OM" b="1" dirty="0"/>
              <a:t>سرعة تحرك الجليد تتحدد وفقاً لمجموعة من العوامل نوجزها فى النقاط التالية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OM" sz="1600" b="1" dirty="0"/>
              <a:t>1درجة إنحدار المقطع الطولى للثلاجة </a:t>
            </a:r>
            <a:r>
              <a:rPr lang="ar-OM" sz="1600" b="1" dirty="0" smtClean="0"/>
              <a:t>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.2درجة وعورة القاع 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.3سمك الجليد المتحرك فى الثلاجة.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.4مدى تساقط المذيد من الثلج على المنابع العليا للثلاجة ومدى إستيعاب كميات إضافية من الجليد فى الحلبة.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.5درجة حرارة الجو فى منطقة الثلاجة.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.6كمية وحجم حبيبات الفتات الصخرى المنقول فى الثلاجة.</a:t>
            </a:r>
          </a:p>
          <a:p>
            <a:pPr algn="r" rtl="1"/>
            <a:r>
              <a:rPr lang="ar-OM" sz="1600" b="1" dirty="0"/>
              <a:t/>
            </a:r>
            <a:br>
              <a:rPr lang="ar-OM" sz="1600" b="1" dirty="0"/>
            </a:br>
            <a:r>
              <a:rPr lang="ar-OM" sz="1600" b="1" dirty="0"/>
              <a:t>.7طبيعة الغطاء النباتى فى المنطقة</a:t>
            </a:r>
          </a:p>
          <a:p>
            <a:pPr algn="r" rtl="1"/>
            <a:r>
              <a:rPr lang="ar-OM" sz="1600" dirty="0" smtClean="0"/>
              <a:t/>
            </a:r>
            <a:br>
              <a:rPr lang="ar-OM" sz="1600" dirty="0" smtClean="0"/>
            </a:br>
            <a:endParaRPr 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OM" b="1" dirty="0"/>
              <a:t>خصائص الوادى الجليدى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 rtl="1"/>
            <a:r>
              <a:rPr lang="ar-OM" sz="1600" b="1" dirty="0"/>
              <a:t>تتميز الأودية </a:t>
            </a:r>
            <a:r>
              <a:rPr lang="ar-OM" sz="1600" b="1" dirty="0">
                <a:hlinkClick r:id="rId2" tooltip="الجليدية"/>
              </a:rPr>
              <a:t>الجليدية</a:t>
            </a:r>
            <a:r>
              <a:rPr lang="ar-OM" sz="1600" b="1" dirty="0"/>
              <a:t> عن الأودية النهرية بعدة خواص نوجزها فيما يلى :</a:t>
            </a:r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b="1" dirty="0"/>
              <a:t>.1شدة الفاصل الرأسى أى الفارق الرأسى بين المنابع العليا للثلاجة عند الحلبات </a:t>
            </a:r>
            <a:r>
              <a:rPr lang="ar-OM" sz="1600" b="1" dirty="0">
                <a:hlinkClick r:id="rId2" tooltip="الجليدية"/>
              </a:rPr>
              <a:t>الجليدية</a:t>
            </a:r>
            <a:r>
              <a:rPr lang="ar-OM" sz="1600" b="1" dirty="0"/>
              <a:t> ومصباتها سواء فى الفيوردات الساحلية أو حيثما يذوب الجليد ويتحول إلى نهر مائى ، ولذلك تبدو المقاطع الطولية للثلاجات أشد إنحداراً من المقاطع الطولية للمجارى المائية .</a:t>
            </a:r>
          </a:p>
          <a:p>
            <a:pPr algn="r" rtl="1">
              <a:buNone/>
            </a:pPr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b="1" dirty="0"/>
              <a:t>.2يظهر المقطع العرضى للوادى الجليدى على شكل حرف </a:t>
            </a:r>
            <a:r>
              <a:rPr lang="en-US" sz="1600" b="1" dirty="0"/>
              <a:t>U </a:t>
            </a:r>
            <a:r>
              <a:rPr lang="ar-OM" sz="1600" b="1" dirty="0"/>
              <a:t>سواء عند منابعه العليا أو أجزاءه الدنيا بعكس الوادى النهرى الذى يظهر مقطعه العرضى على شكل حرف </a:t>
            </a:r>
            <a:r>
              <a:rPr lang="en-US" sz="1600" b="1" dirty="0"/>
              <a:t>V </a:t>
            </a:r>
            <a:r>
              <a:rPr lang="ar-OM" sz="1600" b="1" dirty="0"/>
              <a:t>عند منابعه العليا وويتحول لشكل حرف </a:t>
            </a:r>
            <a:r>
              <a:rPr lang="en-US" sz="1600" b="1" dirty="0"/>
              <a:t>U </a:t>
            </a:r>
            <a:r>
              <a:rPr lang="ar-OM" sz="1600" b="1" dirty="0"/>
              <a:t>فى أجزاءه الدنيا (صورتا 7-7 ، 7-8) .</a:t>
            </a:r>
          </a:p>
          <a:p>
            <a:pPr algn="r" rtl="1"/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b="1" dirty="0"/>
              <a:t>.3تمتد الثلاجات على شكل مجار مستقيمة تكاد تخلو من المنعطفات و الثنيات لأن الجليد المتحرك ليست له المرونة الكافية للاستجابة للانثناء والانعطاف، ولذلك تبدو المجارى النهرية التى تتفق مساراتها مع ثلاجات قديمة بصورة خالية من المنعطفات النهرية .</a:t>
            </a:r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dirty="0" smtClean="0"/>
              <a:t/>
            </a:r>
            <a:br>
              <a:rPr lang="ar-OM" sz="1600" dirty="0" smtClean="0"/>
            </a:br>
            <a:r>
              <a:rPr lang="ar-OM" sz="1600" b="1" dirty="0"/>
              <a:t>.4تتكون على سطح الثلاجة مجموعات من الشقوق العميقة المتشابكة </a:t>
            </a:r>
            <a:r>
              <a:rPr lang="ar-OM" sz="1600" b="1" dirty="0" smtClean="0"/>
              <a:t>.</a:t>
            </a:r>
            <a:endParaRPr lang="ar-OM" sz="1600" b="1" dirty="0"/>
          </a:p>
          <a:p>
            <a:pPr algn="r" rtl="1"/>
            <a:r>
              <a:rPr lang="ar-OM" sz="1600" dirty="0" smtClean="0"/>
              <a:t/>
            </a:r>
            <a:br>
              <a:rPr lang="ar-OM" sz="1600" dirty="0" smtClean="0"/>
            </a:br>
            <a:endParaRPr lang="en-US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164</Words>
  <Application>Microsoft Office PowerPoint</Application>
  <PresentationFormat>On-screen Show (4:3)</PresentationFormat>
  <Paragraphs>36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Trek</vt:lpstr>
      <vt:lpstr>التعرية الجليدية </vt:lpstr>
      <vt:lpstr>Slide 2</vt:lpstr>
      <vt:lpstr>Slide 3</vt:lpstr>
      <vt:lpstr>Slide 4</vt:lpstr>
      <vt:lpstr>Slide 5</vt:lpstr>
      <vt:lpstr>اثر الجليد فى تشكيل سطح الأرض</vt:lpstr>
      <vt:lpstr>تكوين الوادى الجليدى</vt:lpstr>
      <vt:lpstr>سرعة تحرك الجليد تتحدد وفقاً لمجموعة من العوامل نوجزها فى النقاط التالية :</vt:lpstr>
      <vt:lpstr>خصائص الوادى الجليدى</vt:lpstr>
      <vt:lpstr>Slide 10</vt:lpstr>
      <vt:lpstr>Slide 11</vt:lpstr>
      <vt:lpstr>منطقة جليدية شتوية</vt:lpstr>
      <vt:lpstr>منطقة جليدية صيفية</vt:lpstr>
      <vt:lpstr>أشكال النحت الجليدى </vt:lpstr>
      <vt:lpstr>أهم أشكال النحت هى :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5</cp:revision>
  <dcterms:created xsi:type="dcterms:W3CDTF">2015-04-18T21:16:17Z</dcterms:created>
  <dcterms:modified xsi:type="dcterms:W3CDTF">2015-04-25T09:56:32Z</dcterms:modified>
</cp:coreProperties>
</file>