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79" r:id="rId6"/>
    <p:sldId id="280" r:id="rId7"/>
    <p:sldId id="281" r:id="rId8"/>
    <p:sldId id="282" r:id="rId9"/>
    <p:sldId id="294" r:id="rId10"/>
    <p:sldId id="283" r:id="rId11"/>
    <p:sldId id="284" r:id="rId12"/>
    <p:sldId id="285" r:id="rId13"/>
    <p:sldId id="286" r:id="rId14"/>
    <p:sldId id="287" r:id="rId15"/>
    <p:sldId id="288" r:id="rId16"/>
    <p:sldId id="296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Chronic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343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600" b="1" dirty="0"/>
              <a:t>أ.م.د.محمد شنين علي </a:t>
            </a:r>
            <a:r>
              <a:rPr lang="ar-SA" sz="3600" b="1" dirty="0" smtClean="0"/>
              <a:t>العبادي </a:t>
            </a:r>
          </a:p>
          <a:p>
            <a:pPr marL="0" indent="0" algn="ctr">
              <a:buNone/>
            </a:pPr>
            <a:r>
              <a:rPr lang="ar-SA" sz="3600" b="1" dirty="0" smtClean="0"/>
              <a:t>معاون عميد كلية الطب/جامعة كربلاء ورئيس فرع الامراض والطب العدلي</a:t>
            </a:r>
            <a:r>
              <a:rPr lang="en-US" sz="3600" b="1" dirty="0" smtClean="0"/>
              <a:t> </a:t>
            </a:r>
            <a:r>
              <a:rPr lang="ar-IQ" sz="3600" b="1" dirty="0" smtClean="0"/>
              <a:t> </a:t>
            </a:r>
            <a:endParaRPr lang="ar-SA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M. B. Ch. B. &amp; F. I. C. P.(</a:t>
            </a:r>
            <a:r>
              <a:rPr lang="en-US" sz="3600" b="1" dirty="0" err="1" smtClean="0"/>
              <a:t>Hematopathology</a:t>
            </a:r>
            <a:r>
              <a:rPr lang="en-US" sz="3600" b="1" dirty="0" smtClean="0"/>
              <a:t>)</a:t>
            </a:r>
            <a:endParaRPr lang="ar-SA" sz="3600" b="1" dirty="0"/>
          </a:p>
          <a:p>
            <a:pPr marL="0" indent="0" algn="ctr">
              <a:buNone/>
            </a:pPr>
            <a:r>
              <a:rPr lang="ar-IQ" sz="3600" dirty="0" smtClean="0"/>
              <a:t>الاثنين 2015/4/7</a:t>
            </a:r>
          </a:p>
          <a:p>
            <a:pPr marL="0" indent="0" algn="ctr">
              <a:buNone/>
            </a:pPr>
            <a:r>
              <a:rPr lang="ar-IQ" sz="3600" dirty="0" smtClean="0"/>
              <a:t>الساعة الحادية عشرة والنصف صباحا </a:t>
            </a:r>
            <a:endParaRPr lang="ar-IQ" sz="3600" dirty="0"/>
          </a:p>
        </p:txBody>
      </p:sp>
    </p:spTree>
    <p:extLst>
      <p:ext uri="{BB962C8B-B14F-4D97-AF65-F5344CB8AC3E}">
        <p14:creationId xmlns:p14="http://schemas.microsoft.com/office/powerpoint/2010/main" val="12422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Immunophenotyping</a:t>
            </a:r>
            <a:r>
              <a:rPr lang="en-US" dirty="0" smtClean="0"/>
              <a:t> is very important when the morphology is unclear for the differentiation between B-CLL and lymphoma since </a:t>
            </a:r>
            <a:r>
              <a:rPr lang="en-US" dirty="0" err="1" smtClean="0"/>
              <a:t>SmIg</a:t>
            </a:r>
            <a:r>
              <a:rPr lang="en-US" dirty="0" smtClean="0"/>
              <a:t> is strongly positive in lymphoma with negative CD</a:t>
            </a:r>
            <a:r>
              <a:rPr lang="en-US" baseline="-25000" dirty="0" smtClean="0"/>
              <a:t>5 </a:t>
            </a:r>
            <a:r>
              <a:rPr lang="en-US" dirty="0" smtClean="0"/>
              <a:t> and CD</a:t>
            </a:r>
            <a:r>
              <a:rPr lang="en-US" baseline="-25000" dirty="0" smtClean="0"/>
              <a:t>23</a:t>
            </a:r>
            <a:r>
              <a:rPr lang="en-US" dirty="0"/>
              <a:t> </a:t>
            </a:r>
            <a:endParaRPr lang="en-US" baseline="-25000" dirty="0"/>
          </a:p>
          <a:p>
            <a:pPr marL="0" indent="0">
              <a:buNone/>
            </a:pPr>
            <a:r>
              <a:rPr lang="en-US" dirty="0" err="1" smtClean="0"/>
              <a:t>Cytogenetics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Defects in chromosomes no.11,12,&amp;13 are found in 50% of cases.</a:t>
            </a:r>
          </a:p>
          <a:p>
            <a:pPr marL="0" indent="0">
              <a:buNone/>
            </a:pPr>
            <a:r>
              <a:rPr lang="en-US" dirty="0" smtClean="0"/>
              <a:t>Trisomy 12 carries poor prognosis.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1782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Please answer by T or F</a:t>
            </a:r>
          </a:p>
          <a:p>
            <a:pPr marL="0" indent="0">
              <a:buNone/>
            </a:pPr>
            <a:r>
              <a:rPr lang="en-US" dirty="0" smtClean="0"/>
              <a:t>When there is generalized lymphadenopathies with </a:t>
            </a:r>
            <a:r>
              <a:rPr lang="en-US" dirty="0" err="1" smtClean="0"/>
              <a:t>hepatosplenomegaly</a:t>
            </a:r>
            <a:r>
              <a:rPr lang="en-US" dirty="0" smtClean="0"/>
              <a:t> and peripheral blood lymphocytosis, differential diagnosis will be Lymphoma, CLL, or PLL.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677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B-PLL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B-PLL=B-</a:t>
            </a:r>
            <a:r>
              <a:rPr lang="en-US" dirty="0" err="1" smtClean="0"/>
              <a:t>prolymphocytic</a:t>
            </a:r>
            <a:r>
              <a:rPr lang="en-US" dirty="0" smtClean="0"/>
              <a:t> leukemia</a:t>
            </a:r>
          </a:p>
          <a:p>
            <a:pPr marL="0" indent="0">
              <a:buNone/>
            </a:pPr>
            <a:r>
              <a:rPr lang="en-US" dirty="0" smtClean="0"/>
              <a:t>Usually in B-CLL, there are few circulating </a:t>
            </a:r>
            <a:r>
              <a:rPr lang="en-US" dirty="0" err="1" smtClean="0"/>
              <a:t>prolymphocytes</a:t>
            </a:r>
            <a:r>
              <a:rPr lang="en-US" dirty="0" smtClean="0"/>
              <a:t> (less than 10%) which are twice the size of lymphocytes. When the % of such cells is 10%-55% the condition is called CLL/PLL while when they constitute &gt;55% the condition is called PLL.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699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myeloid leukemia (CML)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It is a clonal disorder, resulting from an acquired genetic change in the </a:t>
            </a:r>
            <a:r>
              <a:rPr lang="en-US" dirty="0" err="1" smtClean="0"/>
              <a:t>pluripotential</a:t>
            </a:r>
            <a:r>
              <a:rPr lang="en-US" dirty="0" smtClean="0"/>
              <a:t> stem cell. All age groups are affected.</a:t>
            </a:r>
          </a:p>
        </p:txBody>
      </p:sp>
    </p:spTree>
    <p:extLst>
      <p:ext uri="{BB962C8B-B14F-4D97-AF65-F5344CB8AC3E}">
        <p14:creationId xmlns:p14="http://schemas.microsoft.com/office/powerpoint/2010/main" val="64673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Pathogenesis</a:t>
            </a:r>
          </a:p>
          <a:p>
            <a:pPr marL="0" indent="0">
              <a:buNone/>
            </a:pPr>
            <a:r>
              <a:rPr lang="en-US" dirty="0"/>
              <a:t>Acquisition of </a:t>
            </a:r>
            <a:r>
              <a:rPr lang="en-US" dirty="0" err="1"/>
              <a:t>philadelphia</a:t>
            </a:r>
            <a:r>
              <a:rPr lang="en-US" dirty="0"/>
              <a:t> chromosome (chromosome number 22)due to reciprocal translocation t(9;22) is important for the development of CML and at the same time carries good prognosis</a:t>
            </a:r>
            <a:r>
              <a:rPr lang="en-US" dirty="0" smtClean="0"/>
              <a:t>. Neoplastic proliferation of such </a:t>
            </a:r>
            <a:r>
              <a:rPr lang="en-US" dirty="0" err="1" smtClean="0"/>
              <a:t>pluripotential</a:t>
            </a:r>
            <a:r>
              <a:rPr lang="en-US" dirty="0" smtClean="0"/>
              <a:t> stem cells leads to increase in myeloid series and platelets and decrease in </a:t>
            </a:r>
            <a:r>
              <a:rPr lang="en-US" dirty="0" err="1" smtClean="0"/>
              <a:t>erythroid</a:t>
            </a:r>
            <a:r>
              <a:rPr lang="en-US" dirty="0" smtClean="0"/>
              <a:t> series.</a:t>
            </a:r>
            <a:endParaRPr lang="ar-IQ" dirty="0"/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897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CML, </a:t>
            </a:r>
            <a:r>
              <a:rPr lang="en-US" dirty="0" err="1" smtClean="0"/>
              <a:t>Lab.diagnosis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CBC, </a:t>
            </a:r>
            <a:r>
              <a:rPr lang="en-US" dirty="0" err="1" smtClean="0"/>
              <a:t>b.film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Low or normal </a:t>
            </a:r>
            <a:r>
              <a:rPr lang="en-US" dirty="0" err="1" smtClean="0"/>
              <a:t>Hb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Very high WBC count, may be more than 100X10</a:t>
            </a:r>
            <a:r>
              <a:rPr lang="en-US" baseline="30000" dirty="0" smtClean="0"/>
              <a:t>9</a:t>
            </a:r>
            <a:r>
              <a:rPr lang="en-US" dirty="0" smtClean="0"/>
              <a:t>/L, with all myeloid series, but mainly </a:t>
            </a:r>
            <a:r>
              <a:rPr lang="en-US" dirty="0" err="1" smtClean="0"/>
              <a:t>neutrphils</a:t>
            </a:r>
            <a:r>
              <a:rPr lang="en-US" dirty="0" smtClean="0"/>
              <a:t> and </a:t>
            </a:r>
            <a:r>
              <a:rPr lang="en-US" dirty="0" err="1" smtClean="0"/>
              <a:t>myelocytes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Platelets count is usually high (part of the malignant process).</a:t>
            </a:r>
          </a:p>
          <a:p>
            <a:pPr marL="0" indent="0">
              <a:buNone/>
            </a:pPr>
            <a:r>
              <a:rPr lang="en-US" dirty="0" smtClean="0"/>
              <a:t>2. Bone marrow is usually important for follow up of marrow fibrosis.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8528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4098" name="Picture 2" descr="C:\Users\ALAARAB\Downloads\Content-315-2531-2531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0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Thank you</a:t>
            </a:r>
            <a:endParaRPr lang="ar-IQ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6" name="Picture 2" descr="C:\Users\ALAARAB\Downloads\images.f2 fl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39551"/>
            <a:ext cx="7772400" cy="34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5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and classification of chronic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Definition: Chronic </a:t>
            </a:r>
            <a:r>
              <a:rPr lang="en-US" sz="3000" dirty="0" err="1" smtClean="0"/>
              <a:t>leukemias</a:t>
            </a:r>
            <a:r>
              <a:rPr lang="en-US" sz="3000" dirty="0" smtClean="0"/>
              <a:t> are malignancies of </a:t>
            </a:r>
            <a:r>
              <a:rPr lang="en-US" sz="3000" dirty="0"/>
              <a:t> </a:t>
            </a:r>
            <a:r>
              <a:rPr lang="en-US" sz="3000" dirty="0" smtClean="0"/>
              <a:t>mature </a:t>
            </a:r>
            <a:r>
              <a:rPr lang="en-US" sz="3000" dirty="0" err="1" smtClean="0"/>
              <a:t>hemopoietic</a:t>
            </a:r>
            <a:r>
              <a:rPr lang="en-US" sz="3000" dirty="0" smtClean="0"/>
              <a:t> cells.</a:t>
            </a:r>
          </a:p>
          <a:p>
            <a:pPr marL="0" indent="0">
              <a:buNone/>
            </a:pPr>
            <a:r>
              <a:rPr lang="en-US" sz="3000" dirty="0" smtClean="0"/>
              <a:t>Classification:</a:t>
            </a:r>
          </a:p>
          <a:p>
            <a:pPr marL="514350" indent="-514350">
              <a:buAutoNum type="arabicPeriod"/>
            </a:pPr>
            <a:r>
              <a:rPr lang="en-US" sz="3000" dirty="0" smtClean="0"/>
              <a:t>Chronic myeloid (</a:t>
            </a:r>
            <a:r>
              <a:rPr lang="en-US" sz="3000" dirty="0" err="1" smtClean="0"/>
              <a:t>myelocytic</a:t>
            </a:r>
            <a:r>
              <a:rPr lang="en-US" sz="3000" dirty="0" smtClean="0"/>
              <a:t>) leukemia (CML).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000" dirty="0" err="1"/>
              <a:t>L</a:t>
            </a:r>
            <a:r>
              <a:rPr lang="en-US" sz="3000" dirty="0" err="1" smtClean="0"/>
              <a:t>ymphoproliferative</a:t>
            </a:r>
            <a:r>
              <a:rPr lang="en-US" sz="3000" dirty="0" smtClean="0"/>
              <a:t> disorders (LPD) which include many forms like </a:t>
            </a:r>
            <a:r>
              <a:rPr lang="en-US" sz="3000" dirty="0"/>
              <a:t>Chronic lymphoid (lymphocytic) leukemia (CLL</a:t>
            </a:r>
            <a:r>
              <a:rPr lang="en-US" sz="3000" dirty="0" smtClean="0"/>
              <a:t>) and others.</a:t>
            </a:r>
            <a:endParaRPr lang="en-US" sz="3000" dirty="0"/>
          </a:p>
          <a:p>
            <a:pPr marL="514350" indent="-514350">
              <a:buFont typeface="Arial" pitchFamily="34" charset="0"/>
              <a:buAutoNum type="arabicPeriod"/>
            </a:pPr>
            <a:endParaRPr lang="en-US" sz="3000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1901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LPD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b="1" u="sng" dirty="0" err="1" smtClean="0"/>
              <a:t>Leukemias</a:t>
            </a:r>
            <a:r>
              <a:rPr lang="en-US" dirty="0" smtClean="0"/>
              <a:t>:</a:t>
            </a:r>
          </a:p>
          <a:p>
            <a:pPr marL="514350" indent="-514350">
              <a:buAutoNum type="alphaUcPeriod"/>
            </a:pPr>
            <a:r>
              <a:rPr lang="en-US" dirty="0" smtClean="0"/>
              <a:t>CLL (Chronic lymphocytic leukemia),(B-CLL and T-CLL).</a:t>
            </a:r>
          </a:p>
          <a:p>
            <a:pPr marL="514350" indent="-514350">
              <a:buAutoNum type="alphaUcPeriod"/>
            </a:pPr>
            <a:r>
              <a:rPr lang="en-US" dirty="0" smtClean="0"/>
              <a:t>PLL (</a:t>
            </a:r>
            <a:r>
              <a:rPr lang="en-US" dirty="0" err="1" smtClean="0"/>
              <a:t>Prolymphocytic</a:t>
            </a:r>
            <a:r>
              <a:rPr lang="en-US" dirty="0" smtClean="0"/>
              <a:t> leukemia),(B-PLL and T-PLL).</a:t>
            </a:r>
          </a:p>
          <a:p>
            <a:pPr marL="0" indent="0">
              <a:buNone/>
            </a:pPr>
            <a:r>
              <a:rPr lang="en-US" dirty="0" smtClean="0"/>
              <a:t>C. HCL (Hairy cell leukemia)</a:t>
            </a:r>
          </a:p>
          <a:p>
            <a:pPr marL="0" indent="0">
              <a:buNone/>
            </a:pPr>
            <a:r>
              <a:rPr lang="en-US" dirty="0" smtClean="0"/>
              <a:t>D. Plasma </a:t>
            </a:r>
            <a:r>
              <a:rPr lang="en-US" dirty="0"/>
              <a:t>cell </a:t>
            </a:r>
            <a:r>
              <a:rPr lang="en-US" dirty="0" smtClean="0"/>
              <a:t>leukemia.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u="sng" dirty="0" smtClean="0"/>
              <a:t>Lymphomas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Follicular lymphoma, Mantle cell lymphoma, and splenic lymphoma.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  <a:r>
              <a:rPr lang="en-US" u="sng" dirty="0" smtClean="0"/>
              <a:t> </a:t>
            </a:r>
            <a:r>
              <a:rPr lang="en-US" b="1" u="sng" dirty="0" smtClean="0"/>
              <a:t>Leukemia/lymphoma syndrome.</a:t>
            </a:r>
          </a:p>
          <a:p>
            <a:pPr marL="0" indent="0">
              <a:buNone/>
            </a:pPr>
            <a:r>
              <a:rPr lang="en-US" dirty="0" smtClean="0"/>
              <a:t>NB: clinically you will see </a:t>
            </a:r>
            <a:r>
              <a:rPr lang="en-US" b="1" dirty="0" err="1" smtClean="0"/>
              <a:t>leukemias</a:t>
            </a:r>
            <a:r>
              <a:rPr lang="en-US" dirty="0" smtClean="0"/>
              <a:t>  and </a:t>
            </a:r>
            <a:r>
              <a:rPr lang="en-US" b="1" dirty="0" smtClean="0"/>
              <a:t>lymphomas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263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B-CLL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Represents a B-cell leukemia in which there is a neoplastic proliferation of mature B cells in the bone marrow.</a:t>
            </a:r>
          </a:p>
          <a:p>
            <a:pPr marL="0" indent="0">
              <a:buNone/>
            </a:pPr>
            <a:r>
              <a:rPr lang="en-US" dirty="0" smtClean="0"/>
              <a:t>Usual age is above 50 yr.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4013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B-CLL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Pathogenesis</a:t>
            </a:r>
          </a:p>
          <a:p>
            <a:pPr marL="0" indent="0">
              <a:buNone/>
            </a:pPr>
            <a:r>
              <a:rPr lang="en-US" dirty="0" smtClean="0"/>
              <a:t>The neoplastic B-cells will reach the peripheral blood before infiltrating the whole bone marrow. So that peripheral blood </a:t>
            </a:r>
            <a:r>
              <a:rPr lang="en-US" dirty="0" err="1" smtClean="0"/>
              <a:t>lymphcytosis</a:t>
            </a:r>
            <a:r>
              <a:rPr lang="en-US" dirty="0" smtClean="0"/>
              <a:t> is diagnostic before the presence of </a:t>
            </a:r>
            <a:r>
              <a:rPr lang="en-US" b="1" dirty="0" smtClean="0"/>
              <a:t>3P, </a:t>
            </a:r>
            <a:r>
              <a:rPr lang="en-US" dirty="0" smtClean="0"/>
              <a:t>then lymphocytes go to infiltrate lymph nodes leading to </a:t>
            </a:r>
            <a:r>
              <a:rPr lang="en-US" b="1" dirty="0" smtClean="0"/>
              <a:t>painless</a:t>
            </a:r>
            <a:r>
              <a:rPr lang="en-US" dirty="0" smtClean="0"/>
              <a:t> </a:t>
            </a:r>
            <a:r>
              <a:rPr lang="en-US" b="1" dirty="0" smtClean="0"/>
              <a:t>symmetrical lymphadenopathy </a:t>
            </a:r>
            <a:r>
              <a:rPr lang="en-US" dirty="0" smtClean="0"/>
              <a:t>like cervical, axillary and inguinal lymph nodes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1285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B-CLL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Pathogenesis, continue</a:t>
            </a:r>
          </a:p>
          <a:p>
            <a:pPr marL="0" indent="0">
              <a:buNone/>
            </a:pPr>
            <a:r>
              <a:rPr lang="en-US" dirty="0" smtClean="0"/>
              <a:t>Then B-cells infiltrate the liver and spleen and may after that cause anemia with or without thrombocytopenia. So that </a:t>
            </a:r>
            <a:r>
              <a:rPr lang="en-US" b="1" dirty="0" smtClean="0"/>
              <a:t>3P </a:t>
            </a:r>
            <a:r>
              <a:rPr lang="en-US" dirty="0" smtClean="0"/>
              <a:t>is not a feature of CLL unless the disease is advanced.</a:t>
            </a:r>
          </a:p>
          <a:p>
            <a:pPr marL="0" indent="0">
              <a:buNone/>
            </a:pPr>
            <a:r>
              <a:rPr lang="en-US" dirty="0" smtClean="0"/>
              <a:t>Immunity is generally low due to low normal lymphocytes.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207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B-CLL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Lab.diagnosis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MIC features are very important</a:t>
            </a:r>
          </a:p>
          <a:p>
            <a:pPr marL="514350" indent="-514350">
              <a:buAutoNum type="arabicPeriod"/>
            </a:pPr>
            <a:r>
              <a:rPr lang="en-US" dirty="0" smtClean="0"/>
              <a:t>CBC, Blood film.</a:t>
            </a:r>
          </a:p>
          <a:p>
            <a:pPr marL="0" indent="0">
              <a:buNone/>
            </a:pPr>
            <a:r>
              <a:rPr lang="en-US" dirty="0" smtClean="0"/>
              <a:t>Normal or low </a:t>
            </a:r>
            <a:r>
              <a:rPr lang="en-US" dirty="0" err="1" smtClean="0"/>
              <a:t>Hb</a:t>
            </a:r>
            <a:r>
              <a:rPr lang="en-US" dirty="0" smtClean="0"/>
              <a:t>, Lymphocytosis &gt;5X10</a:t>
            </a:r>
            <a:r>
              <a:rPr lang="en-US" baseline="30000" dirty="0" smtClean="0"/>
              <a:t>9</a:t>
            </a:r>
            <a:r>
              <a:rPr lang="en-US" dirty="0" smtClean="0"/>
              <a:t>/L with </a:t>
            </a:r>
            <a:r>
              <a:rPr lang="en-US" dirty="0" err="1" smtClean="0"/>
              <a:t>predominently</a:t>
            </a:r>
            <a:r>
              <a:rPr lang="en-US" dirty="0" smtClean="0"/>
              <a:t> mature looking lymphocytes with large nucleus, condensed nuclear </a:t>
            </a:r>
            <a:r>
              <a:rPr lang="en-US" dirty="0" err="1" smtClean="0"/>
              <a:t>chromattin</a:t>
            </a:r>
            <a:r>
              <a:rPr lang="en-US" dirty="0" smtClean="0"/>
              <a:t> and scanty cytoplasm, together with frequent smear cells.</a:t>
            </a:r>
          </a:p>
          <a:p>
            <a:pPr marL="0" indent="0">
              <a:buNone/>
            </a:pPr>
            <a:r>
              <a:rPr lang="en-US" dirty="0" smtClean="0"/>
              <a:t>Platelets are usually normal unless advanced disease which leads to low platelets.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056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Bone marrow aspiration and biopsy</a:t>
            </a:r>
          </a:p>
          <a:p>
            <a:pPr marL="0" indent="0">
              <a:buNone/>
            </a:pPr>
            <a:r>
              <a:rPr lang="en-US" dirty="0" smtClean="0"/>
              <a:t>The aspirate should show lymphocyte % of at least 40% of the total marrow nucleated cells.</a:t>
            </a:r>
          </a:p>
          <a:p>
            <a:pPr marL="0" indent="0">
              <a:buNone/>
            </a:pPr>
            <a:r>
              <a:rPr lang="en-US" dirty="0" smtClean="0"/>
              <a:t>By the above morphology, differentiation between B-CLL and lymphoma can be done.</a:t>
            </a:r>
          </a:p>
          <a:p>
            <a:pPr marL="0" indent="0">
              <a:buNone/>
            </a:pPr>
            <a:r>
              <a:rPr lang="en-US" b="1" u="sng" dirty="0" err="1" smtClean="0"/>
              <a:t>Immunophenotyping</a:t>
            </a:r>
            <a:endParaRPr lang="en-US" b="1" u="sng" dirty="0" smtClean="0"/>
          </a:p>
          <a:p>
            <a:pPr marL="0" indent="0">
              <a:buNone/>
            </a:pPr>
            <a:r>
              <a:rPr lang="en-US" dirty="0" smtClean="0"/>
              <a:t>CD</a:t>
            </a:r>
            <a:r>
              <a:rPr lang="en-US" baseline="-25000" dirty="0" smtClean="0"/>
              <a:t>5</a:t>
            </a:r>
            <a:r>
              <a:rPr lang="en-US" dirty="0" smtClean="0"/>
              <a:t> and CD</a:t>
            </a:r>
            <a:r>
              <a:rPr lang="en-US" baseline="-25000" dirty="0" smtClean="0"/>
              <a:t>23</a:t>
            </a:r>
            <a:r>
              <a:rPr lang="en-US" dirty="0" smtClean="0"/>
              <a:t> positive B-cells while </a:t>
            </a:r>
            <a:r>
              <a:rPr lang="en-US" dirty="0" err="1" smtClean="0"/>
              <a:t>SmIg</a:t>
            </a:r>
            <a:r>
              <a:rPr lang="en-US" dirty="0" smtClean="0"/>
              <a:t> (surface membrane immunoglobulin) is weakly Positive.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7240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2050" name="Picture 2" descr="C:\Users\ALAARAB\Downloads\B-cell_chronic_lymphocytic_leukemia_(B-CLL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7800"/>
            <a:ext cx="7620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672</Words>
  <Application>Microsoft Office PowerPoint</Application>
  <PresentationFormat>On-screen Show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Chronic leukemias</vt:lpstr>
      <vt:lpstr>Definition and classification of chronic leukemias</vt:lpstr>
      <vt:lpstr>Classification of LPD</vt:lpstr>
      <vt:lpstr>B-CLL</vt:lpstr>
      <vt:lpstr>B-CLL</vt:lpstr>
      <vt:lpstr>B-CLL</vt:lpstr>
      <vt:lpstr>B-CLL</vt:lpstr>
      <vt:lpstr>PowerPoint Presentation</vt:lpstr>
      <vt:lpstr>PowerPoint Presentation</vt:lpstr>
      <vt:lpstr>PowerPoint Presentation</vt:lpstr>
      <vt:lpstr>PowerPoint Presentation</vt:lpstr>
      <vt:lpstr>B-PLL</vt:lpstr>
      <vt:lpstr>Chronic myeloid leukemia (CML)</vt:lpstr>
      <vt:lpstr>CML</vt:lpstr>
      <vt:lpstr>CML, Lab.diagnosis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ALAARAB</dc:creator>
  <cp:lastModifiedBy>DR.Ahmed Saker 2o1O</cp:lastModifiedBy>
  <cp:revision>56</cp:revision>
  <dcterms:created xsi:type="dcterms:W3CDTF">2006-08-16T00:00:00Z</dcterms:created>
  <dcterms:modified xsi:type="dcterms:W3CDTF">2015-04-05T22:36:20Z</dcterms:modified>
</cp:coreProperties>
</file>