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76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Hematology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There are four lectures:</a:t>
            </a:r>
          </a:p>
          <a:p>
            <a:pPr marL="514350" indent="-514350">
              <a:buAutoNum type="arabicPeriod"/>
            </a:pPr>
            <a:r>
              <a:rPr lang="en-US" dirty="0" smtClean="0"/>
              <a:t>Acute </a:t>
            </a:r>
            <a:r>
              <a:rPr lang="en-US" dirty="0" err="1" smtClean="0"/>
              <a:t>leukemias</a:t>
            </a:r>
            <a:r>
              <a:rPr lang="en-US" dirty="0" smtClean="0"/>
              <a:t> (2 hours).</a:t>
            </a:r>
          </a:p>
          <a:p>
            <a:pPr marL="514350" indent="-514350">
              <a:buAutoNum type="arabicPeriod"/>
            </a:pPr>
            <a:r>
              <a:rPr lang="en-US" dirty="0" smtClean="0"/>
              <a:t>Chronic </a:t>
            </a:r>
            <a:r>
              <a:rPr lang="en-US" dirty="0" err="1" smtClean="0"/>
              <a:t>leukemias</a:t>
            </a:r>
            <a:r>
              <a:rPr lang="en-US" dirty="0" smtClean="0"/>
              <a:t> (2 hours).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2875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ALL subclasses</a:t>
            </a:r>
          </a:p>
          <a:p>
            <a:pPr marL="0" indent="0">
              <a:buNone/>
            </a:pPr>
            <a:r>
              <a:rPr lang="en-US" dirty="0" smtClean="0"/>
              <a:t>According to cell type affection:</a:t>
            </a:r>
          </a:p>
          <a:p>
            <a:pPr marL="0" indent="0">
              <a:buNone/>
            </a:pPr>
            <a:r>
              <a:rPr lang="en-US" dirty="0" smtClean="0"/>
              <a:t>B-ALL (B lymphocyte or B-cell leukemia)</a:t>
            </a:r>
          </a:p>
          <a:p>
            <a:pPr marL="0" lvl="0" indent="0">
              <a:buNone/>
            </a:pPr>
            <a:r>
              <a:rPr lang="en-US" dirty="0" smtClean="0"/>
              <a:t>T-ALL (</a:t>
            </a:r>
            <a:r>
              <a:rPr lang="en-US" dirty="0">
                <a:solidFill>
                  <a:prstClr val="black"/>
                </a:solidFill>
              </a:rPr>
              <a:t>T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lymphocyte or </a:t>
            </a:r>
            <a:r>
              <a:rPr lang="en-US" dirty="0" smtClean="0">
                <a:solidFill>
                  <a:prstClr val="black"/>
                </a:solidFill>
              </a:rPr>
              <a:t>T-cell </a:t>
            </a:r>
            <a:r>
              <a:rPr lang="en-US" dirty="0">
                <a:solidFill>
                  <a:prstClr val="black"/>
                </a:solidFill>
              </a:rPr>
              <a:t>leukemia</a:t>
            </a:r>
            <a:r>
              <a:rPr lang="en-US" dirty="0" smtClean="0">
                <a:solidFill>
                  <a:prstClr val="black"/>
                </a:solidFill>
              </a:rPr>
              <a:t>)</a:t>
            </a:r>
          </a:p>
          <a:p>
            <a:pPr marL="0" lvl="0" indent="0">
              <a:buNone/>
            </a:pPr>
            <a:r>
              <a:rPr lang="en-US" dirty="0" smtClean="0">
                <a:solidFill>
                  <a:prstClr val="black"/>
                </a:solidFill>
              </a:rPr>
              <a:t>Old classification</a:t>
            </a:r>
          </a:p>
          <a:p>
            <a:pPr marL="0" lvl="0" indent="0">
              <a:buNone/>
            </a:pPr>
            <a:r>
              <a:rPr lang="en-US" dirty="0" smtClean="0">
                <a:solidFill>
                  <a:prstClr val="black"/>
                </a:solidFill>
              </a:rPr>
              <a:t>L</a:t>
            </a:r>
            <a:r>
              <a:rPr lang="en-US" baseline="-25000" dirty="0" smtClean="0">
                <a:solidFill>
                  <a:prstClr val="black"/>
                </a:solidFill>
              </a:rPr>
              <a:t>1</a:t>
            </a:r>
            <a:r>
              <a:rPr lang="en-US" dirty="0" smtClean="0">
                <a:solidFill>
                  <a:prstClr val="black"/>
                </a:solidFill>
              </a:rPr>
              <a:t>, L</a:t>
            </a:r>
            <a:r>
              <a:rPr lang="en-US" baseline="-25000" dirty="0" smtClean="0">
                <a:solidFill>
                  <a:prstClr val="black"/>
                </a:solidFill>
              </a:rPr>
              <a:t>2</a:t>
            </a:r>
            <a:r>
              <a:rPr lang="en-US" dirty="0" smtClean="0">
                <a:solidFill>
                  <a:prstClr val="black"/>
                </a:solidFill>
              </a:rPr>
              <a:t>, &amp; L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 according to the morphological differences.</a:t>
            </a: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Subclassification</a:t>
            </a:r>
            <a:r>
              <a:rPr lang="en-US" dirty="0" smtClean="0"/>
              <a:t>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6641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Q. Why do we need such </a:t>
            </a:r>
            <a:r>
              <a:rPr lang="en-US" dirty="0" err="1" smtClean="0"/>
              <a:t>subclassification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b="1" u="sng" dirty="0" smtClean="0"/>
              <a:t>Answer: </a:t>
            </a:r>
          </a:p>
          <a:p>
            <a:pPr marL="514350" indent="-514350">
              <a:buAutoNum type="arabicPeriod"/>
            </a:pPr>
            <a:r>
              <a:rPr lang="en-US" dirty="0" smtClean="0"/>
              <a:t>To specify treatment.</a:t>
            </a:r>
          </a:p>
          <a:p>
            <a:pPr marL="0" indent="0">
              <a:buNone/>
            </a:pPr>
            <a:r>
              <a:rPr lang="en-US" dirty="0" smtClean="0"/>
              <a:t>Treatment of ALL is different than that of AML. Again treatment of subclasses of AML is different.</a:t>
            </a:r>
          </a:p>
          <a:p>
            <a:pPr marL="0" indent="0">
              <a:buNone/>
            </a:pPr>
            <a:r>
              <a:rPr lang="en-US" dirty="0" smtClean="0"/>
              <a:t>2. To predict the prognosis.</a:t>
            </a:r>
          </a:p>
          <a:p>
            <a:pPr marL="0" indent="0">
              <a:buNone/>
            </a:pPr>
            <a:r>
              <a:rPr lang="en-US" dirty="0" smtClean="0"/>
              <a:t>B-ALL carries better prognosis than T-ALL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</a:t>
            </a:r>
          </a:p>
          <a:p>
            <a:pPr marL="0" indent="0">
              <a:buNone/>
            </a:pP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Subclassification</a:t>
            </a:r>
            <a:r>
              <a:rPr lang="en-US" dirty="0" smtClean="0"/>
              <a:t>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971669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Q. What is the best way for </a:t>
            </a:r>
            <a:r>
              <a:rPr lang="en-US" dirty="0" err="1" smtClean="0"/>
              <a:t>subclassification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b="1" u="sng" dirty="0" smtClean="0"/>
              <a:t>Answer:</a:t>
            </a:r>
          </a:p>
          <a:p>
            <a:pPr marL="0" indent="0">
              <a:buNone/>
            </a:pPr>
            <a:r>
              <a:rPr lang="en-US" dirty="0" smtClean="0"/>
              <a:t>The best way is by using (MIC)</a:t>
            </a:r>
          </a:p>
          <a:p>
            <a:pPr marL="0" indent="0">
              <a:buNone/>
            </a:pPr>
            <a:r>
              <a:rPr lang="en-US" dirty="0" smtClean="0"/>
              <a:t>M:morphology of blasts.</a:t>
            </a:r>
          </a:p>
          <a:p>
            <a:pPr marL="0" indent="0">
              <a:buNone/>
            </a:pPr>
            <a:r>
              <a:rPr lang="en-US" dirty="0" smtClean="0"/>
              <a:t>I: </a:t>
            </a:r>
            <a:r>
              <a:rPr lang="en-US" dirty="0" err="1" smtClean="0"/>
              <a:t>immunophenotyping</a:t>
            </a:r>
            <a:r>
              <a:rPr lang="en-US" dirty="0" smtClean="0"/>
              <a:t> (surface marker studies or called CD markers(Cluster of differentiation) of blast cells)</a:t>
            </a:r>
          </a:p>
          <a:p>
            <a:pPr marL="0" indent="0">
              <a:buNone/>
            </a:pPr>
            <a:r>
              <a:rPr lang="en-US" dirty="0" smtClean="0"/>
              <a:t>C : </a:t>
            </a:r>
            <a:r>
              <a:rPr lang="en-US" dirty="0" err="1" smtClean="0"/>
              <a:t>cytogenetics</a:t>
            </a:r>
            <a:r>
              <a:rPr lang="en-US" dirty="0" smtClean="0"/>
              <a:t> </a:t>
            </a:r>
            <a:r>
              <a:rPr lang="en-US" dirty="0" err="1" smtClean="0"/>
              <a:t>i.e</a:t>
            </a:r>
            <a:r>
              <a:rPr lang="en-US" dirty="0" smtClean="0"/>
              <a:t> detecting the types of translocations since some translocations are specific for certain type or subtype of leukemia.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Subclassification</a:t>
            </a:r>
            <a:r>
              <a:rPr lang="en-US" dirty="0" smtClean="0"/>
              <a:t>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661549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Morphology of blasts</a:t>
            </a:r>
          </a:p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Myeloblasts</a:t>
            </a:r>
            <a:r>
              <a:rPr lang="en-US" dirty="0" smtClean="0"/>
              <a:t> are large cells with high N/C ratio, open chromatin pattern, clear 1-3 nucleoli, cytoplasmic granules or diagnostic cytoplasmic rods which are called Auer rods or no granules and no rods.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Lymphoblasts</a:t>
            </a:r>
            <a:r>
              <a:rPr lang="en-US" dirty="0"/>
              <a:t> are large cells with high N/C ratio, open chromatin pattern, </a:t>
            </a:r>
            <a:r>
              <a:rPr lang="en-US" dirty="0" smtClean="0"/>
              <a:t>unclear few nucleoli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no </a:t>
            </a:r>
            <a:r>
              <a:rPr lang="en-US" dirty="0" smtClean="0"/>
              <a:t>granules and no Auer rods. 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Subclassification</a:t>
            </a:r>
            <a:r>
              <a:rPr lang="en-US" dirty="0" smtClean="0"/>
              <a:t>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88799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Immunophenotyping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Studying the blast cells surface markers since each cell has certain surface glycoprotein or CD markers (cluster of differentiation)</a:t>
            </a:r>
          </a:p>
          <a:p>
            <a:pPr marL="0" indent="0">
              <a:buNone/>
            </a:pPr>
            <a:r>
              <a:rPr lang="en-US" dirty="0" smtClean="0"/>
              <a:t>Positive blasts for CD</a:t>
            </a:r>
            <a:r>
              <a:rPr lang="en-US" baseline="-25000" dirty="0" smtClean="0"/>
              <a:t>13</a:t>
            </a:r>
            <a:r>
              <a:rPr lang="en-US" dirty="0" smtClean="0"/>
              <a:t> ,CD</a:t>
            </a:r>
            <a:r>
              <a:rPr lang="en-US" baseline="-25000" dirty="0" smtClean="0"/>
              <a:t>14</a:t>
            </a:r>
            <a:r>
              <a:rPr lang="en-US" dirty="0" smtClean="0"/>
              <a:t> ,&amp; CD</a:t>
            </a:r>
            <a:r>
              <a:rPr lang="en-US" baseline="-25000" dirty="0" smtClean="0"/>
              <a:t>33</a:t>
            </a:r>
            <a:r>
              <a:rPr lang="en-US" dirty="0" smtClean="0"/>
              <a:t> is diagnostic for AML</a:t>
            </a:r>
          </a:p>
          <a:p>
            <a:pPr marL="0" indent="0">
              <a:buNone/>
            </a:pPr>
            <a:r>
              <a:rPr lang="en-US" dirty="0"/>
              <a:t>Positive blasts for </a:t>
            </a:r>
            <a:r>
              <a:rPr lang="en-US" dirty="0" smtClean="0"/>
              <a:t>CD</a:t>
            </a:r>
            <a:r>
              <a:rPr lang="en-US" baseline="-25000" dirty="0" smtClean="0"/>
              <a:t>19</a:t>
            </a:r>
            <a:r>
              <a:rPr lang="en-US" dirty="0" smtClean="0"/>
              <a:t> &amp; CD</a:t>
            </a:r>
            <a:r>
              <a:rPr lang="en-US" baseline="-25000" dirty="0" smtClean="0"/>
              <a:t>22</a:t>
            </a:r>
            <a:r>
              <a:rPr lang="en-US" dirty="0" smtClean="0"/>
              <a:t> </a:t>
            </a:r>
            <a:r>
              <a:rPr lang="en-US" dirty="0"/>
              <a:t>is diagnostic for </a:t>
            </a:r>
            <a:r>
              <a:rPr lang="en-US" dirty="0" smtClean="0"/>
              <a:t>B-ALL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Negative blasts </a:t>
            </a:r>
            <a:r>
              <a:rPr lang="en-US" dirty="0"/>
              <a:t>for CD</a:t>
            </a:r>
            <a:r>
              <a:rPr lang="en-US" baseline="-25000" dirty="0"/>
              <a:t>19</a:t>
            </a:r>
            <a:r>
              <a:rPr lang="en-US" dirty="0"/>
              <a:t> &amp; CD</a:t>
            </a:r>
            <a:r>
              <a:rPr lang="en-US" baseline="-25000" dirty="0"/>
              <a:t>22</a:t>
            </a:r>
            <a:r>
              <a:rPr lang="en-US" dirty="0"/>
              <a:t> </a:t>
            </a:r>
            <a:r>
              <a:rPr lang="en-US" dirty="0" smtClean="0"/>
              <a:t>and positive for CD</a:t>
            </a:r>
            <a:r>
              <a:rPr lang="en-US" baseline="-25000" dirty="0"/>
              <a:t>3</a:t>
            </a:r>
            <a:r>
              <a:rPr lang="en-US" dirty="0" smtClean="0"/>
              <a:t> </a:t>
            </a:r>
            <a:r>
              <a:rPr lang="en-US" dirty="0"/>
              <a:t>&amp; </a:t>
            </a:r>
            <a:r>
              <a:rPr lang="en-US" dirty="0" smtClean="0"/>
              <a:t>CD</a:t>
            </a:r>
            <a:r>
              <a:rPr lang="en-US" baseline="-25000" dirty="0"/>
              <a:t>7</a:t>
            </a:r>
            <a:r>
              <a:rPr lang="en-US" dirty="0" smtClean="0"/>
              <a:t> is </a:t>
            </a:r>
            <a:r>
              <a:rPr lang="en-US" dirty="0"/>
              <a:t>diagnostic for </a:t>
            </a:r>
            <a:r>
              <a:rPr lang="en-US" dirty="0" smtClean="0"/>
              <a:t>T-ALL</a:t>
            </a:r>
            <a:endParaRPr lang="en-US" dirty="0"/>
          </a:p>
          <a:p>
            <a:pPr marL="0" indent="0">
              <a:buNone/>
            </a:pP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Subclassification</a:t>
            </a:r>
            <a:r>
              <a:rPr lang="en-US" dirty="0" smtClean="0"/>
              <a:t>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679467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 of acute leukemia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Auer rod is diagnostic of AML.</a:t>
            </a:r>
            <a:endParaRPr lang="ar-IQ" dirty="0"/>
          </a:p>
        </p:txBody>
      </p:sp>
      <p:pic>
        <p:nvPicPr>
          <p:cNvPr id="1026" name="Picture 2" descr="C:\Users\ALAARAB\Downloads\IMG_09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2286000"/>
            <a:ext cx="701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AML: Clear 1-3 nucleoli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 of acute leukemia</a:t>
            </a:r>
            <a:endParaRPr lang="ar-IQ" dirty="0"/>
          </a:p>
        </p:txBody>
      </p:sp>
      <p:pic>
        <p:nvPicPr>
          <p:cNvPr id="2050" name="Picture 2" descr="C:\Users\ALAARAB\Downloads\IMG_09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0"/>
            <a:ext cx="60198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69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Unclear nucleoli and open chromatin pattern ALL or undifferentiated AML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 of acute leukemia</a:t>
            </a:r>
            <a:endParaRPr lang="ar-IQ" dirty="0"/>
          </a:p>
        </p:txBody>
      </p:sp>
      <p:pic>
        <p:nvPicPr>
          <p:cNvPr id="3074" name="Picture 2" descr="C:\Users\ALAARAB\Downloads\IMG_097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43200"/>
            <a:ext cx="74676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04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391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40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Acute </a:t>
            </a:r>
            <a:r>
              <a:rPr lang="en-US" dirty="0" err="1" smtClean="0"/>
              <a:t>leukemias</a:t>
            </a:r>
            <a:endParaRPr lang="ar-IQ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343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3600" b="1" dirty="0"/>
              <a:t>أ.م.د.محمد شنين علي </a:t>
            </a:r>
            <a:r>
              <a:rPr lang="ar-SA" sz="3600" b="1" dirty="0" smtClean="0"/>
              <a:t>العبادي </a:t>
            </a:r>
          </a:p>
          <a:p>
            <a:pPr marL="0" indent="0" algn="ctr">
              <a:buNone/>
            </a:pPr>
            <a:r>
              <a:rPr lang="ar-SA" sz="3600" b="1" dirty="0" smtClean="0"/>
              <a:t>معاون عميد كلية الطب/جامعة كربلاء ورئيس فرع الامراض والطب العدلي</a:t>
            </a:r>
            <a:r>
              <a:rPr lang="en-US" sz="3600" b="1" dirty="0" smtClean="0"/>
              <a:t> </a:t>
            </a:r>
            <a:r>
              <a:rPr lang="ar-IQ" sz="3600" b="1" dirty="0" smtClean="0"/>
              <a:t> </a:t>
            </a:r>
            <a:endParaRPr lang="ar-SA" sz="3600" b="1" dirty="0" smtClean="0"/>
          </a:p>
          <a:p>
            <a:pPr marL="0" indent="0" algn="ctr">
              <a:buNone/>
            </a:pPr>
            <a:r>
              <a:rPr lang="en-US" sz="3600" b="1" dirty="0" smtClean="0"/>
              <a:t>M. B. Ch. B. &amp; F. I. C. P.(</a:t>
            </a:r>
            <a:r>
              <a:rPr lang="en-US" sz="3600" b="1" dirty="0" err="1" smtClean="0"/>
              <a:t>Hematopathology</a:t>
            </a:r>
            <a:r>
              <a:rPr lang="en-US" sz="3600" b="1" dirty="0" smtClean="0"/>
              <a:t>)</a:t>
            </a:r>
            <a:endParaRPr lang="ar-SA" sz="3600" b="1" dirty="0"/>
          </a:p>
          <a:p>
            <a:pPr marL="0" indent="0" algn="ctr">
              <a:buNone/>
            </a:pPr>
            <a:r>
              <a:rPr lang="ar-IQ" sz="3600" dirty="0" smtClean="0"/>
              <a:t>الثلاثاء2015/3/30</a:t>
            </a:r>
          </a:p>
          <a:p>
            <a:pPr marL="0" indent="0" algn="ctr">
              <a:buNone/>
            </a:pPr>
            <a:r>
              <a:rPr lang="ar-IQ" sz="3600" dirty="0" smtClean="0"/>
              <a:t>الساعة الحادية عشرة والنصف صباحا </a:t>
            </a:r>
            <a:endParaRPr lang="ar-IQ" sz="3600" dirty="0"/>
          </a:p>
        </p:txBody>
      </p:sp>
    </p:spTree>
    <p:extLst>
      <p:ext uri="{BB962C8B-B14F-4D97-AF65-F5344CB8AC3E}">
        <p14:creationId xmlns:p14="http://schemas.microsoft.com/office/powerpoint/2010/main" val="124222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 and classification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Definition: Acute </a:t>
            </a:r>
            <a:r>
              <a:rPr lang="en-US" dirty="0" err="1" smtClean="0"/>
              <a:t>leukemias</a:t>
            </a:r>
            <a:r>
              <a:rPr lang="en-US" dirty="0" smtClean="0"/>
              <a:t> are blast cell malignancies or malignancies of immature </a:t>
            </a:r>
            <a:r>
              <a:rPr lang="en-US" dirty="0" err="1" smtClean="0"/>
              <a:t>hemopoietic</a:t>
            </a:r>
            <a:r>
              <a:rPr lang="en-US" dirty="0" smtClean="0"/>
              <a:t> cells.</a:t>
            </a:r>
          </a:p>
          <a:p>
            <a:pPr marL="0" indent="0">
              <a:buNone/>
            </a:pPr>
            <a:r>
              <a:rPr lang="en-US" dirty="0" smtClean="0"/>
              <a:t>Classification:</a:t>
            </a:r>
          </a:p>
          <a:p>
            <a:pPr marL="514350" indent="-514350">
              <a:buAutoNum type="arabicPeriod"/>
            </a:pPr>
            <a:r>
              <a:rPr lang="en-US" dirty="0" smtClean="0"/>
              <a:t>Acute myeloid (</a:t>
            </a:r>
            <a:r>
              <a:rPr lang="en-US" dirty="0" err="1" smtClean="0"/>
              <a:t>myeloblastic</a:t>
            </a:r>
            <a:r>
              <a:rPr lang="en-US" dirty="0" smtClean="0"/>
              <a:t>) leukemia (AML)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Acute </a:t>
            </a:r>
            <a:r>
              <a:rPr lang="en-US" dirty="0" smtClean="0"/>
              <a:t>lymphoid (lymphoblastic</a:t>
            </a:r>
            <a:r>
              <a:rPr lang="en-US" dirty="0"/>
              <a:t>) leukemia (</a:t>
            </a:r>
            <a:r>
              <a:rPr lang="en-US" dirty="0" smtClean="0"/>
              <a:t>ALL).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Mixed AML+ALL.</a:t>
            </a:r>
            <a:endParaRPr lang="en-US" dirty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1901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Aetiology</a:t>
            </a:r>
            <a:r>
              <a:rPr lang="en-US" dirty="0" smtClean="0"/>
              <a:t>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Ionizing radiation(x-rays, atomic bombs &amp;radiotherapy for lymphoma may cause acute leukemia)</a:t>
            </a:r>
          </a:p>
          <a:p>
            <a:pPr marL="514350" indent="-514350">
              <a:buAutoNum type="arabicPeriod"/>
            </a:pPr>
            <a:r>
              <a:rPr lang="en-US" dirty="0" smtClean="0"/>
              <a:t>Chemicals: Chronic exposure to benzene or treatment with alkylating agents like </a:t>
            </a:r>
            <a:r>
              <a:rPr lang="en-US" dirty="0" err="1" smtClean="0"/>
              <a:t>melphalan</a:t>
            </a:r>
            <a:r>
              <a:rPr lang="en-US" dirty="0" smtClean="0"/>
              <a:t> for myeloma may cause acute leukemia.</a:t>
            </a:r>
          </a:p>
          <a:p>
            <a:pPr marL="514350" indent="-514350">
              <a:buAutoNum type="arabicPeriod"/>
            </a:pPr>
            <a:r>
              <a:rPr lang="en-US" dirty="0" smtClean="0"/>
              <a:t>Chromosomal abnormalities: </a:t>
            </a:r>
            <a:r>
              <a:rPr lang="en-US" dirty="0" err="1" smtClean="0"/>
              <a:t>traslocations</a:t>
            </a:r>
            <a:r>
              <a:rPr lang="en-US" dirty="0" smtClean="0"/>
              <a:t> are found in many cases of </a:t>
            </a:r>
            <a:r>
              <a:rPr lang="en-US" dirty="0" err="1" smtClean="0"/>
              <a:t>leukemias</a:t>
            </a:r>
            <a:r>
              <a:rPr lang="en-US" dirty="0" smtClean="0"/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2639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Pathogenesis and Pathophysiology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exact pathogenesis is unknown, but there is a clear </a:t>
            </a:r>
            <a:r>
              <a:rPr lang="en-US" smtClean="0"/>
              <a:t>switching-off </a:t>
            </a:r>
            <a:r>
              <a:rPr lang="en-US" smtClean="0"/>
              <a:t>mechanisms </a:t>
            </a:r>
            <a:r>
              <a:rPr lang="en-US" dirty="0" smtClean="0"/>
              <a:t>which cut the differentiation of blasts or </a:t>
            </a:r>
            <a:r>
              <a:rPr lang="en-US" dirty="0" err="1" smtClean="0"/>
              <a:t>promyelocytes</a:t>
            </a:r>
            <a:r>
              <a:rPr lang="en-US" dirty="0" smtClean="0"/>
              <a:t> to mature cells. The drug ATRA (All Trans Retinoic Acid) is a drug for a witching-on and very successful for treatment of AML, M</a:t>
            </a:r>
            <a:r>
              <a:rPr lang="en-US" baseline="-25000" dirty="0" smtClean="0"/>
              <a:t>3</a:t>
            </a:r>
            <a:r>
              <a:rPr lang="en-US" dirty="0" smtClean="0"/>
              <a:t> subtype.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4013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Abnormal cells (blasts) proliferate rapidly inside the bone marrow, infiltrating nearly all the marrow (reflected in blood samples as pancytopenia, clinically </a:t>
            </a:r>
            <a:r>
              <a:rPr lang="en-US" b="1" u="sng" dirty="0"/>
              <a:t>3P</a:t>
            </a:r>
            <a:r>
              <a:rPr lang="en-US" dirty="0"/>
              <a:t>) then they will go to peripheral blood and enter (infiltrate) liver, spleen, lymph nodes, testes, skin, &amp; other organs (reflected as </a:t>
            </a:r>
            <a:r>
              <a:rPr lang="en-US" dirty="0" err="1"/>
              <a:t>organomegaly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r>
              <a:rPr lang="en-US" b="1" u="sng" dirty="0" smtClean="0"/>
              <a:t>3P: Pallor, pyrexia, </a:t>
            </a:r>
            <a:r>
              <a:rPr lang="en-US" b="1" u="sng" dirty="0" err="1" smtClean="0"/>
              <a:t>purpura</a:t>
            </a:r>
            <a:r>
              <a:rPr lang="en-US" b="1" u="sng" dirty="0" smtClean="0"/>
              <a:t>.</a:t>
            </a:r>
            <a:endParaRPr lang="ar-IQ" dirty="0"/>
          </a:p>
          <a:p>
            <a:pPr marL="0" indent="0">
              <a:buNone/>
            </a:pP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Pathogenesis and Pathophysiology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2517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Laboratory diagnosis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CBP(CBC),</a:t>
            </a:r>
            <a:r>
              <a:rPr lang="en-US" dirty="0" err="1" smtClean="0"/>
              <a:t>ESR,Blood</a:t>
            </a:r>
            <a:r>
              <a:rPr lang="en-US" dirty="0" smtClean="0"/>
              <a:t> </a:t>
            </a:r>
            <a:r>
              <a:rPr lang="en-US" dirty="0" err="1" smtClean="0"/>
              <a:t>film,&amp;reticulocyte</a:t>
            </a:r>
            <a:r>
              <a:rPr lang="en-US" dirty="0" smtClean="0"/>
              <a:t> count</a:t>
            </a:r>
          </a:p>
          <a:p>
            <a:pPr marL="0" indent="0">
              <a:buNone/>
            </a:pPr>
            <a:r>
              <a:rPr lang="en-US" dirty="0" smtClean="0"/>
              <a:t>Results: Low </a:t>
            </a:r>
            <a:r>
              <a:rPr lang="en-US" dirty="0" err="1" smtClean="0"/>
              <a:t>Hb</a:t>
            </a:r>
            <a:r>
              <a:rPr lang="en-US" dirty="0" smtClean="0"/>
              <a:t>, low </a:t>
            </a:r>
            <a:r>
              <a:rPr lang="en-US" dirty="0" err="1" smtClean="0"/>
              <a:t>platelets,High</a:t>
            </a:r>
            <a:r>
              <a:rPr lang="en-US" dirty="0" smtClean="0"/>
              <a:t> WBC count, rarely low. The most important point is the presence of blasts or </a:t>
            </a:r>
            <a:r>
              <a:rPr lang="en-US" dirty="0" err="1" smtClean="0"/>
              <a:t>promyelocytes</a:t>
            </a:r>
            <a:r>
              <a:rPr lang="en-US" dirty="0" smtClean="0"/>
              <a:t> (30% or more of </a:t>
            </a:r>
            <a:r>
              <a:rPr lang="en-US" smtClean="0"/>
              <a:t>total WBC in </a:t>
            </a:r>
            <a:r>
              <a:rPr lang="en-US" dirty="0" smtClean="0"/>
              <a:t>the peripheral blood or in the bone marrow or both), ESR high or normal, </a:t>
            </a:r>
            <a:r>
              <a:rPr lang="en-US" dirty="0" err="1" smtClean="0"/>
              <a:t>retic.count</a:t>
            </a:r>
            <a:r>
              <a:rPr lang="en-US" dirty="0" smtClean="0"/>
              <a:t> low or normal.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22301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Bone marrow aspiration is usually diagnostic for acute </a:t>
            </a:r>
            <a:r>
              <a:rPr lang="en-US" dirty="0" err="1" smtClean="0"/>
              <a:t>leukemias</a:t>
            </a:r>
            <a:r>
              <a:rPr lang="en-US" dirty="0" smtClean="0"/>
              <a:t>. The marrow is usually infiltrated by blasts with evident suppression of normal </a:t>
            </a:r>
            <a:r>
              <a:rPr lang="en-US" dirty="0" err="1" smtClean="0"/>
              <a:t>hemopoietic</a:t>
            </a:r>
            <a:r>
              <a:rPr lang="en-US" dirty="0" smtClean="0"/>
              <a:t> elements(low erythropoiesis, low </a:t>
            </a:r>
            <a:r>
              <a:rPr lang="en-US" dirty="0" err="1" smtClean="0"/>
              <a:t>megakariocytes</a:t>
            </a:r>
            <a:r>
              <a:rPr lang="en-US" dirty="0" smtClean="0"/>
              <a:t> and low normal </a:t>
            </a:r>
            <a:r>
              <a:rPr lang="en-US" dirty="0" err="1" smtClean="0"/>
              <a:t>myelopoiesis</a:t>
            </a:r>
            <a:r>
              <a:rPr lang="en-US" dirty="0" smtClean="0"/>
              <a:t>) while the abnormal myeloid series (abnormal cells or blasts) are increased.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Laboratory diagnosis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04986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Subclassification</a:t>
            </a:r>
            <a:r>
              <a:rPr lang="en-US" dirty="0" smtClean="0"/>
              <a:t> of acute </a:t>
            </a:r>
            <a:r>
              <a:rPr lang="en-US" dirty="0" err="1" smtClean="0"/>
              <a:t>leukemias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AML subclasses</a:t>
            </a:r>
          </a:p>
          <a:p>
            <a:pPr marL="0" indent="0">
              <a:buNone/>
            </a:pPr>
            <a:r>
              <a:rPr lang="en-US" dirty="0" smtClean="0"/>
              <a:t>M</a:t>
            </a:r>
            <a:r>
              <a:rPr lang="en-US" baseline="-25000" dirty="0" smtClean="0"/>
              <a:t>0</a:t>
            </a:r>
            <a:r>
              <a:rPr lang="en-US" dirty="0" smtClean="0"/>
              <a:t> : </a:t>
            </a:r>
            <a:r>
              <a:rPr lang="en-US" sz="2800" dirty="0" smtClean="0"/>
              <a:t>No maturation  &amp; no differentiation of </a:t>
            </a:r>
            <a:r>
              <a:rPr lang="en-US" sz="2800" dirty="0" err="1" smtClean="0"/>
              <a:t>myeloblasts</a:t>
            </a:r>
            <a:r>
              <a:rPr lang="en-US" sz="2800" dirty="0" smtClean="0"/>
              <a:t> is seen.</a:t>
            </a:r>
          </a:p>
          <a:p>
            <a:pPr marL="0" indent="0">
              <a:buNone/>
            </a:pPr>
            <a:r>
              <a:rPr lang="en-US" dirty="0" smtClean="0"/>
              <a:t>M</a:t>
            </a:r>
            <a:r>
              <a:rPr lang="en-US" baseline="-25000" dirty="0" smtClean="0"/>
              <a:t>1 </a:t>
            </a:r>
            <a:r>
              <a:rPr lang="en-US" dirty="0" smtClean="0"/>
              <a:t>: Maturation can be seen, but below 10%.</a:t>
            </a:r>
          </a:p>
          <a:p>
            <a:pPr marL="0" indent="0">
              <a:buNone/>
            </a:pPr>
            <a:r>
              <a:rPr lang="en-US" dirty="0" smtClean="0"/>
              <a:t>M</a:t>
            </a:r>
            <a:r>
              <a:rPr lang="en-US" baseline="-25000" dirty="0" smtClean="0"/>
              <a:t>2</a:t>
            </a:r>
            <a:r>
              <a:rPr lang="en-US" dirty="0" smtClean="0"/>
              <a:t> :Maturation of </a:t>
            </a:r>
            <a:r>
              <a:rPr lang="en-US" dirty="0" err="1" smtClean="0"/>
              <a:t>myeloblasts</a:t>
            </a:r>
            <a:r>
              <a:rPr lang="en-US" dirty="0" smtClean="0"/>
              <a:t> reaches 10-20%.</a:t>
            </a:r>
            <a:endParaRPr lang="en-US" baseline="-25000" dirty="0" smtClean="0"/>
          </a:p>
          <a:p>
            <a:pPr marL="0" indent="0">
              <a:buNone/>
            </a:pPr>
            <a:r>
              <a:rPr lang="en-US" dirty="0" smtClean="0"/>
              <a:t>M</a:t>
            </a:r>
            <a:r>
              <a:rPr lang="en-US" baseline="-25000" dirty="0" smtClean="0"/>
              <a:t>3</a:t>
            </a:r>
            <a:r>
              <a:rPr lang="en-US" dirty="0" smtClean="0"/>
              <a:t> :Acute </a:t>
            </a:r>
            <a:r>
              <a:rPr lang="en-US" dirty="0" err="1" smtClean="0"/>
              <a:t>promyelocytic</a:t>
            </a:r>
            <a:r>
              <a:rPr lang="en-US" dirty="0" smtClean="0"/>
              <a:t> leukemia (APL).</a:t>
            </a:r>
            <a:endParaRPr lang="en-US" baseline="-25000" dirty="0" smtClean="0"/>
          </a:p>
          <a:p>
            <a:pPr marL="0" indent="0">
              <a:buNone/>
            </a:pPr>
            <a:r>
              <a:rPr lang="en-US" dirty="0" smtClean="0"/>
              <a:t>M</a:t>
            </a:r>
            <a:r>
              <a:rPr lang="en-US" baseline="-25000" dirty="0" smtClean="0"/>
              <a:t>4</a:t>
            </a:r>
            <a:r>
              <a:rPr lang="en-US" dirty="0" smtClean="0"/>
              <a:t> :</a:t>
            </a:r>
            <a:r>
              <a:rPr lang="en-US" sz="2600" b="1" dirty="0" err="1" smtClean="0"/>
              <a:t>Myelomonocytic</a:t>
            </a:r>
            <a:r>
              <a:rPr lang="en-US" sz="2600" b="1" dirty="0" smtClean="0"/>
              <a:t> leukemia (monocytes &gt;1000/mm</a:t>
            </a:r>
            <a:r>
              <a:rPr lang="en-US" sz="2600" b="1" baseline="30000" dirty="0" smtClean="0"/>
              <a:t>3 </a:t>
            </a:r>
            <a:r>
              <a:rPr lang="en-US" sz="2600" b="1" dirty="0" smtClean="0"/>
              <a:t>together with 30% or more of blasts.</a:t>
            </a:r>
            <a:endParaRPr lang="en-US" sz="2600" b="1" baseline="-25000" dirty="0" smtClean="0"/>
          </a:p>
          <a:p>
            <a:pPr marL="0" indent="0">
              <a:buNone/>
            </a:pPr>
            <a:r>
              <a:rPr lang="en-US" dirty="0" smtClean="0"/>
              <a:t>M</a:t>
            </a:r>
            <a:r>
              <a:rPr lang="en-US" baseline="-25000" dirty="0" smtClean="0"/>
              <a:t>5</a:t>
            </a:r>
            <a:r>
              <a:rPr lang="en-US" dirty="0" smtClean="0"/>
              <a:t>: </a:t>
            </a:r>
            <a:r>
              <a:rPr lang="en-US" sz="2800" b="1" dirty="0" smtClean="0"/>
              <a:t>M5</a:t>
            </a:r>
            <a:r>
              <a:rPr lang="en-US" sz="2800" b="1" baseline="-25000" dirty="0" smtClean="0"/>
              <a:t>a</a:t>
            </a:r>
            <a:r>
              <a:rPr lang="en-US" sz="2800" b="1" dirty="0" smtClean="0"/>
              <a:t>:acute </a:t>
            </a:r>
            <a:r>
              <a:rPr lang="en-US" sz="2800" b="1" dirty="0" err="1" smtClean="0"/>
              <a:t>monoblastic</a:t>
            </a:r>
            <a:r>
              <a:rPr lang="en-US" sz="2800" b="1" dirty="0" smtClean="0"/>
              <a:t> and M5</a:t>
            </a:r>
            <a:r>
              <a:rPr lang="en-US" sz="2800" b="1" baseline="-25000" dirty="0" smtClean="0"/>
              <a:t>b</a:t>
            </a:r>
            <a:r>
              <a:rPr lang="en-US" sz="2800" b="1" dirty="0" smtClean="0"/>
              <a:t>:acute </a:t>
            </a:r>
            <a:r>
              <a:rPr lang="en-US" sz="2800" b="1" dirty="0" err="1" smtClean="0"/>
              <a:t>monocytic</a:t>
            </a:r>
            <a:r>
              <a:rPr lang="en-US" sz="2800" b="1" dirty="0" smtClean="0"/>
              <a:t> leukemia</a:t>
            </a:r>
            <a:endParaRPr lang="en-US" sz="2800" b="1" baseline="-25000" dirty="0" smtClean="0"/>
          </a:p>
          <a:p>
            <a:pPr marL="0" indent="0">
              <a:buNone/>
            </a:pPr>
            <a:r>
              <a:rPr lang="en-US" dirty="0" smtClean="0"/>
              <a:t>M</a:t>
            </a:r>
            <a:r>
              <a:rPr lang="en-US" baseline="-25000" dirty="0" smtClean="0"/>
              <a:t>6</a:t>
            </a:r>
            <a:r>
              <a:rPr lang="en-US" dirty="0" smtClean="0"/>
              <a:t>: </a:t>
            </a:r>
            <a:r>
              <a:rPr lang="en-US" dirty="0" err="1" smtClean="0"/>
              <a:t>Erythroblastic</a:t>
            </a:r>
            <a:r>
              <a:rPr lang="en-US" dirty="0" smtClean="0"/>
              <a:t> leukemia.</a:t>
            </a:r>
            <a:endParaRPr lang="en-US" baseline="-25000" dirty="0" smtClean="0"/>
          </a:p>
          <a:p>
            <a:pPr marL="0" indent="0">
              <a:buNone/>
            </a:pPr>
            <a:r>
              <a:rPr lang="en-US" dirty="0" smtClean="0"/>
              <a:t>M</a:t>
            </a:r>
            <a:r>
              <a:rPr lang="en-US" baseline="-25000" dirty="0" smtClean="0"/>
              <a:t>7</a:t>
            </a:r>
            <a:r>
              <a:rPr lang="en-US" dirty="0" smtClean="0"/>
              <a:t> : </a:t>
            </a:r>
            <a:r>
              <a:rPr lang="en-US" dirty="0" err="1" smtClean="0"/>
              <a:t>Megakarioblastic</a:t>
            </a:r>
            <a:r>
              <a:rPr lang="en-US" dirty="0" smtClean="0"/>
              <a:t> leukemia.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7348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819</Words>
  <Application>Microsoft Office PowerPoint</Application>
  <PresentationFormat>On-screen Show (4:3)</PresentationFormat>
  <Paragraphs>80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Hematology</vt:lpstr>
      <vt:lpstr>Acute leukemias</vt:lpstr>
      <vt:lpstr>Definition and classification of acute leukemias</vt:lpstr>
      <vt:lpstr>Aetiology of acute leukemias</vt:lpstr>
      <vt:lpstr>Pathogenesis and Pathophysiology of acute leukemias</vt:lpstr>
      <vt:lpstr>Pathogenesis and Pathophysiology of acute leukemias</vt:lpstr>
      <vt:lpstr>Laboratory diagnosis of acute leukemias</vt:lpstr>
      <vt:lpstr>Laboratory diagnosis of acute leukemias</vt:lpstr>
      <vt:lpstr>Subclassification of acute leukemias</vt:lpstr>
      <vt:lpstr>Subclassification of acute leukemias</vt:lpstr>
      <vt:lpstr>Subclassification of acute leukemias</vt:lpstr>
      <vt:lpstr>Subclassification of acute leukemias</vt:lpstr>
      <vt:lpstr>Subclassification of acute leukemias</vt:lpstr>
      <vt:lpstr>Subclassification of acute leukemias</vt:lpstr>
      <vt:lpstr>Morphology of acute leukemia</vt:lpstr>
      <vt:lpstr>Morphology of acute leukemia</vt:lpstr>
      <vt:lpstr>Morphology of acute leukemia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ALAARAB</dc:creator>
  <cp:lastModifiedBy>DR.Ahmed Saker 2o1O</cp:lastModifiedBy>
  <cp:revision>33</cp:revision>
  <dcterms:created xsi:type="dcterms:W3CDTF">2006-08-16T00:00:00Z</dcterms:created>
  <dcterms:modified xsi:type="dcterms:W3CDTF">2015-03-28T09:28:53Z</dcterms:modified>
</cp:coreProperties>
</file>