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0" r:id="rId2"/>
    <p:sldId id="292" r:id="rId3"/>
    <p:sldId id="303" r:id="rId4"/>
    <p:sldId id="328" r:id="rId5"/>
    <p:sldId id="315" r:id="rId6"/>
    <p:sldId id="316" r:id="rId7"/>
    <p:sldId id="325" r:id="rId8"/>
    <p:sldId id="326" r:id="rId9"/>
    <p:sldId id="317" r:id="rId10"/>
    <p:sldId id="324" r:id="rId11"/>
    <p:sldId id="318" r:id="rId12"/>
    <p:sldId id="319" r:id="rId13"/>
    <p:sldId id="320" r:id="rId14"/>
    <p:sldId id="321" r:id="rId15"/>
    <p:sldId id="322" r:id="rId16"/>
    <p:sldId id="323" r:id="rId17"/>
    <p:sldId id="308" r:id="rId18"/>
    <p:sldId id="310" r:id="rId19"/>
    <p:sldId id="313" r:id="rId20"/>
    <p:sldId id="307" r:id="rId21"/>
    <p:sldId id="294" r:id="rId22"/>
    <p:sldId id="269" r:id="rId23"/>
    <p:sldId id="270" r:id="rId24"/>
    <p:sldId id="271" r:id="rId25"/>
    <p:sldId id="275" r:id="rId26"/>
    <p:sldId id="276" r:id="rId27"/>
    <p:sldId id="277" r:id="rId28"/>
    <p:sldId id="278" r:id="rId29"/>
    <p:sldId id="281" r:id="rId30"/>
    <p:sldId id="279" r:id="rId31"/>
    <p:sldId id="295" r:id="rId32"/>
    <p:sldId id="297" r:id="rId33"/>
    <p:sldId id="299" r:id="rId34"/>
    <p:sldId id="301" r:id="rId35"/>
    <p:sldId id="28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p:txBody>
          <a:bodyPr/>
          <a:lstStyle/>
          <a:p>
            <a:pPr algn="l"/>
            <a:r>
              <a:rPr lang="en-US" dirty="0" smtClean="0"/>
              <a:t>Pathology for year 2, unit 3</a:t>
            </a:r>
            <a:endParaRPr lang="ar-IQ" dirty="0"/>
          </a:p>
        </p:txBody>
      </p:sp>
      <p:sp>
        <p:nvSpPr>
          <p:cNvPr id="5" name="Subtitle 2"/>
          <p:cNvSpPr>
            <a:spLocks noGrp="1"/>
          </p:cNvSpPr>
          <p:nvPr>
            <p:ph type="subTitle" idx="1"/>
          </p:nvPr>
        </p:nvSpPr>
        <p:spPr/>
        <p:txBody>
          <a:bodyPr/>
          <a:lstStyle/>
          <a:p>
            <a:pPr algn="l"/>
            <a:r>
              <a:rPr lang="en-US" dirty="0" smtClean="0">
                <a:solidFill>
                  <a:schemeClr val="tx1"/>
                </a:solidFill>
              </a:rPr>
              <a:t>Lecture number 8 &amp; 9.</a:t>
            </a:r>
          </a:p>
          <a:p>
            <a:pPr algn="l"/>
            <a:r>
              <a:rPr lang="en-US" dirty="0" smtClean="0">
                <a:solidFill>
                  <a:schemeClr val="tx1"/>
                </a:solidFill>
              </a:rPr>
              <a:t>NB: The total number of lectures is 17.</a:t>
            </a:r>
            <a:endParaRPr lang="ar-IQ" dirty="0">
              <a:solidFill>
                <a:schemeClr val="tx1"/>
              </a:solidFill>
            </a:endParaRPr>
          </a:p>
        </p:txBody>
      </p:sp>
    </p:spTree>
    <p:extLst>
      <p:ext uri="{BB962C8B-B14F-4D97-AF65-F5344CB8AC3E}">
        <p14:creationId xmlns:p14="http://schemas.microsoft.com/office/powerpoint/2010/main" val="3162045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RA </a:t>
            </a:r>
            <a:r>
              <a:rPr lang="en-US" dirty="0"/>
              <a:t>changes</a:t>
            </a:r>
            <a:endParaRPr lang="ar-IQ" dirty="0"/>
          </a:p>
          <a:p>
            <a:endParaRPr lang="ar-IQ"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38374"/>
            <a:ext cx="7543799" cy="393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3601258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RA </a:t>
            </a:r>
            <a:r>
              <a:rPr lang="en-US" dirty="0"/>
              <a:t>changes</a:t>
            </a:r>
            <a:endParaRPr lang="ar-IQ" dirty="0"/>
          </a:p>
          <a:p>
            <a:endParaRPr lang="ar-IQ"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209800"/>
            <a:ext cx="80772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783485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RA changes</a:t>
            </a:r>
            <a:endParaRPr lang="ar-IQ" dirty="0"/>
          </a:p>
          <a:p>
            <a:endParaRPr lang="ar-IQ"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09800"/>
            <a:ext cx="76962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3734718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RA changes</a:t>
            </a:r>
            <a:endParaRPr lang="ar-IQ" dirty="0"/>
          </a:p>
          <a:p>
            <a:endParaRPr lang="ar-IQ"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133600"/>
            <a:ext cx="74676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2388610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RA changes</a:t>
            </a:r>
            <a:endParaRPr lang="ar-IQ" dirty="0"/>
          </a:p>
          <a:p>
            <a:endParaRPr lang="ar-IQ"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09800"/>
            <a:ext cx="8077199"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3686048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RA </a:t>
            </a:r>
            <a:r>
              <a:rPr lang="en-US" dirty="0" smtClean="0"/>
              <a:t>changes. </a:t>
            </a:r>
            <a:r>
              <a:rPr lang="en-US" sz="2800" dirty="0" err="1" smtClean="0"/>
              <a:t>Arthrocentesis</a:t>
            </a:r>
            <a:r>
              <a:rPr lang="en-US" sz="2800" dirty="0"/>
              <a:t> </a:t>
            </a:r>
            <a:r>
              <a:rPr lang="en-US" sz="2800" dirty="0" smtClean="0"/>
              <a:t>(joint fluid aspiration)</a:t>
            </a:r>
            <a:endParaRPr lang="ar-IQ" sz="2800" dirty="0"/>
          </a:p>
          <a:p>
            <a:endParaRPr lang="ar-IQ"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09800"/>
            <a:ext cx="76200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3979102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Severe RA and OA. Joint replacement.</a:t>
            </a:r>
            <a:endParaRPr lang="ar-IQ" dirty="0"/>
          </a:p>
          <a:p>
            <a:endParaRPr lang="ar-IQ"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6000"/>
            <a:ext cx="80010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23611162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نتيجة بحث الصور عن ‪joint struc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3600" y="1447800"/>
            <a:ext cx="5257800" cy="3810000"/>
          </a:xfrm>
          <a:prstGeom prst="rect">
            <a:avLst/>
          </a:prstGeom>
          <a:noFill/>
          <a:ln>
            <a:noFill/>
          </a:ln>
        </p:spPr>
      </p:pic>
      <p:sp>
        <p:nvSpPr>
          <p:cNvPr id="5" name="Title 1"/>
          <p:cNvSpPr>
            <a:spLocks noGrp="1"/>
          </p:cNvSpPr>
          <p:nvPr>
            <p:ph type="title"/>
          </p:nvPr>
        </p:nvSpPr>
        <p:spPr/>
        <p:txBody>
          <a:bodyPr/>
          <a:lstStyle/>
          <a:p>
            <a:r>
              <a:rPr lang="en-US" dirty="0" smtClean="0"/>
              <a:t>Joint disorders </a:t>
            </a:r>
            <a:endParaRPr lang="ar-IQ" dirty="0"/>
          </a:p>
        </p:txBody>
      </p:sp>
    </p:spTree>
    <p:extLst>
      <p:ext uri="{BB962C8B-B14F-4D97-AF65-F5344CB8AC3E}">
        <p14:creationId xmlns:p14="http://schemas.microsoft.com/office/powerpoint/2010/main" val="2641756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نتيجة بحث الصور عن ‪joint struc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371600"/>
            <a:ext cx="5562600" cy="4191000"/>
          </a:xfrm>
          <a:prstGeom prst="rect">
            <a:avLst/>
          </a:prstGeom>
          <a:noFill/>
          <a:ln>
            <a:noFill/>
          </a:ln>
        </p:spPr>
      </p:pic>
      <p:sp>
        <p:nvSpPr>
          <p:cNvPr id="8" name="Title 1"/>
          <p:cNvSpPr>
            <a:spLocks noGrp="1"/>
          </p:cNvSpPr>
          <p:nvPr>
            <p:ph type="title"/>
          </p:nvPr>
        </p:nvSpPr>
        <p:spPr/>
        <p:txBody>
          <a:bodyPr/>
          <a:lstStyle/>
          <a:p>
            <a:r>
              <a:rPr lang="en-US" dirty="0" smtClean="0"/>
              <a:t>Joint disorders, normal Knee joint</a:t>
            </a:r>
            <a:endParaRPr lang="ar-IQ" dirty="0"/>
          </a:p>
        </p:txBody>
      </p:sp>
    </p:spTree>
    <p:extLst>
      <p:ext uri="{BB962C8B-B14F-4D97-AF65-F5344CB8AC3E}">
        <p14:creationId xmlns:p14="http://schemas.microsoft.com/office/powerpoint/2010/main" val="12745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نتيجة بحث الصور عن ‪joint struc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371600"/>
            <a:ext cx="5867400" cy="4191000"/>
          </a:xfrm>
          <a:prstGeom prst="rect">
            <a:avLst/>
          </a:prstGeom>
          <a:noFill/>
          <a:ln>
            <a:noFill/>
          </a:ln>
        </p:spPr>
      </p:pic>
      <p:sp>
        <p:nvSpPr>
          <p:cNvPr id="5" name="Title 1"/>
          <p:cNvSpPr>
            <a:spLocks noGrp="1"/>
          </p:cNvSpPr>
          <p:nvPr>
            <p:ph type="title"/>
          </p:nvPr>
        </p:nvSpPr>
        <p:spPr/>
        <p:txBody>
          <a:bodyPr/>
          <a:lstStyle/>
          <a:p>
            <a:r>
              <a:rPr lang="en-US" dirty="0" smtClean="0"/>
              <a:t>Joint disorders </a:t>
            </a:r>
            <a:endParaRPr lang="ar-IQ" dirty="0"/>
          </a:p>
        </p:txBody>
      </p:sp>
    </p:spTree>
    <p:extLst>
      <p:ext uri="{BB962C8B-B14F-4D97-AF65-F5344CB8AC3E}">
        <p14:creationId xmlns:p14="http://schemas.microsoft.com/office/powerpoint/2010/main" val="2565777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disorders</a:t>
            </a:r>
            <a:endParaRPr lang="ar-IQ" dirty="0"/>
          </a:p>
        </p:txBody>
      </p:sp>
      <p:sp>
        <p:nvSpPr>
          <p:cNvPr id="4" name="Content Placeholder 2"/>
          <p:cNvSpPr>
            <a:spLocks noGrp="1"/>
          </p:cNvSpPr>
          <p:nvPr>
            <p:ph idx="1"/>
          </p:nvPr>
        </p:nvSpPr>
        <p:spPr/>
        <p:txBody>
          <a:bodyPr>
            <a:noAutofit/>
          </a:bodyPr>
          <a:lstStyle/>
          <a:p>
            <a:pPr marL="0" indent="0" algn="ctr">
              <a:buNone/>
            </a:pPr>
            <a:r>
              <a:rPr lang="ar-SA" sz="3600" b="1" dirty="0"/>
              <a:t>أ.م.د.محمد شنين علي</a:t>
            </a:r>
          </a:p>
          <a:p>
            <a:pPr marL="0" indent="0" algn="ctr">
              <a:buNone/>
            </a:pPr>
            <a:r>
              <a:rPr lang="ar-SA" sz="3600" dirty="0"/>
              <a:t>بكلوريوس بالطب والجراحة العامة</a:t>
            </a:r>
          </a:p>
          <a:p>
            <a:pPr marL="0" indent="0" algn="ctr">
              <a:buNone/>
            </a:pPr>
            <a:r>
              <a:rPr lang="ar-SA" sz="3600" b="1" dirty="0" smtClean="0"/>
              <a:t>بورد </a:t>
            </a:r>
            <a:r>
              <a:rPr lang="ar-SA" sz="3600" b="1" dirty="0"/>
              <a:t>بامراض الدم</a:t>
            </a:r>
          </a:p>
          <a:p>
            <a:pPr marL="0" indent="0" algn="ctr">
              <a:buNone/>
            </a:pPr>
            <a:r>
              <a:rPr lang="ar-IQ" sz="3600" dirty="0" smtClean="0"/>
              <a:t>معاون عميد كلية الطب</a:t>
            </a:r>
          </a:p>
          <a:p>
            <a:pPr marL="0" indent="0" algn="ctr">
              <a:buNone/>
            </a:pPr>
            <a:r>
              <a:rPr lang="ar-IQ" sz="3600" dirty="0" smtClean="0"/>
              <a:t>ورئيس فرع الامراض والطب العدلي</a:t>
            </a:r>
          </a:p>
          <a:p>
            <a:pPr marL="0" indent="0" algn="ctr">
              <a:buNone/>
            </a:pPr>
            <a:r>
              <a:rPr lang="ar-IQ" sz="3600" dirty="0" smtClean="0"/>
              <a:t>الثلاثاء2015/3/10</a:t>
            </a:r>
          </a:p>
          <a:p>
            <a:pPr marL="0" indent="0" algn="ctr">
              <a:buNone/>
            </a:pPr>
            <a:r>
              <a:rPr lang="ar-IQ" sz="3600" dirty="0" smtClean="0"/>
              <a:t>الساعة التاسعة صباحا </a:t>
            </a:r>
            <a:endParaRPr lang="ar-IQ" sz="3600" dirty="0"/>
          </a:p>
        </p:txBody>
      </p:sp>
    </p:spTree>
    <p:extLst>
      <p:ext uri="{BB962C8B-B14F-4D97-AF65-F5344CB8AC3E}">
        <p14:creationId xmlns:p14="http://schemas.microsoft.com/office/powerpoint/2010/main" val="3249263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Synovial joints</a:t>
            </a:r>
            <a:endParaRPr lang="ar-IQ"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General structure</a:t>
            </a:r>
          </a:p>
          <a:p>
            <a:pPr marL="514350" indent="-514350">
              <a:buAutoNum type="arabicPeriod"/>
            </a:pPr>
            <a:r>
              <a:rPr lang="en-US" dirty="0" smtClean="0"/>
              <a:t>Articular cartilages which surround bone ends to protect them through spongy structures.</a:t>
            </a:r>
          </a:p>
          <a:p>
            <a:pPr marL="514350" indent="-514350">
              <a:buAutoNum type="arabicPeriod"/>
            </a:pPr>
            <a:r>
              <a:rPr lang="en-US" dirty="0" smtClean="0"/>
              <a:t>Joint cavity (synovial cavity)</a:t>
            </a:r>
          </a:p>
          <a:p>
            <a:pPr marL="0" indent="0">
              <a:buNone/>
            </a:pPr>
            <a:r>
              <a:rPr lang="en-US" dirty="0" smtClean="0"/>
              <a:t>Contain synovial fluid for lubrication.</a:t>
            </a:r>
          </a:p>
          <a:p>
            <a:pPr marL="0" indent="0">
              <a:buNone/>
            </a:pPr>
            <a:r>
              <a:rPr lang="en-US" dirty="0" smtClean="0"/>
              <a:t>3. Articular or joint capsule</a:t>
            </a:r>
          </a:p>
          <a:p>
            <a:pPr marL="0" indent="0">
              <a:buNone/>
            </a:pPr>
            <a:r>
              <a:rPr lang="en-US" dirty="0" smtClean="0"/>
              <a:t>Outer fibrous layer and inner synovial membrane</a:t>
            </a:r>
          </a:p>
          <a:p>
            <a:pPr marL="0" indent="0">
              <a:buNone/>
            </a:pPr>
            <a:r>
              <a:rPr lang="en-US" dirty="0" smtClean="0"/>
              <a:t>4. Synovial fluid</a:t>
            </a:r>
          </a:p>
          <a:p>
            <a:pPr marL="0" indent="0">
              <a:buNone/>
            </a:pPr>
            <a:r>
              <a:rPr lang="en-US" dirty="0" smtClean="0"/>
              <a:t>5. Ligaments</a:t>
            </a:r>
          </a:p>
          <a:p>
            <a:pPr marL="0" indent="0">
              <a:buNone/>
            </a:pPr>
            <a:r>
              <a:rPr lang="en-US" dirty="0" smtClean="0"/>
              <a:t>6. Nerves</a:t>
            </a:r>
          </a:p>
          <a:p>
            <a:pPr marL="0" indent="0">
              <a:buNone/>
            </a:pPr>
            <a:r>
              <a:rPr lang="en-US" dirty="0" smtClean="0"/>
              <a:t>7. Blood vessels</a:t>
            </a:r>
          </a:p>
          <a:p>
            <a:pPr marL="0" indent="0">
              <a:buNone/>
            </a:pPr>
            <a:endParaRPr lang="ar-IQ" dirty="0"/>
          </a:p>
        </p:txBody>
      </p:sp>
    </p:spTree>
    <p:extLst>
      <p:ext uri="{BB962C8B-B14F-4D97-AF65-F5344CB8AC3E}">
        <p14:creationId xmlns:p14="http://schemas.microsoft.com/office/powerpoint/2010/main" val="15414244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pic>
        <p:nvPicPr>
          <p:cNvPr id="4" name="Content Placeholder 3" descr="نتيجة بحث الصور عن ‪joint struc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600" y="1524000"/>
            <a:ext cx="5715000" cy="4495800"/>
          </a:xfrm>
          <a:prstGeom prst="rect">
            <a:avLst/>
          </a:prstGeom>
          <a:noFill/>
          <a:ln>
            <a:noFill/>
          </a:ln>
        </p:spPr>
      </p:pic>
      <p:sp>
        <p:nvSpPr>
          <p:cNvPr id="5"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Joint disorders, normal Knee joint</a:t>
            </a:r>
            <a:endParaRPr lang="ar-IQ" dirty="0"/>
          </a:p>
        </p:txBody>
      </p:sp>
    </p:spTree>
    <p:extLst>
      <p:ext uri="{BB962C8B-B14F-4D97-AF65-F5344CB8AC3E}">
        <p14:creationId xmlns:p14="http://schemas.microsoft.com/office/powerpoint/2010/main" val="12450523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AutoNum type="arabicPeriod"/>
            </a:pPr>
            <a:r>
              <a:rPr lang="en-US" dirty="0" smtClean="0"/>
              <a:t>Injury of joint (physical injury).</a:t>
            </a:r>
          </a:p>
          <a:p>
            <a:pPr marL="514350" indent="-514350">
              <a:buAutoNum type="arabicPeriod"/>
            </a:pPr>
            <a:r>
              <a:rPr lang="en-US" dirty="0" smtClean="0"/>
              <a:t>Inflammation </a:t>
            </a:r>
            <a:r>
              <a:rPr lang="en-US" dirty="0" err="1" smtClean="0"/>
              <a:t>e.g</a:t>
            </a:r>
            <a:r>
              <a:rPr lang="en-US" dirty="0" smtClean="0"/>
              <a:t> chronic inflammation. One form of chronic inflammations is rheumatoid arthritis (RA).</a:t>
            </a:r>
          </a:p>
          <a:p>
            <a:pPr marL="514350" indent="-514350">
              <a:buAutoNum type="arabicPeriod"/>
            </a:pPr>
            <a:r>
              <a:rPr lang="en-US" dirty="0" smtClean="0"/>
              <a:t>Degeneration </a:t>
            </a:r>
            <a:r>
              <a:rPr lang="en-US" dirty="0" err="1" smtClean="0"/>
              <a:t>e.g</a:t>
            </a:r>
            <a:r>
              <a:rPr lang="en-US" dirty="0" smtClean="0"/>
              <a:t> </a:t>
            </a:r>
            <a:r>
              <a:rPr lang="en-US" dirty="0" err="1" smtClean="0"/>
              <a:t>osteoarthrosis</a:t>
            </a:r>
            <a:r>
              <a:rPr lang="en-US" dirty="0" smtClean="0"/>
              <a:t>  or osteoarthritis (OA).</a:t>
            </a:r>
          </a:p>
          <a:p>
            <a:pPr marL="514350" indent="-514350">
              <a:buAutoNum type="arabicPeriod"/>
            </a:pPr>
            <a:r>
              <a:rPr lang="en-US" dirty="0" smtClean="0"/>
              <a:t>Infection of joint </a:t>
            </a:r>
            <a:r>
              <a:rPr lang="en-US" dirty="0" err="1" smtClean="0"/>
              <a:t>e.g</a:t>
            </a:r>
            <a:r>
              <a:rPr lang="en-US" dirty="0" smtClean="0"/>
              <a:t> </a:t>
            </a:r>
            <a:r>
              <a:rPr lang="en-US" dirty="0" err="1" smtClean="0"/>
              <a:t>suppurative</a:t>
            </a:r>
            <a:r>
              <a:rPr lang="en-US" dirty="0" smtClean="0"/>
              <a:t> arthritis.</a:t>
            </a:r>
          </a:p>
          <a:p>
            <a:pPr marL="514350" indent="-514350">
              <a:buAutoNum type="arabicPeriod"/>
            </a:pPr>
            <a:r>
              <a:rPr lang="en-US" dirty="0" smtClean="0"/>
              <a:t>Others: </a:t>
            </a:r>
            <a:r>
              <a:rPr lang="en-US" dirty="0" err="1" smtClean="0"/>
              <a:t>e.g</a:t>
            </a:r>
            <a:r>
              <a:rPr lang="en-US" dirty="0" smtClean="0"/>
              <a:t> tumors.</a:t>
            </a:r>
          </a:p>
          <a:p>
            <a:pPr marL="514350" indent="-514350">
              <a:buAutoNum type="arabicPeriod"/>
            </a:pPr>
            <a:endParaRPr lang="en-US" dirty="0" smtClean="0"/>
          </a:p>
          <a:p>
            <a:pPr marL="0" indent="0">
              <a:buNone/>
            </a:pPr>
            <a:endParaRPr lang="ar-IQ" dirty="0"/>
          </a:p>
        </p:txBody>
      </p:sp>
      <p:sp>
        <p:nvSpPr>
          <p:cNvPr id="4" name="Title 1"/>
          <p:cNvSpPr>
            <a:spLocks noGrp="1"/>
          </p:cNvSpPr>
          <p:nvPr>
            <p:ph type="title"/>
          </p:nvPr>
        </p:nvSpPr>
        <p:spPr/>
        <p:txBody>
          <a:bodyPr/>
          <a:lstStyle/>
          <a:p>
            <a:r>
              <a:rPr lang="en-US" dirty="0" smtClean="0"/>
              <a:t>Joint disorders </a:t>
            </a:r>
            <a:endParaRPr lang="ar-IQ" dirty="0"/>
          </a:p>
        </p:txBody>
      </p:sp>
    </p:spTree>
    <p:extLst>
      <p:ext uri="{BB962C8B-B14F-4D97-AF65-F5344CB8AC3E}">
        <p14:creationId xmlns:p14="http://schemas.microsoft.com/office/powerpoint/2010/main" val="23356775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Osteoarthritis (</a:t>
            </a:r>
            <a:r>
              <a:rPr lang="en-US" dirty="0" err="1" smtClean="0"/>
              <a:t>osteoarthrosis</a:t>
            </a:r>
            <a:r>
              <a:rPr lang="en-US" dirty="0" smtClean="0"/>
              <a:t>)</a:t>
            </a:r>
            <a:endParaRPr lang="ar-IQ"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OA is a degenerative joint disorder &amp; represents the most common joint disorder throughout the world.</a:t>
            </a:r>
          </a:p>
          <a:p>
            <a:pPr marL="0" indent="0">
              <a:buNone/>
            </a:pPr>
            <a:r>
              <a:rPr lang="en-US" dirty="0" smtClean="0"/>
              <a:t>Types:</a:t>
            </a:r>
          </a:p>
          <a:p>
            <a:pPr marL="514350" indent="-514350">
              <a:buAutoNum type="arabicPeriod"/>
            </a:pPr>
            <a:r>
              <a:rPr lang="en-US" dirty="0" smtClean="0"/>
              <a:t>Primary : of unknown etiology, but known risk factors like: aging (50-60 yr.),sex (female),obesity, and genetics.</a:t>
            </a:r>
          </a:p>
          <a:p>
            <a:pPr marL="0" indent="0">
              <a:buNone/>
            </a:pPr>
            <a:r>
              <a:rPr lang="en-US" dirty="0" smtClean="0"/>
              <a:t>Female: small joints of hands and Knee joints</a:t>
            </a:r>
          </a:p>
          <a:p>
            <a:pPr marL="0" indent="0">
              <a:buNone/>
            </a:pPr>
            <a:r>
              <a:rPr lang="en-US" dirty="0" smtClean="0"/>
              <a:t>Male: hip joint</a:t>
            </a:r>
          </a:p>
          <a:p>
            <a:pPr marL="514350" indent="-514350">
              <a:buAutoNum type="arabicPeriod"/>
            </a:pPr>
            <a:r>
              <a:rPr lang="en-US" dirty="0" smtClean="0"/>
              <a:t>Secondary: of known etiology</a:t>
            </a:r>
          </a:p>
          <a:p>
            <a:pPr marL="0" indent="0">
              <a:buNone/>
            </a:pPr>
            <a:r>
              <a:rPr lang="en-US" dirty="0" smtClean="0"/>
              <a:t>Causes of secondary OA: Trauma, marked obesity, diabetes, and others.</a:t>
            </a:r>
          </a:p>
          <a:p>
            <a:pPr marL="0" indent="0">
              <a:buNone/>
            </a:pPr>
            <a:endParaRPr lang="ar-IQ" dirty="0"/>
          </a:p>
        </p:txBody>
      </p:sp>
    </p:spTree>
    <p:extLst>
      <p:ext uri="{BB962C8B-B14F-4D97-AF65-F5344CB8AC3E}">
        <p14:creationId xmlns:p14="http://schemas.microsoft.com/office/powerpoint/2010/main" val="35587261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Pathogenesis and morphological features of OA,1.</a:t>
            </a:r>
            <a:endParaRPr lang="ar-IQ" dirty="0"/>
          </a:p>
        </p:txBody>
      </p:sp>
      <p:sp>
        <p:nvSpPr>
          <p:cNvPr id="3" name="Content Placeholder 2"/>
          <p:cNvSpPr>
            <a:spLocks noGrp="1"/>
          </p:cNvSpPr>
          <p:nvPr>
            <p:ph idx="1"/>
          </p:nvPr>
        </p:nvSpPr>
        <p:spPr/>
        <p:txBody>
          <a:bodyPr>
            <a:normAutofit lnSpcReduction="10000"/>
          </a:bodyPr>
          <a:lstStyle/>
          <a:p>
            <a:pPr marL="0" indent="0">
              <a:buNone/>
            </a:pPr>
            <a:r>
              <a:rPr lang="en-US" dirty="0" smtClean="0"/>
              <a:t>Normally chondrocytes (cells of cartilage) control degradation and synthesis of cartilage as seen in bones in the process of remodeling.</a:t>
            </a:r>
          </a:p>
          <a:p>
            <a:pPr marL="0" indent="0">
              <a:buNone/>
            </a:pPr>
            <a:r>
              <a:rPr lang="en-US" dirty="0" smtClean="0"/>
              <a:t>Degeneration= degradation=loss of=breakdown.</a:t>
            </a:r>
          </a:p>
          <a:p>
            <a:pPr marL="0" indent="0">
              <a:buNone/>
            </a:pPr>
            <a:r>
              <a:rPr lang="en-US" dirty="0" smtClean="0"/>
              <a:t>The lesion begins in the </a:t>
            </a:r>
            <a:r>
              <a:rPr lang="en-US" dirty="0" err="1" smtClean="0"/>
              <a:t>subarticular</a:t>
            </a:r>
            <a:r>
              <a:rPr lang="en-US" dirty="0" smtClean="0"/>
              <a:t> cartilages as thinning (loss or breakdown) of these cartilages. Gradual thinning </a:t>
            </a:r>
            <a:r>
              <a:rPr lang="en-US" dirty="0"/>
              <a:t>(loss or breakdown</a:t>
            </a:r>
            <a:r>
              <a:rPr lang="en-US" dirty="0" smtClean="0"/>
              <a:t>) of these cartilages will lead to narrowing or loss of joint space. The following changes are seen:</a:t>
            </a:r>
            <a:endParaRPr lang="ar-IQ" dirty="0"/>
          </a:p>
        </p:txBody>
      </p:sp>
    </p:spTree>
    <p:extLst>
      <p:ext uri="{BB962C8B-B14F-4D97-AF65-F5344CB8AC3E}">
        <p14:creationId xmlns:p14="http://schemas.microsoft.com/office/powerpoint/2010/main" val="34747025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514350" indent="-514350">
              <a:buAutoNum type="arabicPeriod"/>
            </a:pPr>
            <a:r>
              <a:rPr lang="en-US" dirty="0" smtClean="0"/>
              <a:t>Disorganized (irregular) increase in number and size of chondrocytes of </a:t>
            </a:r>
            <a:r>
              <a:rPr lang="en-US" dirty="0" err="1" smtClean="0"/>
              <a:t>subarticular</a:t>
            </a:r>
            <a:r>
              <a:rPr lang="en-US" dirty="0" smtClean="0"/>
              <a:t> cartilages.</a:t>
            </a:r>
          </a:p>
          <a:p>
            <a:pPr marL="514350" indent="-514350">
              <a:buAutoNum type="arabicPeriod"/>
            </a:pPr>
            <a:r>
              <a:rPr lang="en-US" dirty="0" smtClean="0"/>
              <a:t>Increase in water &amp; decrease in both proteoglycans(glycoproteins) and collagen type II of </a:t>
            </a:r>
            <a:r>
              <a:rPr lang="en-US" dirty="0" err="1" smtClean="0"/>
              <a:t>subarticular</a:t>
            </a:r>
            <a:r>
              <a:rPr lang="en-US" dirty="0" smtClean="0"/>
              <a:t> cartilages, reflecting functional abnormality of chondrocytes since these 2 substances are normally formed by chondrocytes. </a:t>
            </a:r>
            <a:r>
              <a:rPr lang="en-US" dirty="0" err="1" smtClean="0"/>
              <a:t>Q.What</a:t>
            </a:r>
            <a:r>
              <a:rPr lang="en-US" dirty="0" smtClean="0"/>
              <a:t> is the importance of such 2 substances?</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OA, 2.</a:t>
            </a:r>
            <a:endParaRPr lang="ar-IQ" dirty="0"/>
          </a:p>
        </p:txBody>
      </p:sp>
    </p:spTree>
    <p:extLst>
      <p:ext uri="{BB962C8B-B14F-4D97-AF65-F5344CB8AC3E}">
        <p14:creationId xmlns:p14="http://schemas.microsoft.com/office/powerpoint/2010/main" val="9090132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smtClean="0"/>
              <a:t>These 2 substances are very important for </a:t>
            </a:r>
          </a:p>
          <a:p>
            <a:pPr marL="514350" indent="-514350">
              <a:buAutoNum type="alphaUcPeriod"/>
            </a:pPr>
            <a:r>
              <a:rPr lang="en-US" dirty="0" smtClean="0"/>
              <a:t>Spongy(elastic)joint features </a:t>
            </a:r>
            <a:r>
              <a:rPr lang="en-US" dirty="0" err="1" smtClean="0"/>
              <a:t>i.e</a:t>
            </a:r>
            <a:r>
              <a:rPr lang="en-US" dirty="0" smtClean="0"/>
              <a:t> shock or trauma absorption.</a:t>
            </a:r>
          </a:p>
          <a:p>
            <a:pPr marL="514350" indent="-514350">
              <a:buAutoNum type="alphaUcPeriod"/>
            </a:pPr>
            <a:r>
              <a:rPr lang="en-US" dirty="0" smtClean="0"/>
              <a:t>Providing friction-free joint movement.</a:t>
            </a:r>
          </a:p>
          <a:p>
            <a:pPr marL="0" indent="0">
              <a:buNone/>
            </a:pPr>
            <a:r>
              <a:rPr lang="en-US" dirty="0" smtClean="0"/>
              <a:t>3. Fibrillation (cracks) of </a:t>
            </a:r>
            <a:r>
              <a:rPr lang="en-US" dirty="0" err="1" smtClean="0"/>
              <a:t>subarticular</a:t>
            </a:r>
            <a:r>
              <a:rPr lang="en-US" dirty="0" smtClean="0"/>
              <a:t> cartilage.</a:t>
            </a:r>
          </a:p>
          <a:p>
            <a:pPr marL="0" indent="0">
              <a:buNone/>
            </a:pPr>
            <a:r>
              <a:rPr lang="en-US" dirty="0" smtClean="0"/>
              <a:t>4. Full degeneration of </a:t>
            </a:r>
            <a:r>
              <a:rPr lang="en-US" dirty="0" err="1" smtClean="0"/>
              <a:t>subarticular</a:t>
            </a:r>
            <a:r>
              <a:rPr lang="en-US" dirty="0" smtClean="0"/>
              <a:t> cartilages.</a:t>
            </a:r>
          </a:p>
          <a:p>
            <a:pPr marL="0" indent="0">
              <a:buNone/>
            </a:pPr>
            <a:r>
              <a:rPr lang="en-US" dirty="0" smtClean="0"/>
              <a:t>5. </a:t>
            </a:r>
            <a:r>
              <a:rPr lang="en-US" dirty="0" err="1" smtClean="0"/>
              <a:t>Subchondral</a:t>
            </a:r>
            <a:r>
              <a:rPr lang="en-US" dirty="0" smtClean="0"/>
              <a:t> bone exposure.</a:t>
            </a:r>
          </a:p>
          <a:p>
            <a:pPr marL="0" indent="0">
              <a:buNone/>
            </a:pPr>
            <a:r>
              <a:rPr lang="en-US" dirty="0" smtClean="0"/>
              <a:t>6. Friction of bone ends due to the absence of articular cartilages. </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OA, 3.</a:t>
            </a:r>
            <a:endParaRPr lang="ar-IQ" dirty="0"/>
          </a:p>
        </p:txBody>
      </p:sp>
    </p:spTree>
    <p:extLst>
      <p:ext uri="{BB962C8B-B14F-4D97-AF65-F5344CB8AC3E}">
        <p14:creationId xmlns:p14="http://schemas.microsoft.com/office/powerpoint/2010/main" val="2421301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US" dirty="0" smtClean="0"/>
              <a:t>Some times, small </a:t>
            </a:r>
            <a:r>
              <a:rPr lang="en-US" dirty="0" err="1" smtClean="0"/>
              <a:t>subchondral</a:t>
            </a:r>
            <a:r>
              <a:rPr lang="en-US" dirty="0" smtClean="0"/>
              <a:t> bone fractures result because of friction. Such small fractures appear as loose bodies when dislodged in the joint cavity with subsequent water entry to the area of fracture which form cyst/cysts when surrounded by fibrous tissue.</a:t>
            </a:r>
          </a:p>
          <a:p>
            <a:pPr marL="0" indent="0">
              <a:buNone/>
            </a:pPr>
            <a:r>
              <a:rPr lang="en-US" dirty="0" smtClean="0"/>
              <a:t>7. </a:t>
            </a:r>
            <a:r>
              <a:rPr lang="en-US" dirty="0" err="1" smtClean="0"/>
              <a:t>Subchondral</a:t>
            </a:r>
            <a:r>
              <a:rPr lang="en-US" dirty="0" smtClean="0"/>
              <a:t> cyst formation.</a:t>
            </a:r>
          </a:p>
          <a:p>
            <a:pPr marL="0" indent="0">
              <a:buNone/>
            </a:pPr>
            <a:r>
              <a:rPr lang="en-US" dirty="0"/>
              <a:t>8</a:t>
            </a:r>
            <a:r>
              <a:rPr lang="en-US" dirty="0" smtClean="0"/>
              <a:t>. </a:t>
            </a:r>
            <a:r>
              <a:rPr lang="en-US" dirty="0" err="1" smtClean="0"/>
              <a:t>Subchondral</a:t>
            </a:r>
            <a:r>
              <a:rPr lang="en-US" dirty="0" smtClean="0"/>
              <a:t> thickening and sclerosis of bone.</a:t>
            </a:r>
          </a:p>
          <a:p>
            <a:pPr marL="0" indent="0">
              <a:buNone/>
            </a:pPr>
            <a:r>
              <a:rPr lang="en-US" dirty="0" smtClean="0"/>
              <a:t>9. Osteophyte formation (bone outgrowth) due to pressure effects on bones. These osteophytes might press on muscles or nerves leading to pain.</a:t>
            </a:r>
          </a:p>
          <a:p>
            <a:pPr marL="0" indent="0">
              <a:buNone/>
            </a:pP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OA, 4</a:t>
            </a:r>
            <a:endParaRPr lang="ar-IQ" dirty="0"/>
          </a:p>
        </p:txBody>
      </p:sp>
    </p:spTree>
    <p:extLst>
      <p:ext uri="{BB962C8B-B14F-4D97-AF65-F5344CB8AC3E}">
        <p14:creationId xmlns:p14="http://schemas.microsoft.com/office/powerpoint/2010/main" val="36557445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US" dirty="0" smtClean="0"/>
              <a:t>10. Severe forms lead to the presence of inflammatory changes (chronic inflammatory cells together with acute inflammatory cells and fibrous tissue), collectively named </a:t>
            </a:r>
            <a:r>
              <a:rPr lang="en-US" b="1" dirty="0" err="1" smtClean="0"/>
              <a:t>Pannus</a:t>
            </a:r>
            <a:r>
              <a:rPr lang="en-US" dirty="0" smtClean="0"/>
              <a:t>, with the resultant </a:t>
            </a:r>
            <a:r>
              <a:rPr lang="en-US" dirty="0" err="1" smtClean="0"/>
              <a:t>ankylosis</a:t>
            </a:r>
            <a:r>
              <a:rPr lang="en-US" dirty="0" smtClean="0"/>
              <a:t> (deformity) and limitation of joint movement.</a:t>
            </a:r>
          </a:p>
          <a:p>
            <a:pPr marL="0" indent="0">
              <a:buNone/>
            </a:pPr>
            <a:r>
              <a:rPr lang="en-US" dirty="0" smtClean="0"/>
              <a:t>NB: OA is a degenerative joint disorder affecting </a:t>
            </a:r>
            <a:r>
              <a:rPr lang="en-US" dirty="0" err="1" smtClean="0"/>
              <a:t>subarticular</a:t>
            </a:r>
            <a:r>
              <a:rPr lang="en-US" dirty="0" smtClean="0"/>
              <a:t> cartilages (breakdown is more than synthesis of cartilage) while inflammatory responses of other joint compartments are secondary.</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OA, 5.</a:t>
            </a:r>
            <a:endParaRPr lang="ar-IQ" dirty="0"/>
          </a:p>
        </p:txBody>
      </p:sp>
    </p:spTree>
    <p:extLst>
      <p:ext uri="{BB962C8B-B14F-4D97-AF65-F5344CB8AC3E}">
        <p14:creationId xmlns:p14="http://schemas.microsoft.com/office/powerpoint/2010/main" val="13837395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result of OA</a:t>
            </a:r>
            <a:endParaRPr lang="ar-IQ" dirty="0"/>
          </a:p>
        </p:txBody>
      </p:sp>
      <p:sp>
        <p:nvSpPr>
          <p:cNvPr id="3" name="Content Placeholder 2"/>
          <p:cNvSpPr>
            <a:spLocks noGrp="1"/>
          </p:cNvSpPr>
          <p:nvPr>
            <p:ph idx="1"/>
          </p:nvPr>
        </p:nvSpPr>
        <p:spPr/>
        <p:txBody>
          <a:bodyPr/>
          <a:lstStyle/>
          <a:p>
            <a:pPr marL="514350" indent="-514350">
              <a:buAutoNum type="arabicPeriod"/>
            </a:pPr>
            <a:r>
              <a:rPr lang="en-US" dirty="0" smtClean="0"/>
              <a:t>Physical problems </a:t>
            </a:r>
            <a:r>
              <a:rPr lang="en-US" dirty="0" err="1" smtClean="0"/>
              <a:t>i.e</a:t>
            </a:r>
            <a:r>
              <a:rPr lang="en-US" dirty="0" smtClean="0"/>
              <a:t> physical disability of great number of patients.</a:t>
            </a:r>
          </a:p>
          <a:p>
            <a:pPr marL="514350" indent="-514350">
              <a:buAutoNum type="arabicPeriod"/>
            </a:pPr>
            <a:r>
              <a:rPr lang="en-US" dirty="0" smtClean="0"/>
              <a:t>Economic problems. OA costs USA about 33 billion Dollar per year.</a:t>
            </a:r>
            <a:endParaRPr lang="ar-IQ" dirty="0"/>
          </a:p>
        </p:txBody>
      </p:sp>
    </p:spTree>
    <p:extLst>
      <p:ext uri="{BB962C8B-B14F-4D97-AF65-F5344CB8AC3E}">
        <p14:creationId xmlns:p14="http://schemas.microsoft.com/office/powerpoint/2010/main" val="2603123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نتيجة بحث الصور عن ‪joint struc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81200" y="1752600"/>
            <a:ext cx="5334000" cy="3809999"/>
          </a:xfrm>
          <a:prstGeom prst="rect">
            <a:avLst/>
          </a:prstGeom>
          <a:noFill/>
          <a:ln>
            <a:noFill/>
          </a:ln>
        </p:spPr>
      </p:pic>
      <p:sp>
        <p:nvSpPr>
          <p:cNvPr id="5" name="Title 1"/>
          <p:cNvSpPr>
            <a:spLocks noGrp="1"/>
          </p:cNvSpPr>
          <p:nvPr>
            <p:ph type="title"/>
          </p:nvPr>
        </p:nvSpPr>
        <p:spPr/>
        <p:txBody>
          <a:bodyPr/>
          <a:lstStyle/>
          <a:p>
            <a:r>
              <a:rPr lang="en-US" dirty="0" smtClean="0"/>
              <a:t>Joint disorders, normal Knee joint</a:t>
            </a:r>
            <a:endParaRPr lang="ar-IQ" dirty="0"/>
          </a:p>
        </p:txBody>
      </p:sp>
    </p:spTree>
    <p:extLst>
      <p:ext uri="{BB962C8B-B14F-4D97-AF65-F5344CB8AC3E}">
        <p14:creationId xmlns:p14="http://schemas.microsoft.com/office/powerpoint/2010/main" val="24945215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lnSpcReduction="10000"/>
          </a:bodyPr>
          <a:lstStyle/>
          <a:p>
            <a:pPr marL="0" indent="0">
              <a:buNone/>
            </a:pPr>
            <a:r>
              <a:rPr lang="en-US" dirty="0" smtClean="0"/>
              <a:t>Rheumatoid arthritis (RA)</a:t>
            </a:r>
          </a:p>
          <a:p>
            <a:pPr marL="0" indent="0">
              <a:buNone/>
            </a:pPr>
            <a:r>
              <a:rPr lang="en-US" dirty="0" smtClean="0"/>
              <a:t>Is a systemic chronic autoimmune inflammatory condition affecting mainly joints in symmetrical way by causing </a:t>
            </a:r>
            <a:r>
              <a:rPr lang="en-US" dirty="0" err="1" smtClean="0"/>
              <a:t>synovitis</a:t>
            </a:r>
            <a:r>
              <a:rPr lang="en-US" dirty="0" smtClean="0"/>
              <a:t> (inflammation of synovial membrane) which can progress to destruction of </a:t>
            </a:r>
            <a:r>
              <a:rPr lang="en-US" dirty="0" err="1" smtClean="0"/>
              <a:t>subarticular</a:t>
            </a:r>
            <a:r>
              <a:rPr lang="en-US" dirty="0" smtClean="0"/>
              <a:t> cartilages followed by destruction of underlying </a:t>
            </a:r>
            <a:r>
              <a:rPr lang="en-US" dirty="0" err="1" smtClean="0"/>
              <a:t>subchondral</a:t>
            </a:r>
            <a:r>
              <a:rPr lang="en-US" dirty="0" smtClean="0"/>
              <a:t> bones.</a:t>
            </a:r>
          </a:p>
          <a:p>
            <a:pPr marL="0" indent="0">
              <a:buNone/>
            </a:pPr>
            <a:r>
              <a:rPr lang="en-US" dirty="0" smtClean="0"/>
              <a:t>Not only joints are affected. </a:t>
            </a:r>
            <a:r>
              <a:rPr lang="en-US" dirty="0"/>
              <a:t>B</a:t>
            </a:r>
            <a:r>
              <a:rPr lang="en-US" dirty="0" smtClean="0"/>
              <a:t>lood vessels, skin, heart, </a:t>
            </a:r>
            <a:r>
              <a:rPr lang="en-US" dirty="0" err="1" smtClean="0"/>
              <a:t>muscles,eyes</a:t>
            </a:r>
            <a:r>
              <a:rPr lang="en-US" dirty="0" smtClean="0"/>
              <a:t>, </a:t>
            </a:r>
            <a:r>
              <a:rPr lang="en-US" dirty="0" err="1" smtClean="0"/>
              <a:t>serosal</a:t>
            </a:r>
            <a:r>
              <a:rPr lang="en-US" dirty="0" smtClean="0"/>
              <a:t> membranes and lungs can be affected. </a:t>
            </a:r>
            <a:endParaRPr lang="ar-IQ" dirty="0"/>
          </a:p>
        </p:txBody>
      </p:sp>
      <p:sp>
        <p:nvSpPr>
          <p:cNvPr id="5" name="Title 1"/>
          <p:cNvSpPr>
            <a:spLocks noGrp="1"/>
          </p:cNvSpPr>
          <p:nvPr>
            <p:ph type="title"/>
          </p:nvPr>
        </p:nvSpPr>
        <p:spPr>
          <a:xfrm>
            <a:off x="457200" y="0"/>
            <a:ext cx="8229600" cy="1219200"/>
          </a:xfrm>
        </p:spPr>
        <p:txBody>
          <a:bodyPr>
            <a:normAutofit fontScale="90000"/>
          </a:bodyPr>
          <a:lstStyle/>
          <a:p>
            <a:r>
              <a:rPr lang="en-US" sz="3200" dirty="0" smtClean="0"/>
              <a:t>Pathogenesis and morphological features of </a:t>
            </a:r>
            <a:r>
              <a:rPr lang="en-US" sz="3200" dirty="0"/>
              <a:t>Rheumatoid arthritis (RA)</a:t>
            </a:r>
            <a:r>
              <a:rPr lang="ar-IQ" sz="3200" dirty="0"/>
              <a:t/>
            </a:r>
            <a:br>
              <a:rPr lang="ar-IQ" sz="3200" dirty="0"/>
            </a:br>
            <a:endParaRPr lang="ar-IQ" sz="3200" dirty="0"/>
          </a:p>
        </p:txBody>
      </p:sp>
    </p:spTree>
    <p:extLst>
      <p:ext uri="{BB962C8B-B14F-4D97-AF65-F5344CB8AC3E}">
        <p14:creationId xmlns:p14="http://schemas.microsoft.com/office/powerpoint/2010/main" val="18780611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smtClean="0"/>
              <a:t>The disease involves joints and other tissues.</a:t>
            </a:r>
          </a:p>
          <a:p>
            <a:pPr marL="0" indent="0">
              <a:buNone/>
            </a:pPr>
            <a:r>
              <a:rPr lang="en-US" dirty="0" smtClean="0"/>
              <a:t>The disease is started by causing immune mediated chronic </a:t>
            </a:r>
            <a:r>
              <a:rPr lang="en-US" dirty="0" err="1" smtClean="0"/>
              <a:t>synovitis</a:t>
            </a:r>
            <a:r>
              <a:rPr lang="en-US" dirty="0" smtClean="0"/>
              <a:t> </a:t>
            </a:r>
            <a:r>
              <a:rPr lang="en-US" dirty="0" err="1" smtClean="0"/>
              <a:t>i.e</a:t>
            </a:r>
            <a:r>
              <a:rPr lang="en-US" dirty="0" smtClean="0"/>
              <a:t> chronic inflammation of </a:t>
            </a:r>
            <a:r>
              <a:rPr lang="en-US" dirty="0" err="1" smtClean="0"/>
              <a:t>synovium</a:t>
            </a:r>
            <a:r>
              <a:rPr lang="en-US" dirty="0" smtClean="0"/>
              <a:t> (synovial membranes of joints). Cells of synovial membrane (</a:t>
            </a:r>
            <a:r>
              <a:rPr lang="en-US" dirty="0" err="1" smtClean="0"/>
              <a:t>synoviocytes</a:t>
            </a:r>
            <a:r>
              <a:rPr lang="en-US" dirty="0" smtClean="0"/>
              <a:t>) will increase in number. The cause is likely to be due to T-lymphocyte activation by interaction of genetically predisposed person (HLA DR4) with certain environmental precipitating factor like microorganisms.</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a:t>
            </a:r>
            <a:r>
              <a:rPr lang="en-US" dirty="0"/>
              <a:t>R</a:t>
            </a:r>
            <a:r>
              <a:rPr lang="en-US" dirty="0" smtClean="0"/>
              <a:t>A, 1.</a:t>
            </a:r>
            <a:endParaRPr lang="ar-IQ" dirty="0"/>
          </a:p>
        </p:txBody>
      </p:sp>
    </p:spTree>
    <p:extLst>
      <p:ext uri="{BB962C8B-B14F-4D97-AF65-F5344CB8AC3E}">
        <p14:creationId xmlns:p14="http://schemas.microsoft.com/office/powerpoint/2010/main" val="23913075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dirty="0" smtClean="0"/>
              <a:t>Such T-cell activation will lead to the production of cytokines  which will stimulate macrophages and B-lymphocytes.</a:t>
            </a:r>
          </a:p>
          <a:p>
            <a:pPr marL="0" indent="0">
              <a:buNone/>
            </a:pPr>
            <a:r>
              <a:rPr lang="en-US" dirty="0" smtClean="0"/>
              <a:t>Macrophages release enzymes to degrade joint compartments and B-cells produce antibodies that destroy joint compartments. The typical antibody which is seen in 80% of patients is </a:t>
            </a:r>
            <a:r>
              <a:rPr lang="en-US" dirty="0" err="1" smtClean="0"/>
              <a:t>IgM</a:t>
            </a:r>
            <a:r>
              <a:rPr lang="en-US" dirty="0" smtClean="0"/>
              <a:t> antibody attached to </a:t>
            </a:r>
            <a:r>
              <a:rPr lang="en-US" dirty="0" err="1" smtClean="0"/>
              <a:t>IgG</a:t>
            </a:r>
            <a:r>
              <a:rPr lang="en-US" dirty="0" smtClean="0"/>
              <a:t> antibody and called Rheumatoid factor (RA).</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a:t>
            </a:r>
            <a:r>
              <a:rPr lang="en-US" dirty="0"/>
              <a:t>R</a:t>
            </a:r>
            <a:r>
              <a:rPr lang="en-US" dirty="0" smtClean="0"/>
              <a:t>A, 2.</a:t>
            </a:r>
            <a:endParaRPr lang="ar-IQ" dirty="0"/>
          </a:p>
        </p:txBody>
      </p:sp>
    </p:spTree>
    <p:extLst>
      <p:ext uri="{BB962C8B-B14F-4D97-AF65-F5344CB8AC3E}">
        <p14:creationId xmlns:p14="http://schemas.microsoft.com/office/powerpoint/2010/main" val="21815650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dirty="0" smtClean="0"/>
              <a:t>Together with the increase in </a:t>
            </a:r>
            <a:r>
              <a:rPr lang="en-US" dirty="0" err="1" smtClean="0"/>
              <a:t>synoviocytes</a:t>
            </a:r>
            <a:r>
              <a:rPr lang="en-US" dirty="0" smtClean="0"/>
              <a:t>, there will be increase in inflammatory cells mainly chronic inflammatory cells (lymphocytes) with other cells and fibrous tissue which also stimulate osteoclasts to cause bone erosions forming what is </a:t>
            </a:r>
            <a:r>
              <a:rPr lang="en-US" dirty="0" err="1" smtClean="0"/>
              <a:t>histopathologically</a:t>
            </a:r>
            <a:r>
              <a:rPr lang="en-US" dirty="0" smtClean="0"/>
              <a:t> called </a:t>
            </a:r>
            <a:r>
              <a:rPr lang="en-US" b="1" dirty="0" err="1" smtClean="0"/>
              <a:t>Pannus</a:t>
            </a:r>
            <a:r>
              <a:rPr lang="en-US" dirty="0" smtClean="0"/>
              <a:t>.</a:t>
            </a:r>
          </a:p>
          <a:p>
            <a:pPr marL="0" indent="0">
              <a:buNone/>
            </a:pPr>
            <a:r>
              <a:rPr lang="en-US" dirty="0" err="1" smtClean="0"/>
              <a:t>Pannus</a:t>
            </a:r>
            <a:r>
              <a:rPr lang="en-US" dirty="0" smtClean="0"/>
              <a:t>=collection of such cells and such changes.</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a:t>
            </a:r>
            <a:r>
              <a:rPr lang="en-US" dirty="0"/>
              <a:t>R</a:t>
            </a:r>
            <a:r>
              <a:rPr lang="en-US" dirty="0" smtClean="0"/>
              <a:t>A, 3.</a:t>
            </a:r>
            <a:endParaRPr lang="ar-IQ" dirty="0"/>
          </a:p>
        </p:txBody>
      </p:sp>
    </p:spTree>
    <p:extLst>
      <p:ext uri="{BB962C8B-B14F-4D97-AF65-F5344CB8AC3E}">
        <p14:creationId xmlns:p14="http://schemas.microsoft.com/office/powerpoint/2010/main" val="28854478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err="1" smtClean="0"/>
              <a:t>Pannus</a:t>
            </a:r>
            <a:r>
              <a:rPr lang="en-US" dirty="0" smtClean="0"/>
              <a:t> will gradually fill the joint space with subsequent fibrosis, calcification and </a:t>
            </a:r>
            <a:r>
              <a:rPr lang="en-US" dirty="0" err="1" smtClean="0"/>
              <a:t>ankylosis</a:t>
            </a:r>
            <a:r>
              <a:rPr lang="en-US" dirty="0" smtClean="0"/>
              <a:t> (deformity).</a:t>
            </a:r>
          </a:p>
          <a:p>
            <a:pPr marL="0" indent="0">
              <a:buNone/>
            </a:pPr>
            <a:r>
              <a:rPr lang="en-US" dirty="0" smtClean="0"/>
              <a:t>Subcutaneous nodules develop in one fourth of patients due to pressure effects.</a:t>
            </a:r>
            <a:endParaRPr lang="ar-IQ" dirty="0"/>
          </a:p>
        </p:txBody>
      </p:sp>
      <p:sp>
        <p:nvSpPr>
          <p:cNvPr id="4" name="Title 1"/>
          <p:cNvSpPr>
            <a:spLocks noGrp="1"/>
          </p:cNvSpPr>
          <p:nvPr>
            <p:ph type="title"/>
          </p:nvPr>
        </p:nvSpPr>
        <p:spPr/>
        <p:txBody>
          <a:bodyPr>
            <a:normAutofit fontScale="90000"/>
          </a:bodyPr>
          <a:lstStyle/>
          <a:p>
            <a:r>
              <a:rPr lang="en-US" dirty="0" smtClean="0"/>
              <a:t>Pathogenesis and morphological features of </a:t>
            </a:r>
            <a:r>
              <a:rPr lang="en-US" dirty="0"/>
              <a:t>R</a:t>
            </a:r>
            <a:r>
              <a:rPr lang="en-US" dirty="0" smtClean="0"/>
              <a:t>A, 3.</a:t>
            </a:r>
            <a:endParaRPr lang="ar-IQ" dirty="0"/>
          </a:p>
        </p:txBody>
      </p:sp>
    </p:spTree>
    <p:extLst>
      <p:ext uri="{BB962C8B-B14F-4D97-AF65-F5344CB8AC3E}">
        <p14:creationId xmlns:p14="http://schemas.microsoft.com/office/powerpoint/2010/main" val="18931595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228599"/>
          </a:xfrm>
        </p:spPr>
        <p:txBody>
          <a:bodyPr>
            <a:normAutofit fontScale="90000"/>
          </a:bodyPr>
          <a:lstStyle/>
          <a:p>
            <a:r>
              <a:rPr lang="en-US" dirty="0" smtClean="0"/>
              <a:t>  </a:t>
            </a:r>
            <a:endParaRPr lang="ar-IQ" dirty="0"/>
          </a:p>
        </p:txBody>
      </p:sp>
      <p:sp>
        <p:nvSpPr>
          <p:cNvPr id="3" name="Subtitle 2"/>
          <p:cNvSpPr>
            <a:spLocks noGrp="1"/>
          </p:cNvSpPr>
          <p:nvPr>
            <p:ph type="subTitle" idx="1"/>
          </p:nvPr>
        </p:nvSpPr>
        <p:spPr>
          <a:xfrm>
            <a:off x="762000" y="0"/>
            <a:ext cx="7010400" cy="6858000"/>
          </a:xfrm>
        </p:spPr>
        <p:txBody>
          <a:bodyPr/>
          <a:lstStyle/>
          <a:p>
            <a:endParaRPr lang="ar-IQ" dirty="0"/>
          </a:p>
        </p:txBody>
      </p:sp>
      <p:pic>
        <p:nvPicPr>
          <p:cNvPr id="1026" name="Picture 2" descr="D:\note3 viber photo\image-5e12aef7c2a1ef85dc666f3e43950a70d1b4956c801057ba36ea08aa7853b614-V-1-1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04800"/>
            <a:ext cx="6477000"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940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joints</a:t>
            </a:r>
            <a:endParaRPr lang="ar-IQ" dirty="0"/>
          </a:p>
        </p:txBody>
      </p:sp>
      <p:sp>
        <p:nvSpPr>
          <p:cNvPr id="3" name="Content Placeholder 2"/>
          <p:cNvSpPr>
            <a:spLocks noGrp="1"/>
          </p:cNvSpPr>
          <p:nvPr>
            <p:ph idx="1"/>
          </p:nvPr>
        </p:nvSpPr>
        <p:spPr/>
        <p:txBody>
          <a:bodyPr/>
          <a:lstStyle/>
          <a:p>
            <a:pPr marL="514350" indent="-514350">
              <a:buAutoNum type="arabicPeriod"/>
            </a:pPr>
            <a:r>
              <a:rPr lang="en-US" dirty="0" smtClean="0"/>
              <a:t>Immovable joints: </a:t>
            </a:r>
            <a:r>
              <a:rPr lang="en-US" dirty="0" err="1" smtClean="0"/>
              <a:t>e.g</a:t>
            </a:r>
            <a:r>
              <a:rPr lang="en-US" dirty="0" smtClean="0"/>
              <a:t> skull sutures.</a:t>
            </a:r>
          </a:p>
          <a:p>
            <a:pPr marL="514350" indent="-514350">
              <a:buAutoNum type="arabicPeriod"/>
            </a:pPr>
            <a:r>
              <a:rPr lang="en-US" dirty="0" smtClean="0"/>
              <a:t>Slightly movable joints: </a:t>
            </a:r>
            <a:r>
              <a:rPr lang="en-US" dirty="0" err="1" smtClean="0"/>
              <a:t>e.g</a:t>
            </a:r>
            <a:r>
              <a:rPr lang="en-US" dirty="0" smtClean="0"/>
              <a:t> intervertebral discs.</a:t>
            </a:r>
          </a:p>
          <a:p>
            <a:pPr marL="514350" indent="-514350">
              <a:buAutoNum type="arabicPeriod"/>
            </a:pPr>
            <a:r>
              <a:rPr lang="en-US" dirty="0" smtClean="0"/>
              <a:t>Freely movable joints: most of joints.</a:t>
            </a:r>
          </a:p>
          <a:p>
            <a:pPr marL="0" indent="0">
              <a:buNone/>
            </a:pPr>
            <a:endParaRPr lang="ar-IQ" dirty="0"/>
          </a:p>
        </p:txBody>
      </p:sp>
    </p:spTree>
    <p:extLst>
      <p:ext uri="{BB962C8B-B14F-4D97-AF65-F5344CB8AC3E}">
        <p14:creationId xmlns:p14="http://schemas.microsoft.com/office/powerpoint/2010/main" val="2472140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نتيجة بحث الصور عن ‪joint struc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1828800"/>
            <a:ext cx="5105400" cy="3657600"/>
          </a:xfrm>
          <a:prstGeom prst="rect">
            <a:avLst/>
          </a:prstGeom>
          <a:noFill/>
          <a:ln>
            <a:noFill/>
          </a:ln>
        </p:spPr>
      </p:pic>
      <p:sp>
        <p:nvSpPr>
          <p:cNvPr id="5" name="Title 1"/>
          <p:cNvSpPr>
            <a:spLocks noGrp="1"/>
          </p:cNvSpPr>
          <p:nvPr>
            <p:ph type="title"/>
          </p:nvPr>
        </p:nvSpPr>
        <p:spPr/>
        <p:txBody>
          <a:bodyPr>
            <a:normAutofit fontScale="90000"/>
          </a:bodyPr>
          <a:lstStyle/>
          <a:p>
            <a:r>
              <a:rPr lang="en-US" dirty="0" smtClean="0"/>
              <a:t>Joint disorders, normal joint capsule </a:t>
            </a:r>
            <a:endParaRPr lang="ar-IQ" dirty="0"/>
          </a:p>
        </p:txBody>
      </p:sp>
    </p:spTree>
    <p:extLst>
      <p:ext uri="{BB962C8B-B14F-4D97-AF65-F5344CB8AC3E}">
        <p14:creationId xmlns:p14="http://schemas.microsoft.com/office/powerpoint/2010/main" val="1144900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and abnormal joints</a:t>
            </a:r>
            <a:endParaRPr lang="ar-IQ" dirty="0"/>
          </a:p>
        </p:txBody>
      </p:sp>
      <p:sp>
        <p:nvSpPr>
          <p:cNvPr id="3" name="Content Placeholder 2"/>
          <p:cNvSpPr>
            <a:spLocks noGrp="1"/>
          </p:cNvSpPr>
          <p:nvPr>
            <p:ph idx="1"/>
          </p:nvPr>
        </p:nvSpPr>
        <p:spPr>
          <a:xfrm>
            <a:off x="457200" y="1524000"/>
            <a:ext cx="8229600" cy="4602163"/>
          </a:xfrm>
        </p:spPr>
        <p:txBody>
          <a:bodyPr/>
          <a:lstStyle/>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0"/>
            <a:ext cx="7772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6642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IQ"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3675" y="2124075"/>
            <a:ext cx="367665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1511855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OA changes</a:t>
            </a:r>
            <a:endParaRPr lang="ar-IQ"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133600"/>
            <a:ext cx="60198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1097346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RA changes</a:t>
            </a:r>
            <a:endParaRPr lang="ar-IQ"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133600"/>
            <a:ext cx="762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Joint disorders</a:t>
            </a:r>
            <a:endParaRPr lang="ar-IQ" dirty="0"/>
          </a:p>
        </p:txBody>
      </p:sp>
    </p:spTree>
    <p:extLst>
      <p:ext uri="{BB962C8B-B14F-4D97-AF65-F5344CB8AC3E}">
        <p14:creationId xmlns:p14="http://schemas.microsoft.com/office/powerpoint/2010/main" val="2816271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TotalTime>
  <Words>1073</Words>
  <Application>Microsoft Office PowerPoint</Application>
  <PresentationFormat>On-screen Show (4:3)</PresentationFormat>
  <Paragraphs>110</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Pathology for year 2, unit 3</vt:lpstr>
      <vt:lpstr>Joint disorders</vt:lpstr>
      <vt:lpstr>Joint disorders, normal Knee joint</vt:lpstr>
      <vt:lpstr>Classification of joints</vt:lpstr>
      <vt:lpstr>Joint disorders, normal joint capsule </vt:lpstr>
      <vt:lpstr>Normal and abnormal joints</vt:lpstr>
      <vt:lpstr>Joint disorders</vt:lpstr>
      <vt:lpstr>Joint disorders</vt:lpstr>
      <vt:lpstr>Joint disorders</vt:lpstr>
      <vt:lpstr>Joint disorders</vt:lpstr>
      <vt:lpstr>Joint disorders</vt:lpstr>
      <vt:lpstr>Joint disorders</vt:lpstr>
      <vt:lpstr>Joint disorders</vt:lpstr>
      <vt:lpstr>Joint disorders</vt:lpstr>
      <vt:lpstr>Joint disorders</vt:lpstr>
      <vt:lpstr>Joint disorders</vt:lpstr>
      <vt:lpstr>Joint disorders </vt:lpstr>
      <vt:lpstr>Joint disorders, normal Knee joint</vt:lpstr>
      <vt:lpstr>Joint disorders </vt:lpstr>
      <vt:lpstr>Synovial joints</vt:lpstr>
      <vt:lpstr> </vt:lpstr>
      <vt:lpstr>Joint disorders </vt:lpstr>
      <vt:lpstr>Osteoarthritis (osteoarthrosis)</vt:lpstr>
      <vt:lpstr>Pathogenesis and morphological features of OA,1.</vt:lpstr>
      <vt:lpstr>Pathogenesis and morphological features of OA, 2.</vt:lpstr>
      <vt:lpstr>Pathogenesis and morphological features of OA, 3.</vt:lpstr>
      <vt:lpstr>Pathogenesis and morphological features of OA, 4</vt:lpstr>
      <vt:lpstr>Pathogenesis and morphological features of OA, 5.</vt:lpstr>
      <vt:lpstr>End result of OA</vt:lpstr>
      <vt:lpstr>Pathogenesis and morphological features of Rheumatoid arthritis (RA) </vt:lpstr>
      <vt:lpstr>Pathogenesis and morphological features of RA, 1.</vt:lpstr>
      <vt:lpstr>Pathogenesis and morphological features of RA, 2.</vt:lpstr>
      <vt:lpstr>Pathogenesis and morphological features of RA, 3.</vt:lpstr>
      <vt:lpstr>Pathogenesis and morphological features of RA, 3.</vt:lpstr>
      <vt:lpstr>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ALAARAB</dc:creator>
  <cp:lastModifiedBy>DR.Ahmed Saker 2o1O</cp:lastModifiedBy>
  <cp:revision>56</cp:revision>
  <dcterms:created xsi:type="dcterms:W3CDTF">2006-08-16T00:00:00Z</dcterms:created>
  <dcterms:modified xsi:type="dcterms:W3CDTF">2015-03-10T03:59:47Z</dcterms:modified>
</cp:coreProperties>
</file>