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303" r:id="rId4"/>
    <p:sldId id="304" r:id="rId5"/>
    <p:sldId id="305" r:id="rId6"/>
    <p:sldId id="311" r:id="rId7"/>
    <p:sldId id="312" r:id="rId8"/>
    <p:sldId id="306" r:id="rId9"/>
    <p:sldId id="308" r:id="rId10"/>
    <p:sldId id="307" r:id="rId11"/>
    <p:sldId id="309" r:id="rId12"/>
    <p:sldId id="310" r:id="rId13"/>
    <p:sldId id="30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Pathology for year 2, unit 3</a:t>
            </a:r>
            <a:endParaRPr lang="ar-IQ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Lecture number 13.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NB: The total number of lectures is 17.</a:t>
            </a:r>
            <a:endParaRPr lang="ar-IQ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4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Postmenopausal osteoporosis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Unfortunately, the female is at risk of both senile and postmenopausal osteoporosis.</a:t>
            </a:r>
          </a:p>
          <a:p>
            <a:pPr marL="0" indent="0">
              <a:buNone/>
            </a:pPr>
            <a:r>
              <a:rPr lang="en-US" dirty="0" smtClean="0"/>
              <a:t>Postmenopausal osteoporosis is caused by low estrogen level which leads to an increase in cytokines like IL</a:t>
            </a:r>
            <a:r>
              <a:rPr lang="en-US" baseline="-25000" dirty="0" smtClean="0"/>
              <a:t>1</a:t>
            </a:r>
            <a:r>
              <a:rPr lang="en-US" dirty="0" smtClean="0"/>
              <a:t> and TNF that increase osteoclast activity.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381047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Q. What is the most important dangerous outcome (fate) of osteoporosis?</a:t>
            </a:r>
          </a:p>
          <a:p>
            <a:pPr marL="0" indent="0">
              <a:buNone/>
            </a:pPr>
            <a:r>
              <a:rPr lang="en-US" dirty="0" smtClean="0"/>
              <a:t>Answer: Fracture.</a:t>
            </a: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Senile and postmenopausal  osteoporosis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722037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Q. What are the  causes of low (reduced) bone mass?</a:t>
            </a:r>
          </a:p>
          <a:p>
            <a:pPr marL="0" indent="0">
              <a:buNone/>
            </a:pPr>
            <a:r>
              <a:rPr lang="en-US" dirty="0" smtClean="0"/>
              <a:t>Answer:</a:t>
            </a:r>
          </a:p>
          <a:p>
            <a:pPr marL="0" indent="0">
              <a:buNone/>
            </a:pPr>
            <a:r>
              <a:rPr lang="en-US" dirty="0" smtClean="0"/>
              <a:t>Bone mass is composed of spaces that are filled by osteoblasts and minerals that are added by osteoblasts. So that causes are:</a:t>
            </a:r>
          </a:p>
          <a:p>
            <a:pPr marL="514350" indent="-514350">
              <a:buAutoNum type="arabicPeriod"/>
            </a:pPr>
            <a:r>
              <a:rPr lang="en-US" dirty="0" smtClean="0"/>
              <a:t>Osteoporosis due to low osteoblast activity or high osteoclast activity or both.</a:t>
            </a:r>
          </a:p>
          <a:p>
            <a:pPr marL="514350" indent="-514350">
              <a:buAutoNum type="arabicPeriod"/>
            </a:pPr>
            <a:r>
              <a:rPr lang="en-US" dirty="0" smtClean="0"/>
              <a:t>Low mineralization in the presence of normal osteoblast and osteoclast activities </a:t>
            </a:r>
            <a:r>
              <a:rPr lang="en-US" dirty="0" err="1" smtClean="0"/>
              <a:t>e.g</a:t>
            </a:r>
            <a:r>
              <a:rPr lang="en-US" dirty="0" smtClean="0"/>
              <a:t> </a:t>
            </a:r>
            <a:r>
              <a:rPr lang="en-US" dirty="0" err="1" smtClean="0"/>
              <a:t>vit.D</a:t>
            </a:r>
            <a:r>
              <a:rPr lang="en-US" dirty="0" smtClean="0"/>
              <a:t> deficiency (</a:t>
            </a:r>
            <a:r>
              <a:rPr lang="en-US" dirty="0" err="1" smtClean="0"/>
              <a:t>vit</a:t>
            </a:r>
            <a:r>
              <a:rPr lang="en-US" dirty="0" smtClean="0"/>
              <a:t>. D is responsible for calcium absorption from GIT) which is called rickets (</a:t>
            </a:r>
            <a:r>
              <a:rPr lang="ar-SA" dirty="0" smtClean="0"/>
              <a:t>الكساح</a:t>
            </a:r>
            <a:r>
              <a:rPr lang="en-US" dirty="0" smtClean="0"/>
              <a:t>) in children and </a:t>
            </a:r>
            <a:r>
              <a:rPr lang="en-US" dirty="0" err="1" smtClean="0"/>
              <a:t>osteomalacia</a:t>
            </a:r>
            <a:r>
              <a:rPr lang="en-US" dirty="0" smtClean="0"/>
              <a:t> in adults.</a:t>
            </a: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Osteoporosis, Rickets &amp; </a:t>
            </a:r>
            <a:r>
              <a:rPr lang="en-US" dirty="0" err="1" smtClean="0"/>
              <a:t>osteomalacia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01024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>
              <a:buNone/>
            </a:pPr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75438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29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Metabolic changes of bones</a:t>
            </a:r>
            <a:endParaRPr lang="ar-IQ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1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b="1" dirty="0" smtClean="0"/>
              <a:t> </a:t>
            </a:r>
            <a:r>
              <a:rPr lang="ar-IQ" sz="3600" b="1" dirty="0" smtClean="0"/>
              <a:t> </a:t>
            </a:r>
            <a:r>
              <a:rPr lang="ar-SA" sz="3600" b="1" dirty="0" smtClean="0"/>
              <a:t>أ.م.د.محمد </a:t>
            </a:r>
            <a:r>
              <a:rPr lang="ar-SA" sz="3600" b="1" dirty="0"/>
              <a:t>شنين </a:t>
            </a:r>
            <a:r>
              <a:rPr lang="ar-SA" sz="3600" b="1" dirty="0" smtClean="0"/>
              <a:t>علي العبادي</a:t>
            </a:r>
          </a:p>
          <a:p>
            <a:pPr marL="0" indent="0" algn="ctr">
              <a:buNone/>
            </a:pPr>
            <a:r>
              <a:rPr lang="en-US" sz="3600" b="1" dirty="0" smtClean="0"/>
              <a:t>M. B. Ch. B. &amp; F. I. C. P.(</a:t>
            </a:r>
            <a:r>
              <a:rPr lang="en-US" sz="3600" b="1" dirty="0" err="1" smtClean="0"/>
              <a:t>Hematopathology</a:t>
            </a:r>
            <a:r>
              <a:rPr lang="en-US" sz="3600" b="1" dirty="0" smtClean="0"/>
              <a:t>)</a:t>
            </a:r>
            <a:endParaRPr lang="ar-SA" sz="3600" b="1" dirty="0"/>
          </a:p>
          <a:p>
            <a:pPr marL="0" indent="0" algn="ctr">
              <a:buNone/>
            </a:pPr>
            <a:r>
              <a:rPr lang="ar-IQ" sz="3600" dirty="0" smtClean="0"/>
              <a:t>الثلاثاء2015/3/31</a:t>
            </a:r>
          </a:p>
          <a:p>
            <a:pPr marL="0" indent="0" algn="ctr">
              <a:buNone/>
            </a:pPr>
            <a:r>
              <a:rPr lang="ar-IQ" sz="3600" dirty="0" smtClean="0"/>
              <a:t>الساعة التاسعة صباحا </a:t>
            </a:r>
            <a:endParaRPr lang="ar-IQ" sz="3600" dirty="0"/>
          </a:p>
        </p:txBody>
      </p:sp>
    </p:spTree>
    <p:extLst>
      <p:ext uri="{BB962C8B-B14F-4D97-AF65-F5344CB8AC3E}">
        <p14:creationId xmlns:p14="http://schemas.microsoft.com/office/powerpoint/2010/main" val="64467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Osteoporosis.</a:t>
            </a:r>
          </a:p>
          <a:p>
            <a:pPr marL="514350" indent="-514350">
              <a:buAutoNum type="arabicPeriod"/>
            </a:pPr>
            <a:r>
              <a:rPr lang="en-US" dirty="0" smtClean="0"/>
              <a:t>Nutritional deficiencies like </a:t>
            </a:r>
            <a:r>
              <a:rPr lang="en-US" dirty="0" err="1" smtClean="0"/>
              <a:t>vit.C</a:t>
            </a:r>
            <a:r>
              <a:rPr lang="en-US" dirty="0" smtClean="0"/>
              <a:t> or </a:t>
            </a:r>
            <a:r>
              <a:rPr lang="en-US" dirty="0" err="1" smtClean="0"/>
              <a:t>vit.D</a:t>
            </a:r>
            <a:r>
              <a:rPr lang="en-US" dirty="0" smtClean="0"/>
              <a:t> def.</a:t>
            </a:r>
          </a:p>
          <a:p>
            <a:pPr marL="514350" indent="-514350">
              <a:buAutoNum type="arabicPeriod"/>
            </a:pPr>
            <a:r>
              <a:rPr lang="en-US" dirty="0" smtClean="0"/>
              <a:t>Endocrine causes like hyperparathyroidism.</a:t>
            </a:r>
          </a:p>
          <a:p>
            <a:pPr marL="514350" indent="-514350">
              <a:buAutoNum type="arabicPeriod"/>
            </a:pPr>
            <a:r>
              <a:rPr lang="en-US" dirty="0" smtClean="0"/>
              <a:t>Others.</a:t>
            </a: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Metabolic changes of bones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58472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u="sng" dirty="0" smtClean="0"/>
              <a:t>Osteoporosis</a:t>
            </a:r>
          </a:p>
          <a:p>
            <a:pPr marL="0" indent="0">
              <a:buNone/>
            </a:pPr>
            <a:r>
              <a:rPr lang="en-US" dirty="0" err="1" smtClean="0"/>
              <a:t>Osteo</a:t>
            </a:r>
            <a:r>
              <a:rPr lang="en-US" dirty="0" smtClean="0"/>
              <a:t>= bone or bony</a:t>
            </a:r>
          </a:p>
          <a:p>
            <a:pPr marL="0" indent="0">
              <a:buNone/>
            </a:pPr>
            <a:r>
              <a:rPr lang="en-US" dirty="0" smtClean="0"/>
              <a:t>Pore or pores= hole or holes, space or spaces.</a:t>
            </a:r>
          </a:p>
          <a:p>
            <a:pPr marL="0" indent="0">
              <a:buNone/>
            </a:pPr>
            <a:r>
              <a:rPr lang="en-US" dirty="0" smtClean="0"/>
              <a:t>Sis=increase  </a:t>
            </a:r>
            <a:r>
              <a:rPr lang="en-US" dirty="0" err="1" smtClean="0"/>
              <a:t>e.g</a:t>
            </a:r>
            <a:r>
              <a:rPr lang="en-US" dirty="0" smtClean="0"/>
              <a:t> leukocytosis(increase in white blood cells).</a:t>
            </a:r>
          </a:p>
          <a:p>
            <a:pPr marL="0" indent="0">
              <a:buNone/>
            </a:pPr>
            <a:r>
              <a:rPr lang="en-US" dirty="0" smtClean="0"/>
              <a:t>Osteoporosis=increase in bone porosity=bone loss=reduction in bone mass.</a:t>
            </a:r>
          </a:p>
          <a:p>
            <a:pPr marL="0" indent="0">
              <a:buNone/>
            </a:pP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Metabolic changes of bones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08077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Osteoporosis can be generalized or limited to the inactive limb.</a:t>
            </a:r>
          </a:p>
          <a:p>
            <a:pPr marL="0" indent="0">
              <a:buNone/>
            </a:pPr>
            <a:r>
              <a:rPr lang="en-US" dirty="0" smtClean="0"/>
              <a:t>Osteoporosis can be primary or secondary.</a:t>
            </a:r>
          </a:p>
          <a:p>
            <a:pPr marL="0" indent="0">
              <a:buNone/>
            </a:pPr>
            <a:r>
              <a:rPr lang="en-US" dirty="0" smtClean="0"/>
              <a:t>The commonest primary forms are senile and postmenopausal forms.</a:t>
            </a:r>
          </a:p>
          <a:p>
            <a:pPr marL="0" indent="0">
              <a:buNone/>
            </a:pPr>
            <a:r>
              <a:rPr lang="en-US" dirty="0" smtClean="0"/>
              <a:t>Secondary forms includes steroid therapy that increases bone </a:t>
            </a:r>
            <a:r>
              <a:rPr lang="en-US" dirty="0" err="1" smtClean="0"/>
              <a:t>resorption</a:t>
            </a:r>
            <a:r>
              <a:rPr lang="en-US" dirty="0" smtClean="0"/>
              <a:t>.</a:t>
            </a: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Metabolic changes of bones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59089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76400"/>
            <a:ext cx="7010400" cy="4114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Osteoporosis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874346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76400"/>
            <a:ext cx="73152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steoporosis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7644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Senile osteoporosis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Senile=aging</a:t>
            </a:r>
          </a:p>
          <a:p>
            <a:pPr marL="0" indent="0">
              <a:buNone/>
            </a:pPr>
            <a:r>
              <a:rPr lang="en-US" dirty="0" smtClean="0"/>
              <a:t>Normally the peak bone mass is reached or achieved in young adulthood. After that there will be senile osteoporosis(bone loss of 0.7% per year) mainly in femoral neck and spine. So that fracture of these sites is common in old ages.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Senile osteoporosis affects both sexes.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78216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Q. Are there individual differences regarding bone mass? what is the significance?</a:t>
            </a:r>
          </a:p>
          <a:p>
            <a:pPr marL="0" indent="0">
              <a:buNone/>
            </a:pPr>
            <a:r>
              <a:rPr lang="en-US" dirty="0"/>
              <a:t>Answer: Yes, </a:t>
            </a:r>
            <a:r>
              <a:rPr lang="en-US" dirty="0" smtClean="0"/>
              <a:t>the higher the mass the later(delayed) </a:t>
            </a:r>
            <a:r>
              <a:rPr lang="en-US" dirty="0"/>
              <a:t>senile osteoporosis.</a:t>
            </a:r>
          </a:p>
          <a:p>
            <a:pPr marL="0" indent="0">
              <a:buNone/>
            </a:pPr>
            <a:r>
              <a:rPr lang="en-US" dirty="0"/>
              <a:t>Q. What is the mechanism of senile osteoporosis?</a:t>
            </a:r>
          </a:p>
          <a:p>
            <a:pPr marL="0" indent="0">
              <a:buNone/>
            </a:pPr>
            <a:r>
              <a:rPr lang="en-US" dirty="0"/>
              <a:t>Answer: Decrease in osteoblast activity.</a:t>
            </a:r>
          </a:p>
          <a:p>
            <a:pPr marL="0" indent="0">
              <a:buNone/>
            </a:pPr>
            <a:r>
              <a:rPr lang="en-US" dirty="0"/>
              <a:t>Q. What is your </a:t>
            </a:r>
            <a:r>
              <a:rPr lang="en-US" dirty="0" smtClean="0"/>
              <a:t>advise </a:t>
            </a:r>
            <a:r>
              <a:rPr lang="en-US" dirty="0"/>
              <a:t>to decrease or prevent senile osteoporosis?</a:t>
            </a:r>
          </a:p>
          <a:p>
            <a:pPr marL="0" indent="0">
              <a:buNone/>
            </a:pPr>
            <a:r>
              <a:rPr lang="en-US" dirty="0"/>
              <a:t>Answer: Exercise (physical activity</a:t>
            </a:r>
            <a:r>
              <a:rPr lang="en-US" dirty="0" smtClean="0"/>
              <a:t>)+ rich calcium diet (milk).</a:t>
            </a:r>
            <a:endParaRPr lang="ar-IQ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Senile osteoporosis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215522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450</Words>
  <Application>Microsoft Office PowerPoint</Application>
  <PresentationFormat>On-screen Show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Pathology for year 2, unit 3</vt:lpstr>
      <vt:lpstr>Metabolic changes of bones</vt:lpstr>
      <vt:lpstr>Metabolic changes of bones</vt:lpstr>
      <vt:lpstr>Metabolic changes of bones</vt:lpstr>
      <vt:lpstr>Metabolic changes of bones</vt:lpstr>
      <vt:lpstr> Osteoporosis</vt:lpstr>
      <vt:lpstr>Osteoporosis</vt:lpstr>
      <vt:lpstr>Senile osteoporosis</vt:lpstr>
      <vt:lpstr>Senile osteoporosis</vt:lpstr>
      <vt:lpstr>Postmenopausal osteoporosis</vt:lpstr>
      <vt:lpstr>Senile and postmenopausal  osteoporosis</vt:lpstr>
      <vt:lpstr>Osteoporosis, Rickets &amp; osteomalacia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Pathology for year 2, unit 3</dc:title>
  <dc:creator>ALAARAB</dc:creator>
  <cp:lastModifiedBy>DR.Ahmed Saker 2o1O</cp:lastModifiedBy>
  <cp:revision>95</cp:revision>
  <dcterms:created xsi:type="dcterms:W3CDTF">2006-08-16T00:00:00Z</dcterms:created>
  <dcterms:modified xsi:type="dcterms:W3CDTF">2015-03-27T13:00:37Z</dcterms:modified>
</cp:coreProperties>
</file>