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3" r:id="rId8"/>
    <p:sldId id="264" r:id="rId9"/>
    <p:sldId id="265" r:id="rId10"/>
    <p:sldId id="266" r:id="rId11"/>
    <p:sldId id="267"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00CC"/>
    <a:srgbClr val="4F81BD"/>
    <a:srgbClr val="990000"/>
    <a:srgbClr val="953735"/>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5382"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1619CC2-377E-4C63-8288-828FE5D1A5FF}" type="datetimeFigureOut">
              <a:rPr lang="ar-IQ" smtClean="0"/>
              <a:t>17/06/1436</a:t>
            </a:fld>
            <a:endParaRPr lang="ar-IQ"/>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EBE38C-51D4-47A7-9019-05163EB91C8E}" type="slidenum">
              <a:rPr lang="ar-IQ" smtClean="0"/>
              <a:t>‹#›</a:t>
            </a:fld>
            <a:endParaRPr lang="ar-IQ"/>
          </a:p>
        </p:txBody>
      </p:sp>
    </p:spTree>
    <p:extLst>
      <p:ext uri="{BB962C8B-B14F-4D97-AF65-F5344CB8AC3E}">
        <p14:creationId xmlns:p14="http://schemas.microsoft.com/office/powerpoint/2010/main" val="324773320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17/06/1436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17/06/1436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599162" cy="6357982"/>
            <a:chOff x="-32" y="500042"/>
            <a:chExt cx="859916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873704" y="5013176"/>
              <a:ext cx="2725426"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a:t>
              </a:r>
              <a:r>
                <a:rPr lang="ar-IQ" sz="3200" b="1" dirty="0" smtClean="0">
                  <a:solidFill>
                    <a:srgbClr val="FFFF00"/>
                  </a:solidFill>
                </a:rPr>
                <a:t>الثاني عشر</a:t>
              </a:r>
              <a:endParaRPr lang="ar-IQ" sz="3200" b="1" dirty="0" smtClean="0">
                <a:solidFill>
                  <a:srgbClr val="FFFF00"/>
                </a:solidFill>
              </a:endParaRPr>
            </a:p>
            <a:p>
              <a:pPr algn="ctr"/>
              <a:r>
                <a:rPr lang="ar-IQ" sz="3200" b="1" dirty="0" smtClean="0"/>
                <a:t>عقد الإقامة الفندقي</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مجموعة 10"/>
          <p:cNvGrpSpPr/>
          <p:nvPr/>
        </p:nvGrpSpPr>
        <p:grpSpPr>
          <a:xfrm>
            <a:off x="251520" y="332656"/>
            <a:ext cx="8571063" cy="1384995"/>
            <a:chOff x="251520" y="332656"/>
            <a:chExt cx="8571063" cy="1384995"/>
          </a:xfrm>
        </p:grpSpPr>
        <p:sp>
          <p:nvSpPr>
            <p:cNvPr id="10" name="مستطيل 9"/>
            <p:cNvSpPr/>
            <p:nvPr/>
          </p:nvSpPr>
          <p:spPr>
            <a:xfrm>
              <a:off x="7078195" y="548680"/>
              <a:ext cx="1744388"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a:t>
              </a:r>
              <a:r>
                <a:rPr lang="ar-IQ" sz="2800" b="1" dirty="0" smtClean="0"/>
                <a:t>مختلط : </a:t>
              </a:r>
              <a:endParaRPr lang="ar-IQ" sz="2800" b="1" dirty="0"/>
            </a:p>
          </p:txBody>
        </p:sp>
        <p:sp>
          <p:nvSpPr>
            <p:cNvPr id="2" name="مستطيل 1"/>
            <p:cNvSpPr/>
            <p:nvPr/>
          </p:nvSpPr>
          <p:spPr>
            <a:xfrm>
              <a:off x="251520" y="332656"/>
              <a:ext cx="6826675"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a:solidFill>
                    <a:schemeClr val="dk1"/>
                  </a:solidFill>
                </a:rPr>
                <a:t>هو مزيج من مجموعة عقود مثل عقد الإيجار بالنسبة للسكن، وعقد البيع بالنسبة للأغذية والمشروبات، وعقد مقاولة بالنسبة للخدمة، </a:t>
              </a:r>
              <a:r>
                <a:rPr lang="ar-IQ" sz="2800" b="1" dirty="0" smtClean="0">
                  <a:solidFill>
                    <a:schemeClr val="dk1"/>
                  </a:solidFill>
                </a:rPr>
                <a:t>وهكذا.</a:t>
              </a:r>
              <a:endParaRPr lang="ar-IQ" sz="2800" b="1" dirty="0">
                <a:solidFill>
                  <a:schemeClr val="dk1"/>
                </a:solidFill>
              </a:endParaRPr>
            </a:p>
          </p:txBody>
        </p:sp>
      </p:grpSp>
      <p:grpSp>
        <p:nvGrpSpPr>
          <p:cNvPr id="16" name="مجموعة 15"/>
          <p:cNvGrpSpPr/>
          <p:nvPr/>
        </p:nvGrpSpPr>
        <p:grpSpPr>
          <a:xfrm>
            <a:off x="228420" y="2204864"/>
            <a:ext cx="8571062" cy="2677656"/>
            <a:chOff x="228420" y="2204864"/>
            <a:chExt cx="8571062" cy="2677656"/>
          </a:xfrm>
        </p:grpSpPr>
        <p:sp>
          <p:nvSpPr>
            <p:cNvPr id="12" name="مستطيل 11"/>
            <p:cNvSpPr/>
            <p:nvPr/>
          </p:nvSpPr>
          <p:spPr>
            <a:xfrm>
              <a:off x="6500455" y="2420888"/>
              <a:ext cx="2299027"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a:t>
              </a:r>
              <a:r>
                <a:rPr lang="ar-IQ" sz="2800" b="1" dirty="0" smtClean="0"/>
                <a:t>غير مسمّى : </a:t>
              </a:r>
              <a:endParaRPr lang="ar-IQ" sz="2800" b="1" dirty="0"/>
            </a:p>
          </p:txBody>
        </p:sp>
        <p:sp>
          <p:nvSpPr>
            <p:cNvPr id="13" name="مستطيل 12"/>
            <p:cNvSpPr/>
            <p:nvPr/>
          </p:nvSpPr>
          <p:spPr>
            <a:xfrm>
              <a:off x="228420" y="2204864"/>
              <a:ext cx="6272035" cy="267765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smtClean="0"/>
                <a:t>لم </a:t>
              </a:r>
              <a:r>
                <a:rPr lang="ar-IQ" sz="2800" b="1" dirty="0"/>
                <a:t>يضع لها المشرّع تسمية محدّدة، مثل عقود الإعلان، العقد بين الناشر والمؤلف، والعقد بين الفندق والنزيل. أي إن عقد إيواء النزيل في الفندق من العقود غير المسماة التي لم يخصها القانون بتنظيم معين فتخضع في تكوينها وفي آثارها للقواعد العامة التي تنظم جميع </a:t>
              </a:r>
              <a:r>
                <a:rPr lang="ar-IQ" sz="2800" b="1" dirty="0" smtClean="0"/>
                <a:t>العقود.</a:t>
              </a:r>
              <a:endParaRPr lang="ar-IQ" sz="2800" b="1" dirty="0">
                <a:solidFill>
                  <a:schemeClr val="dk1"/>
                </a:solidFill>
              </a:endParaRPr>
            </a:p>
          </p:txBody>
        </p:sp>
      </p:grpSp>
      <p:grpSp>
        <p:nvGrpSpPr>
          <p:cNvPr id="17" name="مجموعة 16"/>
          <p:cNvGrpSpPr/>
          <p:nvPr/>
        </p:nvGrpSpPr>
        <p:grpSpPr>
          <a:xfrm>
            <a:off x="251520" y="5229200"/>
            <a:ext cx="8571063" cy="1384995"/>
            <a:chOff x="251520" y="5229200"/>
            <a:chExt cx="8571063" cy="1384995"/>
          </a:xfrm>
        </p:grpSpPr>
        <p:sp>
          <p:nvSpPr>
            <p:cNvPr id="14" name="مستطيل 13"/>
            <p:cNvSpPr/>
            <p:nvPr/>
          </p:nvSpPr>
          <p:spPr>
            <a:xfrm>
              <a:off x="6962778" y="5445224"/>
              <a:ext cx="1859805"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a:t>
              </a:r>
              <a:r>
                <a:rPr lang="ar-IQ" sz="2800" b="1" dirty="0" smtClean="0"/>
                <a:t>رضائي : </a:t>
              </a:r>
              <a:endParaRPr lang="ar-IQ" sz="2800" b="1" dirty="0"/>
            </a:p>
          </p:txBody>
        </p:sp>
        <p:sp>
          <p:nvSpPr>
            <p:cNvPr id="15" name="مستطيل 14"/>
            <p:cNvSpPr/>
            <p:nvPr/>
          </p:nvSpPr>
          <p:spPr>
            <a:xfrm>
              <a:off x="251520" y="5229200"/>
              <a:ext cx="6826675"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a:t>يكفي </a:t>
              </a:r>
              <a:r>
                <a:rPr lang="ar-IQ" sz="2800" b="1" dirty="0" err="1"/>
                <a:t>إنعقاده</a:t>
              </a:r>
              <a:r>
                <a:rPr lang="ar-IQ" sz="2800" b="1" dirty="0"/>
                <a:t> مجرد تراضي الطرفين دون ضرورة توافر شرط آخر، فينعقد عقد الإقامة (الإيواء) بمجرد تراضي الفندق والنزيل، دون الحاجة لاشتراط شرط </a:t>
              </a:r>
              <a:r>
                <a:rPr lang="ar-IQ" sz="2800" b="1" dirty="0" smtClean="0"/>
                <a:t>معين.</a:t>
              </a:r>
              <a:endParaRPr lang="ar-IQ" sz="2800" b="1" dirty="0">
                <a:solidFill>
                  <a:schemeClr val="dk1"/>
                </a:solidFill>
              </a:endParaRPr>
            </a:p>
          </p:txBody>
        </p:sp>
      </p:grpSp>
    </p:spTree>
    <p:extLst>
      <p:ext uri="{BB962C8B-B14F-4D97-AF65-F5344CB8AC3E}">
        <p14:creationId xmlns:p14="http://schemas.microsoft.com/office/powerpoint/2010/main" val="269185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مجموعة 8"/>
          <p:cNvGrpSpPr/>
          <p:nvPr/>
        </p:nvGrpSpPr>
        <p:grpSpPr>
          <a:xfrm>
            <a:off x="251520" y="332656"/>
            <a:ext cx="8571063" cy="1815882"/>
            <a:chOff x="251520" y="332656"/>
            <a:chExt cx="8571063" cy="1815882"/>
          </a:xfrm>
        </p:grpSpPr>
        <p:sp>
          <p:nvSpPr>
            <p:cNvPr id="4" name="مستطيل 3"/>
            <p:cNvSpPr/>
            <p:nvPr/>
          </p:nvSpPr>
          <p:spPr>
            <a:xfrm>
              <a:off x="7201626" y="548680"/>
              <a:ext cx="1620957" cy="523220"/>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ar-IQ" sz="2800" b="1" dirty="0"/>
                <a:t>عقد </a:t>
              </a:r>
              <a:r>
                <a:rPr lang="ar-IQ" sz="2800" b="1" dirty="0" smtClean="0"/>
                <a:t>محدّد : </a:t>
              </a:r>
              <a:endParaRPr lang="ar-IQ" sz="2800" b="1" dirty="0"/>
            </a:p>
          </p:txBody>
        </p:sp>
        <p:sp>
          <p:nvSpPr>
            <p:cNvPr id="5" name="مستطيل 4"/>
            <p:cNvSpPr/>
            <p:nvPr/>
          </p:nvSpPr>
          <p:spPr>
            <a:xfrm>
              <a:off x="251520" y="332656"/>
              <a:ext cx="6950106" cy="18158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smtClean="0"/>
                <a:t>أي </a:t>
              </a:r>
              <a:r>
                <a:rPr lang="ar-IQ" sz="2800" b="1" dirty="0"/>
                <a:t>يعرف أطرافه مسبقاً مقدار ما سيأخذه ومقدار ما سيعطيه، إذ يقر النزيل بمدة إقامته وهو على علم تام بتكلفة هذه الإقامة، وبمجرد </a:t>
              </a:r>
              <a:r>
                <a:rPr lang="ar-IQ" sz="2800" b="1" dirty="0" err="1"/>
                <a:t>إنتهاء</a:t>
              </a:r>
              <a:r>
                <a:rPr lang="ar-IQ" sz="2800" b="1" dirty="0"/>
                <a:t> المدة ينتهي التعاقد بين الطرفين</a:t>
              </a:r>
              <a:r>
                <a:rPr lang="ar-IQ" sz="2800" b="1" dirty="0" smtClean="0">
                  <a:solidFill>
                    <a:schemeClr val="dk1"/>
                  </a:solidFill>
                </a:rPr>
                <a:t>.</a:t>
              </a:r>
              <a:endParaRPr lang="ar-IQ" sz="2800" b="1" dirty="0">
                <a:solidFill>
                  <a:schemeClr val="dk1"/>
                </a:solidFill>
              </a:endParaRPr>
            </a:p>
          </p:txBody>
        </p:sp>
      </p:grpSp>
      <p:grpSp>
        <p:nvGrpSpPr>
          <p:cNvPr id="8" name="مجموعة 7"/>
          <p:cNvGrpSpPr/>
          <p:nvPr/>
        </p:nvGrpSpPr>
        <p:grpSpPr>
          <a:xfrm>
            <a:off x="251520" y="2982431"/>
            <a:ext cx="8571063" cy="2678817"/>
            <a:chOff x="251520" y="2982431"/>
            <a:chExt cx="8571063" cy="2678817"/>
          </a:xfrm>
        </p:grpSpPr>
        <p:sp>
          <p:nvSpPr>
            <p:cNvPr id="6" name="مستطيل 5"/>
            <p:cNvSpPr/>
            <p:nvPr/>
          </p:nvSpPr>
          <p:spPr>
            <a:xfrm>
              <a:off x="7201626" y="2983592"/>
              <a:ext cx="1620957" cy="2677656"/>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ar-IQ" sz="2800" b="1" dirty="0"/>
                <a:t>عقد </a:t>
              </a:r>
              <a:r>
                <a:rPr lang="ar-IQ" sz="2800" b="1" dirty="0"/>
                <a:t>تجاري بالنسبة للفندق ومدني بالنسبة للنزيل</a:t>
              </a:r>
              <a:r>
                <a:rPr lang="ar-IQ" sz="2800" b="1" dirty="0" smtClean="0"/>
                <a:t>: </a:t>
              </a:r>
              <a:endParaRPr lang="ar-IQ" sz="2800" b="1" dirty="0"/>
            </a:p>
          </p:txBody>
        </p:sp>
        <p:sp>
          <p:nvSpPr>
            <p:cNvPr id="7" name="مستطيل 6"/>
            <p:cNvSpPr/>
            <p:nvPr/>
          </p:nvSpPr>
          <p:spPr>
            <a:xfrm>
              <a:off x="251520" y="2982431"/>
              <a:ext cx="6950106" cy="267765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a:t>يتمثل </a:t>
              </a:r>
              <a:r>
                <a:rPr lang="ar-IQ" sz="2800" b="1" dirty="0">
                  <a:solidFill>
                    <a:srgbClr val="C00000"/>
                  </a:solidFill>
                </a:rPr>
                <a:t>العقد التجاري </a:t>
              </a:r>
              <a:r>
                <a:rPr lang="ar-IQ" sz="2800" b="1" dirty="0"/>
                <a:t>بحصول توقيع النزيل على </a:t>
              </a:r>
              <a:r>
                <a:rPr lang="ar-IQ" sz="2800" b="1" dirty="0" err="1"/>
                <a:t>إستمارة</a:t>
              </a:r>
              <a:r>
                <a:rPr lang="ar-IQ" sz="2800" b="1" dirty="0"/>
                <a:t> الإقامة بمجرد وصوله، وهو ما يعدّ دليل يلجأ إليه الفندق لإثبات العقد في مواجهة النزيل. </a:t>
              </a:r>
              <a:endParaRPr lang="ar-IQ" sz="2800" b="1" dirty="0" smtClean="0"/>
            </a:p>
            <a:p>
              <a:r>
                <a:rPr lang="ar-IQ" sz="2800" b="1" dirty="0" smtClean="0"/>
                <a:t>ويعدّ </a:t>
              </a:r>
              <a:r>
                <a:rPr lang="ar-IQ" sz="2800" b="1" dirty="0">
                  <a:solidFill>
                    <a:srgbClr val="C00000"/>
                  </a:solidFill>
                </a:rPr>
                <a:t>العقد مدنياً </a:t>
              </a:r>
              <a:r>
                <a:rPr lang="ar-IQ" sz="2800" b="1" dirty="0"/>
                <a:t>لأن القانون المدني يهتم بروابط الأحوال الشخصية، فضلاً عن كل ما يتصل بالروابط المالية بين الشخص وغيره.</a:t>
              </a:r>
              <a:endParaRPr lang="ar-IQ" sz="2800" b="1" dirty="0">
                <a:solidFill>
                  <a:schemeClr val="dk1"/>
                </a:solidFill>
              </a:endParaRPr>
            </a:p>
          </p:txBody>
        </p:sp>
      </p:grpSp>
    </p:spTree>
    <p:extLst>
      <p:ext uri="{BB962C8B-B14F-4D97-AF65-F5344CB8AC3E}">
        <p14:creationId xmlns:p14="http://schemas.microsoft.com/office/powerpoint/2010/main" val="108765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مخطط انسيابي: بيانات 12"/>
          <p:cNvSpPr/>
          <p:nvPr/>
        </p:nvSpPr>
        <p:spPr>
          <a:xfrm>
            <a:off x="1198623" y="0"/>
            <a:ext cx="7405825" cy="6858000"/>
          </a:xfrm>
          <a:prstGeom prst="flowChartInputOutput">
            <a:avLst/>
          </a:prstGeom>
          <a:blipFill>
            <a:blip r:embed="rId2"/>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 name="مستطيل 1"/>
          <p:cNvSpPr/>
          <p:nvPr/>
        </p:nvSpPr>
        <p:spPr>
          <a:xfrm>
            <a:off x="1187624" y="698793"/>
            <a:ext cx="6984776" cy="707886"/>
          </a:xfrm>
          <a:prstGeom prst="rect">
            <a:avLst/>
          </a:prstGeom>
          <a:blipFill>
            <a:blip r:embed="rId3"/>
            <a:tile tx="0" ty="0" sx="100000" sy="100000" flip="none" algn="tl"/>
          </a:blipFill>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ar-IQ" sz="4000" b="1" dirty="0"/>
              <a:t>عقد الإقامة الفندقي</a:t>
            </a:r>
            <a:endParaRPr lang="ar-IQ" sz="4000" dirty="0"/>
          </a:p>
        </p:txBody>
      </p:sp>
      <p:sp>
        <p:nvSpPr>
          <p:cNvPr id="3" name="مستطيل 2"/>
          <p:cNvSpPr/>
          <p:nvPr/>
        </p:nvSpPr>
        <p:spPr>
          <a:xfrm>
            <a:off x="1198623" y="1556792"/>
            <a:ext cx="6984776"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ar-IQ" sz="3600" b="1" dirty="0"/>
              <a:t>كلّ علاقة تعاقدية بين طرفين تمثل </a:t>
            </a:r>
            <a:r>
              <a:rPr lang="ar-IQ" sz="3600" b="1" dirty="0">
                <a:solidFill>
                  <a:srgbClr val="FF0000"/>
                </a:solidFill>
              </a:rPr>
              <a:t>بعقد</a:t>
            </a:r>
            <a:r>
              <a:rPr lang="ar-IQ" sz="3600" b="1" dirty="0"/>
              <a:t> يمثل شريعة المتعاقدين</a:t>
            </a:r>
            <a:endParaRPr lang="ar-IQ" sz="3600" b="1" dirty="0"/>
          </a:p>
        </p:txBody>
      </p:sp>
      <p:grpSp>
        <p:nvGrpSpPr>
          <p:cNvPr id="12" name="مجموعة 11"/>
          <p:cNvGrpSpPr/>
          <p:nvPr/>
        </p:nvGrpSpPr>
        <p:grpSpPr>
          <a:xfrm>
            <a:off x="1198623" y="3244334"/>
            <a:ext cx="6962159" cy="2062103"/>
            <a:chOff x="1198623" y="3244334"/>
            <a:chExt cx="6962159" cy="2062103"/>
          </a:xfrm>
        </p:grpSpPr>
        <p:sp>
          <p:nvSpPr>
            <p:cNvPr id="5" name="مستطيل 4"/>
            <p:cNvSpPr/>
            <p:nvPr/>
          </p:nvSpPr>
          <p:spPr>
            <a:xfrm>
              <a:off x="1198623" y="3244334"/>
              <a:ext cx="5966374" cy="2062103"/>
            </a:xfrm>
            <a:prstGeom prst="rect">
              <a:avLst/>
            </a:prstGeom>
            <a:ln w="76200">
              <a:solidFill>
                <a:srgbClr val="003300"/>
              </a:solidFill>
            </a:ln>
          </p:spPr>
          <p:txBody>
            <a:bodyPr wrap="square">
              <a:spAutoFit/>
            </a:bodyPr>
            <a:lstStyle/>
            <a:p>
              <a:r>
                <a:rPr lang="ar-IQ" sz="3200" b="1" dirty="0"/>
                <a:t>هو </a:t>
              </a:r>
              <a:r>
                <a:rPr lang="ar-IQ" sz="3200" b="1" dirty="0" err="1"/>
                <a:t>إتفاق</a:t>
              </a:r>
              <a:r>
                <a:rPr lang="ar-IQ" sz="3200" b="1" dirty="0"/>
                <a:t> بين طرفين أو أكثر، ويقوم على أساس الإيجاب والقبول، والإيجاب هو عرض أحد الأطراف، والقبول هو </a:t>
              </a:r>
              <a:r>
                <a:rPr lang="ar-IQ" sz="3200" b="1" dirty="0" err="1"/>
                <a:t>إستجابة</a:t>
              </a:r>
              <a:r>
                <a:rPr lang="ar-IQ" sz="3200" b="1" dirty="0"/>
                <a:t> الطرف الآخر.</a:t>
              </a:r>
              <a:endParaRPr lang="ar-IQ" sz="3200" b="1" dirty="0"/>
            </a:p>
          </p:txBody>
        </p:sp>
        <p:sp>
          <p:nvSpPr>
            <p:cNvPr id="11" name="مستطيل 10"/>
            <p:cNvSpPr/>
            <p:nvPr/>
          </p:nvSpPr>
          <p:spPr>
            <a:xfrm>
              <a:off x="7164997" y="3244334"/>
              <a:ext cx="995785" cy="646331"/>
            </a:xfrm>
            <a:prstGeom prst="rect">
              <a:avLst/>
            </a:prstGeom>
            <a:blipFill>
              <a:blip r:embed="rId3"/>
              <a:tile tx="0" ty="0" sx="100000" sy="100000" flip="none" algn="tl"/>
            </a:blipFill>
            <a:effectLst>
              <a:glow rad="228600">
                <a:schemeClr val="accent3">
                  <a:satMod val="175000"/>
                  <a:alpha val="40000"/>
                </a:schemeClr>
              </a:glow>
            </a:effectLst>
          </p:spPr>
          <p:txBody>
            <a:bodyPr wrap="none">
              <a:spAutoFit/>
            </a:bodyPr>
            <a:lstStyle/>
            <a:p>
              <a:r>
                <a:rPr lang="ar-IQ" sz="3600" b="1" dirty="0" smtClean="0">
                  <a:solidFill>
                    <a:schemeClr val="bg1"/>
                  </a:solidFill>
                </a:rPr>
                <a:t>العقد </a:t>
              </a:r>
              <a:endParaRPr lang="ar-IQ" sz="3600" dirty="0">
                <a:solidFill>
                  <a:schemeClr val="bg1"/>
                </a:solidFill>
              </a:endParaRPr>
            </a:p>
          </p:txBody>
        </p:sp>
      </p:grpSp>
    </p:spTree>
    <p:extLst>
      <p:ext uri="{BB962C8B-B14F-4D97-AF65-F5344CB8AC3E}">
        <p14:creationId xmlns:p14="http://schemas.microsoft.com/office/powerpoint/2010/main" val="3117695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خطط انسيابي: بيانات 6"/>
          <p:cNvSpPr/>
          <p:nvPr/>
        </p:nvSpPr>
        <p:spPr>
          <a:xfrm>
            <a:off x="1198623" y="0"/>
            <a:ext cx="7405825" cy="6858000"/>
          </a:xfrm>
          <a:prstGeom prst="flowChartInputOutput">
            <a:avLst/>
          </a:prstGeom>
          <a:blipFill>
            <a:blip r:embed="rId2"/>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 name="مستطيل 1"/>
          <p:cNvSpPr/>
          <p:nvPr/>
        </p:nvSpPr>
        <p:spPr>
          <a:xfrm>
            <a:off x="467544" y="548680"/>
            <a:ext cx="8136904" cy="1569660"/>
          </a:xfrm>
          <a:prstGeom prst="rect">
            <a:avLst/>
          </a:prstGeom>
          <a:blipFill>
            <a:blip r:embed="rId3"/>
            <a:tile tx="0" ty="0" sx="100000" sy="100000" flip="none" algn="tl"/>
          </a:blipFill>
        </p:spPr>
        <p:txBody>
          <a:bodyPr wrap="square">
            <a:spAutoFit/>
          </a:bodyPr>
          <a:lstStyle/>
          <a:p>
            <a:r>
              <a:rPr lang="ar-IQ" sz="3200" b="1" dirty="0"/>
              <a:t>ونتيجة لخاصية عمل المؤسسات الفندقية باستقبال النزلاء وتقديم خدمات الإيواء والطعام والشراب والخدمات الأخرى لهم، تنشأ تلك العلاقة التعاقدية </a:t>
            </a:r>
            <a:r>
              <a:rPr lang="ar-IQ" sz="3200" b="1" dirty="0" smtClean="0"/>
              <a:t>بين : </a:t>
            </a:r>
            <a:endParaRPr lang="ar-IQ" sz="3200" b="1" dirty="0"/>
          </a:p>
        </p:txBody>
      </p:sp>
      <p:grpSp>
        <p:nvGrpSpPr>
          <p:cNvPr id="9" name="مجموعة 8"/>
          <p:cNvGrpSpPr/>
          <p:nvPr/>
        </p:nvGrpSpPr>
        <p:grpSpPr>
          <a:xfrm>
            <a:off x="5312888" y="2564904"/>
            <a:ext cx="3507447" cy="3305507"/>
            <a:chOff x="5335990" y="3208291"/>
            <a:chExt cx="3507447" cy="3305507"/>
          </a:xfrm>
        </p:grpSpPr>
        <p:pic>
          <p:nvPicPr>
            <p:cNvPr id="1026" name="Picture 2" descr="http://areejco.net/areejup/uploads/areejalalam_com_1392602121723.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762" b="9532"/>
            <a:stretch/>
          </p:blipFill>
          <p:spPr bwMode="auto">
            <a:xfrm>
              <a:off x="5359092" y="4005064"/>
              <a:ext cx="3484345" cy="2508734"/>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5335990" y="3208291"/>
              <a:ext cx="3484345" cy="58477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ar-IQ" sz="3200" b="1" dirty="0"/>
                <a:t>المؤسسة الفندقية </a:t>
              </a:r>
              <a:endParaRPr lang="ar-IQ" sz="3200" b="1" dirty="0"/>
            </a:p>
          </p:txBody>
        </p:sp>
      </p:grpSp>
      <p:grpSp>
        <p:nvGrpSpPr>
          <p:cNvPr id="10" name="مجموعة 9"/>
          <p:cNvGrpSpPr/>
          <p:nvPr/>
        </p:nvGrpSpPr>
        <p:grpSpPr>
          <a:xfrm>
            <a:off x="484312" y="2564904"/>
            <a:ext cx="4683527" cy="3356690"/>
            <a:chOff x="467544" y="3211920"/>
            <a:chExt cx="4683527" cy="3356690"/>
          </a:xfrm>
        </p:grpSpPr>
        <p:sp>
          <p:nvSpPr>
            <p:cNvPr id="11" name="مستطيل 10"/>
            <p:cNvSpPr/>
            <p:nvPr/>
          </p:nvSpPr>
          <p:spPr>
            <a:xfrm>
              <a:off x="683568" y="3211920"/>
              <a:ext cx="3852428" cy="58477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ar-IQ" sz="3200" b="1" dirty="0" smtClean="0"/>
                <a:t>النزيل</a:t>
              </a:r>
              <a:endParaRPr lang="ar-IQ" sz="3200" b="1" dirty="0"/>
            </a:p>
          </p:txBody>
        </p:sp>
        <p:pic>
          <p:nvPicPr>
            <p:cNvPr id="1028" name="Picture 4" descr="http://www.almrsal.com/wp-content/uploads/2013/10/194047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4005064"/>
              <a:ext cx="4683527" cy="2563546"/>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مستطيل 11"/>
          <p:cNvSpPr/>
          <p:nvPr/>
        </p:nvSpPr>
        <p:spPr>
          <a:xfrm>
            <a:off x="484313" y="6093296"/>
            <a:ext cx="831292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pPr algn="ctr"/>
            <a:r>
              <a:rPr lang="ar-IQ" sz="3600" b="1" dirty="0"/>
              <a:t>عقد الإيواء</a:t>
            </a:r>
            <a:endParaRPr lang="ar-IQ" sz="3600" b="1" dirty="0"/>
          </a:p>
        </p:txBody>
      </p:sp>
    </p:spTree>
    <p:extLst>
      <p:ext uri="{BB962C8B-B14F-4D97-AF65-F5344CB8AC3E}">
        <p14:creationId xmlns:p14="http://schemas.microsoft.com/office/powerpoint/2010/main" val="4716861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inVertical)">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خطط انسيابي: بيانات 9"/>
          <p:cNvSpPr/>
          <p:nvPr/>
        </p:nvSpPr>
        <p:spPr>
          <a:xfrm>
            <a:off x="1198623" y="0"/>
            <a:ext cx="7405825" cy="6858000"/>
          </a:xfrm>
          <a:prstGeom prst="flowChartInputOutput">
            <a:avLst/>
          </a:prstGeom>
          <a:blipFill>
            <a:blip r:embed="rId2"/>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 name="مستطيل 1"/>
          <p:cNvSpPr/>
          <p:nvPr/>
        </p:nvSpPr>
        <p:spPr>
          <a:xfrm>
            <a:off x="467544" y="476672"/>
            <a:ext cx="8150291" cy="769441"/>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r>
              <a:rPr lang="ar-IQ" sz="4400" b="1" dirty="0" err="1" smtClean="0">
                <a:solidFill>
                  <a:schemeClr val="tx1"/>
                </a:solidFill>
              </a:rPr>
              <a:t>إلتزامات</a:t>
            </a:r>
            <a:r>
              <a:rPr lang="ar-IQ" sz="4400" b="1" dirty="0" smtClean="0">
                <a:solidFill>
                  <a:schemeClr val="tx1"/>
                </a:solidFill>
              </a:rPr>
              <a:t> الفندق</a:t>
            </a:r>
            <a:endParaRPr lang="ar-IQ" sz="4400" b="1" dirty="0">
              <a:solidFill>
                <a:schemeClr val="tx1"/>
              </a:solidFill>
            </a:endParaRPr>
          </a:p>
        </p:txBody>
      </p:sp>
      <p:sp>
        <p:nvSpPr>
          <p:cNvPr id="18" name="عنصر نائب للمحتوى 1"/>
          <p:cNvSpPr>
            <a:spLocks noGrp="1"/>
          </p:cNvSpPr>
          <p:nvPr>
            <p:ph idx="1"/>
          </p:nvPr>
        </p:nvSpPr>
        <p:spPr>
          <a:xfrm>
            <a:off x="457200" y="1600200"/>
            <a:ext cx="8229600" cy="4525963"/>
          </a:xfrm>
        </p:spPr>
        <p:txBody>
          <a:bodyPr>
            <a:normAutofit fontScale="92500" lnSpcReduction="20000"/>
          </a:bodyPr>
          <a:lstStyle/>
          <a:p>
            <a:pPr lvl="0"/>
            <a:r>
              <a:rPr lang="ar-IQ" b="1" dirty="0"/>
              <a:t>التعاقد مع </a:t>
            </a:r>
            <a:r>
              <a:rPr lang="ar-IQ" b="1" dirty="0" smtClean="0"/>
              <a:t>النزيل</a:t>
            </a:r>
            <a:r>
              <a:rPr lang="ar-IQ" b="1" dirty="0"/>
              <a:t> ومطالبة النزيل بما يثبت شخصيته، لتسجيل البيانات في بطاقة الإيواء</a:t>
            </a:r>
            <a:r>
              <a:rPr lang="ar-IQ" b="1" dirty="0" smtClean="0"/>
              <a:t>.</a:t>
            </a:r>
            <a:endParaRPr lang="en-US" b="1" dirty="0"/>
          </a:p>
          <a:p>
            <a:pPr lvl="0"/>
            <a:r>
              <a:rPr lang="ar-IQ" b="1" dirty="0" err="1">
                <a:solidFill>
                  <a:srgbClr val="0000CC"/>
                </a:solidFill>
              </a:rPr>
              <a:t>إستقبال</a:t>
            </a:r>
            <a:r>
              <a:rPr lang="ar-IQ" b="1" dirty="0">
                <a:solidFill>
                  <a:srgbClr val="0000CC"/>
                </a:solidFill>
              </a:rPr>
              <a:t> السياح والزبائن بترحاب </a:t>
            </a:r>
            <a:r>
              <a:rPr lang="ar-IQ" b="1" dirty="0" smtClean="0">
                <a:solidFill>
                  <a:srgbClr val="0000CC"/>
                </a:solidFill>
              </a:rPr>
              <a:t>وبشاشة.</a:t>
            </a:r>
            <a:endParaRPr lang="en-US" b="1" dirty="0">
              <a:solidFill>
                <a:srgbClr val="0000CC"/>
              </a:solidFill>
            </a:endParaRPr>
          </a:p>
          <a:p>
            <a:pPr lvl="0"/>
            <a:r>
              <a:rPr lang="ar-IQ" b="1" dirty="0"/>
              <a:t>عدم </a:t>
            </a:r>
            <a:r>
              <a:rPr lang="ar-IQ" b="1" dirty="0" err="1"/>
              <a:t>إستقبال</a:t>
            </a:r>
            <a:r>
              <a:rPr lang="ar-IQ" b="1" dirty="0"/>
              <a:t> نزلاء دون سن الرشد إلا بصحبة أسرهم أو المشرفين عليهم. </a:t>
            </a:r>
            <a:endParaRPr lang="en-US" b="1" dirty="0"/>
          </a:p>
          <a:p>
            <a:pPr lvl="0"/>
            <a:r>
              <a:rPr lang="ar-IQ" b="1" dirty="0">
                <a:solidFill>
                  <a:srgbClr val="0000CC"/>
                </a:solidFill>
              </a:rPr>
              <a:t>المساعدة في حمل أمتعة وحقائب النزلاء من والى غرفهم وتسليمهم مفاتيح الغرف المخصصة لهم. </a:t>
            </a:r>
            <a:endParaRPr lang="en-US" b="1" dirty="0">
              <a:solidFill>
                <a:srgbClr val="0000CC"/>
              </a:solidFill>
            </a:endParaRPr>
          </a:p>
          <a:p>
            <a:pPr lvl="0"/>
            <a:r>
              <a:rPr lang="ar-IQ" b="1" dirty="0"/>
              <a:t>تجهيز الغرف بكل ما يلزم لراحة النزيل يومياً.</a:t>
            </a:r>
            <a:endParaRPr lang="en-US" b="1" dirty="0"/>
          </a:p>
          <a:p>
            <a:pPr lvl="0"/>
            <a:r>
              <a:rPr lang="ar-IQ" b="1" dirty="0">
                <a:solidFill>
                  <a:srgbClr val="0000CC"/>
                </a:solidFill>
              </a:rPr>
              <a:t>تزويد النزلاء بالمعلومات اللازمة عن الخدمات المقدمة في المنشأة والرد على استفساراتهم بأدب ولطف ولباقة.  </a:t>
            </a:r>
            <a:endParaRPr lang="en-US" b="1" dirty="0">
              <a:solidFill>
                <a:srgbClr val="0000CC"/>
              </a:solidFill>
            </a:endParaRPr>
          </a:p>
        </p:txBody>
      </p:sp>
    </p:spTree>
    <p:extLst>
      <p:ext uri="{BB962C8B-B14F-4D97-AF65-F5344CB8AC3E}">
        <p14:creationId xmlns:p14="http://schemas.microsoft.com/office/powerpoint/2010/main" val="191514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خطط انسيابي: بيانات 6"/>
          <p:cNvSpPr/>
          <p:nvPr/>
        </p:nvSpPr>
        <p:spPr>
          <a:xfrm>
            <a:off x="1198623" y="0"/>
            <a:ext cx="7405825" cy="6858000"/>
          </a:xfrm>
          <a:prstGeom prst="flowChartInputOutput">
            <a:avLst/>
          </a:prstGeom>
          <a:blipFill>
            <a:blip r:embed="rId2"/>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4" name="عنصر نائب للمحتوى 1"/>
          <p:cNvSpPr>
            <a:spLocks noGrp="1"/>
          </p:cNvSpPr>
          <p:nvPr>
            <p:ph idx="1"/>
          </p:nvPr>
        </p:nvSpPr>
        <p:spPr>
          <a:xfrm>
            <a:off x="457200" y="620688"/>
            <a:ext cx="8229600" cy="5505475"/>
          </a:xfrm>
        </p:spPr>
        <p:txBody>
          <a:bodyPr>
            <a:normAutofit fontScale="92500" lnSpcReduction="20000"/>
          </a:bodyPr>
          <a:lstStyle/>
          <a:p>
            <a:pPr lvl="0"/>
            <a:r>
              <a:rPr lang="ar-IQ" b="1" dirty="0" smtClean="0"/>
              <a:t>توفير </a:t>
            </a:r>
            <a:r>
              <a:rPr lang="ar-IQ" b="1" dirty="0"/>
              <a:t>الخدمات الشخصية المناسبة بحسب الطلب من </a:t>
            </a:r>
            <a:r>
              <a:rPr lang="ar-IQ" b="1" dirty="0" err="1"/>
              <a:t>إتصالات</a:t>
            </a:r>
            <a:r>
              <a:rPr lang="ar-IQ" b="1" dirty="0"/>
              <a:t>، تأجير سيارات، تغيير عملات، الغسيل والكي، الكوافير أو الحلاقة، بيع الصحف والجرائد والهدايا وغيرها من الخدمات التي </a:t>
            </a:r>
            <a:r>
              <a:rPr lang="ar-IQ" b="1" dirty="0" err="1"/>
              <a:t>تتطلبها</a:t>
            </a:r>
            <a:r>
              <a:rPr lang="ar-IQ" b="1" dirty="0"/>
              <a:t> درجة تصنيف المنشأة. </a:t>
            </a:r>
            <a:endParaRPr lang="en-US" b="1" dirty="0"/>
          </a:p>
          <a:p>
            <a:pPr lvl="0"/>
            <a:r>
              <a:rPr lang="ar-IQ" b="1" dirty="0">
                <a:solidFill>
                  <a:srgbClr val="0000CC"/>
                </a:solidFill>
              </a:rPr>
              <a:t>الإعلان للنزلاء عن مواعيد تناول الوجبات وتقديم الخدمات في مداخل مرافق المنشأة وفي الأماكن المخصصة للإعلان. </a:t>
            </a:r>
            <a:endParaRPr lang="en-US" b="1" dirty="0">
              <a:solidFill>
                <a:srgbClr val="0000CC"/>
              </a:solidFill>
            </a:endParaRPr>
          </a:p>
          <a:p>
            <a:pPr lvl="0"/>
            <a:r>
              <a:rPr lang="ar-IQ" b="1" dirty="0"/>
              <a:t>حماية أمتعة النزيل وتأمين حفظ أمواله وممتلكاته الثمينة في خزائن خاصة بذلك، ويجب الإعلان رسمياً للنزلاء بالتحذيرات الضرورية المتوخاة لتأمين ممتلكاتهم في الغرف والمنشأة. وإن إدارة الفندق غير مسؤولة عن فقدان أموال ومجوهرات أو حاجات قيّمة في داخل غرف الفندق.</a:t>
            </a:r>
            <a:endParaRPr lang="en-US" b="1" dirty="0"/>
          </a:p>
          <a:p>
            <a:pPr lvl="0"/>
            <a:r>
              <a:rPr lang="ar-IQ" b="1" dirty="0">
                <a:solidFill>
                  <a:srgbClr val="0000CC"/>
                </a:solidFill>
              </a:rPr>
              <a:t>التأكد من أن النزيل يستخدم غرفة الإقامة بما لا يخالف القوانين والآداب العامة. </a:t>
            </a:r>
            <a:endParaRPr lang="en-US" b="1" dirty="0">
              <a:solidFill>
                <a:srgbClr val="0000CC"/>
              </a:solidFill>
            </a:endParaRPr>
          </a:p>
        </p:txBody>
      </p:sp>
    </p:spTree>
    <p:extLst>
      <p:ext uri="{BB962C8B-B14F-4D97-AF65-F5344CB8AC3E}">
        <p14:creationId xmlns:p14="http://schemas.microsoft.com/office/powerpoint/2010/main" val="23397083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خطط انسيابي: بيانات 4"/>
          <p:cNvSpPr/>
          <p:nvPr/>
        </p:nvSpPr>
        <p:spPr>
          <a:xfrm>
            <a:off x="1198623" y="0"/>
            <a:ext cx="7405825" cy="6858000"/>
          </a:xfrm>
          <a:prstGeom prst="flowChartInputOutput">
            <a:avLst/>
          </a:prstGeom>
          <a:blipFill>
            <a:blip r:embed="rId2"/>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4" name="عنصر نائب للمحتوى 1"/>
          <p:cNvSpPr>
            <a:spLocks noGrp="1"/>
          </p:cNvSpPr>
          <p:nvPr>
            <p:ph idx="1"/>
          </p:nvPr>
        </p:nvSpPr>
        <p:spPr>
          <a:xfrm>
            <a:off x="457200" y="620688"/>
            <a:ext cx="8229600" cy="5505475"/>
          </a:xfrm>
        </p:spPr>
        <p:txBody>
          <a:bodyPr>
            <a:normAutofit fontScale="92500" lnSpcReduction="10000"/>
          </a:bodyPr>
          <a:lstStyle/>
          <a:p>
            <a:pPr lvl="0"/>
            <a:r>
              <a:rPr lang="ar-IQ" b="1" dirty="0" smtClean="0"/>
              <a:t>الحرص </a:t>
            </a:r>
            <a:r>
              <a:rPr lang="ar-IQ" b="1" dirty="0"/>
              <a:t>على سلامة النزلاء من أخطار الحريق أو تسرب الغاز أو غيرها من المخاطر والحرص على صحة النزلاء من أية أطعمة أو مشروبات فاسدة أو منتهية الصلاحية. </a:t>
            </a:r>
            <a:endParaRPr lang="en-US" b="1" dirty="0"/>
          </a:p>
          <a:p>
            <a:pPr lvl="0"/>
            <a:r>
              <a:rPr lang="ar-IQ" b="1" dirty="0">
                <a:solidFill>
                  <a:srgbClr val="0000CC"/>
                </a:solidFill>
              </a:rPr>
              <a:t>تقديم المأكولات والمشروبات الفندقية طبقاً لقوائم متعددة الأصناف ووفقاً لطلبات النزيل أو الزبون وبما يلبي رغبتهم. </a:t>
            </a:r>
            <a:endParaRPr lang="en-US" b="1" dirty="0">
              <a:solidFill>
                <a:srgbClr val="0000CC"/>
              </a:solidFill>
            </a:endParaRPr>
          </a:p>
          <a:p>
            <a:pPr lvl="0"/>
            <a:r>
              <a:rPr lang="ar-IQ" b="1" dirty="0"/>
              <a:t>إعطاء النزلاء فاتورة حساب رسمية بالمبالغ المطلوب سدادها مفصلة لاستهلاك الزبون، لمراجعتها والتأكد من سلامتها. </a:t>
            </a:r>
            <a:endParaRPr lang="en-US" b="1" dirty="0"/>
          </a:p>
          <a:p>
            <a:pPr lvl="0"/>
            <a:r>
              <a:rPr lang="ar-IQ" b="1" dirty="0">
                <a:solidFill>
                  <a:srgbClr val="0000CC"/>
                </a:solidFill>
              </a:rPr>
              <a:t>توديع النزلاء بمثل ما استقبلوا بلطف وابتسامة وترحاب. </a:t>
            </a:r>
            <a:endParaRPr lang="en-US" b="1" dirty="0">
              <a:solidFill>
                <a:srgbClr val="0000CC"/>
              </a:solidFill>
            </a:endParaRPr>
          </a:p>
          <a:p>
            <a:pPr lvl="0"/>
            <a:r>
              <a:rPr lang="ar-IQ" b="1" dirty="0"/>
              <a:t>إخطار الجهات الأمنية أو الشرطة السياحية بما يتم العثور عليه من المفقودات الخاصة بالنزلاء </a:t>
            </a:r>
            <a:r>
              <a:rPr lang="ar-IQ" b="1" dirty="0" err="1"/>
              <a:t>والإحتفاظ</a:t>
            </a:r>
            <a:r>
              <a:rPr lang="ar-IQ" b="1" dirty="0"/>
              <a:t> بها لدى إدارة المنشأة لردها إلى أصحابها. </a:t>
            </a:r>
            <a:endParaRPr lang="en-US" b="1" dirty="0"/>
          </a:p>
          <a:p>
            <a:pPr lvl="0"/>
            <a:r>
              <a:rPr lang="ar-IQ" b="1" dirty="0" err="1">
                <a:solidFill>
                  <a:srgbClr val="0000CC"/>
                </a:solidFill>
              </a:rPr>
              <a:t>الإلتزام</a:t>
            </a:r>
            <a:r>
              <a:rPr lang="ar-IQ" b="1" dirty="0">
                <a:solidFill>
                  <a:srgbClr val="0000CC"/>
                </a:solidFill>
              </a:rPr>
              <a:t> بأخلاقيات وآداب المهنة.</a:t>
            </a:r>
            <a:endParaRPr lang="en-US" b="1" dirty="0">
              <a:solidFill>
                <a:srgbClr val="0000CC"/>
              </a:solidFill>
            </a:endParaRPr>
          </a:p>
        </p:txBody>
      </p:sp>
    </p:spTree>
    <p:extLst>
      <p:ext uri="{BB962C8B-B14F-4D97-AF65-F5344CB8AC3E}">
        <p14:creationId xmlns:p14="http://schemas.microsoft.com/office/powerpoint/2010/main" val="4133740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476672"/>
            <a:ext cx="8150291" cy="769441"/>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r>
              <a:rPr lang="ar-IQ" sz="4400" b="1" dirty="0" smtClean="0">
                <a:solidFill>
                  <a:schemeClr val="tx1"/>
                </a:solidFill>
              </a:rPr>
              <a:t>حقوق النزيل والتزاماته</a:t>
            </a:r>
            <a:endParaRPr lang="ar-IQ" sz="4400" b="1" dirty="0">
              <a:solidFill>
                <a:schemeClr val="tx1"/>
              </a:solidFill>
            </a:endParaRPr>
          </a:p>
        </p:txBody>
      </p:sp>
      <p:sp>
        <p:nvSpPr>
          <p:cNvPr id="5" name="عنصر نائب للمحتوى 1"/>
          <p:cNvSpPr>
            <a:spLocks noGrp="1"/>
          </p:cNvSpPr>
          <p:nvPr>
            <p:ph idx="1"/>
          </p:nvPr>
        </p:nvSpPr>
        <p:spPr>
          <a:xfrm>
            <a:off x="427889" y="2708920"/>
            <a:ext cx="8229600" cy="2304256"/>
          </a:xfrm>
        </p:spPr>
        <p:style>
          <a:lnRef idx="2">
            <a:schemeClr val="accent1"/>
          </a:lnRef>
          <a:fillRef idx="1">
            <a:schemeClr val="lt1"/>
          </a:fillRef>
          <a:effectRef idx="0">
            <a:schemeClr val="accent1"/>
          </a:effectRef>
          <a:fontRef idx="minor">
            <a:schemeClr val="dk1"/>
          </a:fontRef>
        </p:style>
        <p:txBody>
          <a:bodyPr>
            <a:noAutofit/>
          </a:bodyPr>
          <a:lstStyle/>
          <a:p>
            <a:pPr lvl="0"/>
            <a:r>
              <a:rPr lang="ar-IQ" b="1" dirty="0"/>
              <a:t>يشغل المكان المحجوز له، ويستمتع به طوال فترة الإقامة المتفق عليها.</a:t>
            </a:r>
            <a:endParaRPr lang="en-US" b="1" dirty="0"/>
          </a:p>
          <a:p>
            <a:pPr lvl="0"/>
            <a:r>
              <a:rPr lang="ar-IQ" b="1" dirty="0" err="1"/>
              <a:t>الإستفادة</a:t>
            </a:r>
            <a:r>
              <a:rPr lang="ar-IQ" b="1" dirty="0"/>
              <a:t> من </a:t>
            </a:r>
            <a:r>
              <a:rPr lang="ar-IQ" b="1" dirty="0" smtClean="0"/>
              <a:t>خدمات </a:t>
            </a:r>
            <a:r>
              <a:rPr lang="ar-IQ" b="1" dirty="0" err="1" smtClean="0"/>
              <a:t>إستخدام</a:t>
            </a:r>
            <a:r>
              <a:rPr lang="ar-IQ" b="1" dirty="0" smtClean="0"/>
              <a:t> </a:t>
            </a:r>
            <a:r>
              <a:rPr lang="ar-IQ" b="1" dirty="0"/>
              <a:t>الغرف والأماكن العامة بالفندق</a:t>
            </a:r>
            <a:r>
              <a:rPr lang="ar-IQ" b="1" dirty="0" smtClean="0"/>
              <a:t>.</a:t>
            </a:r>
            <a:endParaRPr lang="en-US" b="1" dirty="0"/>
          </a:p>
        </p:txBody>
      </p:sp>
      <p:sp>
        <p:nvSpPr>
          <p:cNvPr id="3" name="مستطيل 2"/>
          <p:cNvSpPr/>
          <p:nvPr/>
        </p:nvSpPr>
        <p:spPr>
          <a:xfrm>
            <a:off x="6429415" y="1700808"/>
            <a:ext cx="2188420" cy="646331"/>
          </a:xfrm>
          <a:prstGeom prst="rect">
            <a:avLst/>
          </a:prstGeom>
        </p:spPr>
        <p:txBody>
          <a:bodyPr wrap="none">
            <a:spAutoFit/>
          </a:bodyPr>
          <a:lstStyle/>
          <a:p>
            <a:r>
              <a:rPr lang="ar-IQ" sz="3600" b="1" dirty="0" smtClean="0">
                <a:solidFill>
                  <a:srgbClr val="0000CC"/>
                </a:solidFill>
              </a:rPr>
              <a:t>يحق للمزيل :</a:t>
            </a:r>
            <a:endParaRPr lang="ar-IQ" sz="3600" dirty="0">
              <a:solidFill>
                <a:srgbClr val="0000CC"/>
              </a:solidFill>
            </a:endParaRPr>
          </a:p>
        </p:txBody>
      </p:sp>
    </p:spTree>
    <p:extLst>
      <p:ext uri="{BB962C8B-B14F-4D97-AF65-F5344CB8AC3E}">
        <p14:creationId xmlns:p14="http://schemas.microsoft.com/office/powerpoint/2010/main" val="10884305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868144" y="225514"/>
            <a:ext cx="2949846" cy="646331"/>
          </a:xfrm>
          <a:prstGeom prst="rect">
            <a:avLst/>
          </a:prstGeom>
        </p:spPr>
        <p:txBody>
          <a:bodyPr wrap="none">
            <a:spAutoFit/>
          </a:bodyPr>
          <a:lstStyle/>
          <a:p>
            <a:r>
              <a:rPr lang="ar-IQ" sz="3600" b="1" dirty="0" smtClean="0">
                <a:solidFill>
                  <a:srgbClr val="0000CC"/>
                </a:solidFill>
              </a:rPr>
              <a:t>يجب على المزيل :</a:t>
            </a:r>
            <a:endParaRPr lang="ar-IQ" sz="3600" dirty="0">
              <a:solidFill>
                <a:srgbClr val="0000CC"/>
              </a:solidFill>
            </a:endParaRPr>
          </a:p>
        </p:txBody>
      </p:sp>
      <p:sp>
        <p:nvSpPr>
          <p:cNvPr id="5" name="عنصر نائب للمحتوى 1"/>
          <p:cNvSpPr>
            <a:spLocks noGrp="1"/>
          </p:cNvSpPr>
          <p:nvPr>
            <p:ph idx="1"/>
          </p:nvPr>
        </p:nvSpPr>
        <p:spPr>
          <a:xfrm>
            <a:off x="251520" y="1124744"/>
            <a:ext cx="8566470" cy="5001419"/>
          </a:xfrm>
        </p:spPr>
        <p:txBody>
          <a:bodyPr>
            <a:noAutofit/>
          </a:bodyPr>
          <a:lstStyle/>
          <a:p>
            <a:pPr lvl="0"/>
            <a:r>
              <a:rPr lang="ar-SA" sz="2400" b="1" dirty="0"/>
              <a:t>العناية بسلامة الغرفة المنتفع بها </a:t>
            </a:r>
            <a:r>
              <a:rPr lang="ar-IQ" sz="2400" b="1" dirty="0" smtClean="0"/>
              <a:t>وما تضم</a:t>
            </a:r>
            <a:r>
              <a:rPr lang="ar-SA" sz="2400" b="1" dirty="0" smtClean="0"/>
              <a:t> </a:t>
            </a:r>
            <a:r>
              <a:rPr lang="ar-SA" sz="2400" b="1" dirty="0"/>
              <a:t>من </a:t>
            </a:r>
            <a:r>
              <a:rPr lang="ar-IQ" sz="2400" b="1" dirty="0" smtClean="0"/>
              <a:t>ض</a:t>
            </a:r>
            <a:r>
              <a:rPr lang="ar-SA" sz="2400" b="1" dirty="0" err="1" smtClean="0"/>
              <a:t>رر</a:t>
            </a:r>
            <a:r>
              <a:rPr lang="ar-SA" sz="2400" b="1" dirty="0" smtClean="0"/>
              <a:t> </a:t>
            </a:r>
            <a:r>
              <a:rPr lang="ar-SA" sz="2400" b="1" dirty="0"/>
              <a:t>الإتلاف أو </a:t>
            </a:r>
            <a:r>
              <a:rPr lang="ar-SA" sz="2400" b="1" dirty="0" err="1"/>
              <a:t>الإنتقاص</a:t>
            </a:r>
            <a:r>
              <a:rPr lang="ar-SA" sz="2400" b="1" dirty="0"/>
              <a:t>. </a:t>
            </a:r>
            <a:endParaRPr lang="en-US" sz="2400" b="1" dirty="0"/>
          </a:p>
          <a:p>
            <a:pPr lvl="0"/>
            <a:r>
              <a:rPr lang="ar-SA" sz="2400" b="1" dirty="0"/>
              <a:t>عدم جواز طهي أو تجهيز أو إحضار المأكولات والمشروبات في غرفة الإقامة ما لم يسمح نظام المنشأة بذلك. </a:t>
            </a:r>
            <a:endParaRPr lang="en-US" sz="2400" b="1" dirty="0"/>
          </a:p>
          <a:p>
            <a:pPr lvl="0"/>
            <a:r>
              <a:rPr lang="ar-SA" sz="2400" b="1" dirty="0"/>
              <a:t>إخلاء الغرفة المشغولة من النزيل نهاية المدّة المتفق عليها ما لم يخطر إدارة المنشأة بتمديد مدة الإقامة حسب مواعيد الإخلاء المعلنة رسمياً وبشكل مسبق من إدارة المنشأة. </a:t>
            </a:r>
            <a:endParaRPr lang="en-US" sz="2400" b="1" dirty="0"/>
          </a:p>
          <a:p>
            <a:pPr lvl="0"/>
            <a:r>
              <a:rPr lang="ar-SA" sz="2400" b="1" dirty="0"/>
              <a:t>دفع ما يستحق على النزيل لإدارة </a:t>
            </a:r>
            <a:r>
              <a:rPr lang="ar-SA" sz="2400" b="1" dirty="0" smtClean="0"/>
              <a:t>المنشأة</a:t>
            </a:r>
            <a:r>
              <a:rPr lang="ar-IQ" sz="2400" b="1" dirty="0" smtClean="0"/>
              <a:t>.</a:t>
            </a:r>
            <a:endParaRPr lang="en-US" sz="2400" b="1" dirty="0"/>
          </a:p>
          <a:p>
            <a:pPr lvl="0"/>
            <a:r>
              <a:rPr lang="ar-IQ" sz="2400" b="1" dirty="0"/>
              <a:t>لا يسمح للنزلاء بإحضار حيوانات الى الفندق دون موافقة مسبقة من الفندق.</a:t>
            </a:r>
            <a:endParaRPr lang="en-US" sz="2400" b="1" dirty="0"/>
          </a:p>
          <a:p>
            <a:pPr lvl="0"/>
            <a:r>
              <a:rPr lang="ar-IQ" sz="2400" b="1" dirty="0"/>
              <a:t>لإدارة الفندق الحق في وقف أو خفض أي ضوضاء يحدثها النزلاء والتي تسبب إزعاجاً ومضايقة للنزلاء الآخرين.</a:t>
            </a:r>
            <a:endParaRPr lang="en-US" sz="2400" b="1" dirty="0"/>
          </a:p>
          <a:p>
            <a:pPr lvl="0"/>
            <a:r>
              <a:rPr lang="ar-IQ" sz="2400" b="1" dirty="0"/>
              <a:t>يحق لإدارة الفندق إنهاء العقود </a:t>
            </a:r>
            <a:r>
              <a:rPr lang="ar-IQ" sz="2400" b="1" dirty="0" smtClean="0"/>
              <a:t>مع </a:t>
            </a:r>
            <a:r>
              <a:rPr lang="ar-IQ" sz="2400" b="1" dirty="0"/>
              <a:t>النزيل في حالة الخروج عن السلوك </a:t>
            </a:r>
            <a:r>
              <a:rPr lang="ar-IQ" sz="2400" b="1" dirty="0" smtClean="0"/>
              <a:t>اللائق.</a:t>
            </a:r>
            <a:endParaRPr lang="en-US" sz="2400" b="1" dirty="0"/>
          </a:p>
          <a:p>
            <a:r>
              <a:rPr lang="ar-SA" sz="2400" b="1" dirty="0"/>
              <a:t>يلتزم الضيف بترك غرفته قبل الساعة 12 ظهراً أو أن يحجز ليوم جديد. </a:t>
            </a:r>
            <a:endParaRPr lang="en-US" sz="2400" b="1" dirty="0">
              <a:solidFill>
                <a:srgbClr val="0000CC"/>
              </a:solidFill>
            </a:endParaRPr>
          </a:p>
        </p:txBody>
      </p:sp>
    </p:spTree>
    <p:extLst>
      <p:ext uri="{BB962C8B-B14F-4D97-AF65-F5344CB8AC3E}">
        <p14:creationId xmlns:p14="http://schemas.microsoft.com/office/powerpoint/2010/main" val="2486204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83567" y="277197"/>
            <a:ext cx="7848872" cy="830997"/>
          </a:xfrm>
          <a:prstGeom prst="rect">
            <a:avLst/>
          </a:prstGeom>
          <a:blipFill>
            <a:blip r:embed="rId2"/>
            <a:tile tx="0" ty="0" sx="100000" sy="100000" flip="none" algn="tl"/>
          </a:blipFill>
        </p:spPr>
        <p:txBody>
          <a:bodyPr wrap="square">
            <a:spAutoFit/>
          </a:bodyPr>
          <a:lstStyle/>
          <a:p>
            <a:pPr algn="ctr"/>
            <a:r>
              <a:rPr lang="ar-IQ" sz="4800" b="1" dirty="0">
                <a:solidFill>
                  <a:srgbClr val="003300"/>
                </a:solidFill>
              </a:rPr>
              <a:t>مميزات عقد الإقامة </a:t>
            </a:r>
            <a:endParaRPr lang="ar-IQ" sz="4800" b="1" dirty="0">
              <a:solidFill>
                <a:srgbClr val="003300"/>
              </a:solidFill>
            </a:endParaRPr>
          </a:p>
        </p:txBody>
      </p:sp>
      <p:grpSp>
        <p:nvGrpSpPr>
          <p:cNvPr id="13" name="مجموعة 12"/>
          <p:cNvGrpSpPr/>
          <p:nvPr/>
        </p:nvGrpSpPr>
        <p:grpSpPr>
          <a:xfrm>
            <a:off x="546316" y="1341928"/>
            <a:ext cx="8276267" cy="1384995"/>
            <a:chOff x="546316" y="1341928"/>
            <a:chExt cx="8276267" cy="1384995"/>
          </a:xfrm>
        </p:grpSpPr>
        <p:sp>
          <p:nvSpPr>
            <p:cNvPr id="5" name="مستطيل 4"/>
            <p:cNvSpPr/>
            <p:nvPr/>
          </p:nvSpPr>
          <p:spPr>
            <a:xfrm>
              <a:off x="546316" y="1341928"/>
              <a:ext cx="5701678"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r>
                <a:rPr lang="ar-IQ" sz="2800" b="1" dirty="0" smtClean="0"/>
                <a:t>ملزم </a:t>
              </a:r>
              <a:r>
                <a:rPr lang="ar-IQ" sz="2800" b="1" dirty="0"/>
                <a:t>على الفندق تقديم خدمات المأوى والمأكل والمشرب الى النزيل، وفي مقابل ذلك يلزم النزيل دفع القيمة المادية لما استفاد به من خدمات.</a:t>
              </a:r>
              <a:endParaRPr lang="en-US" sz="2800" b="1" dirty="0"/>
            </a:p>
          </p:txBody>
        </p:sp>
        <p:sp>
          <p:nvSpPr>
            <p:cNvPr id="6" name="مستطيل 5"/>
            <p:cNvSpPr/>
            <p:nvPr/>
          </p:nvSpPr>
          <p:spPr>
            <a:xfrm>
              <a:off x="6252649" y="1511206"/>
              <a:ext cx="2569934"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ملزم </a:t>
              </a:r>
              <a:r>
                <a:rPr lang="ar-IQ" sz="2800" b="1" dirty="0" smtClean="0"/>
                <a:t>للطرفين : </a:t>
              </a:r>
              <a:endParaRPr lang="ar-IQ" sz="2800" b="1" dirty="0"/>
            </a:p>
          </p:txBody>
        </p:sp>
      </p:grpSp>
      <p:grpSp>
        <p:nvGrpSpPr>
          <p:cNvPr id="12" name="مجموعة 11"/>
          <p:cNvGrpSpPr/>
          <p:nvPr/>
        </p:nvGrpSpPr>
        <p:grpSpPr>
          <a:xfrm>
            <a:off x="179513" y="2875002"/>
            <a:ext cx="8643070" cy="1384995"/>
            <a:chOff x="179513" y="2875002"/>
            <a:chExt cx="8643070" cy="1384995"/>
          </a:xfrm>
        </p:grpSpPr>
        <p:sp>
          <p:nvSpPr>
            <p:cNvPr id="7" name="مستطيل 6"/>
            <p:cNvSpPr/>
            <p:nvPr/>
          </p:nvSpPr>
          <p:spPr>
            <a:xfrm>
              <a:off x="179513" y="2875002"/>
              <a:ext cx="6653424"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smtClean="0"/>
                <a:t>كل </a:t>
              </a:r>
              <a:r>
                <a:rPr lang="ar-IQ" sz="2800" b="1" dirty="0"/>
                <a:t>طرف من أطراف العقد يأخذ مقابلاً لما يعطيه، فالفندق يأخذ المقابل المادي لما قدّمه من خدمات، والنزيل يستفيد من الخدمات مقابل ما دفعه من مقابل مادي.</a:t>
              </a:r>
              <a:endParaRPr lang="ar-IQ" sz="2800" b="1" dirty="0"/>
            </a:p>
          </p:txBody>
        </p:sp>
        <p:sp>
          <p:nvSpPr>
            <p:cNvPr id="8" name="مستطيل 7"/>
            <p:cNvSpPr/>
            <p:nvPr/>
          </p:nvSpPr>
          <p:spPr>
            <a:xfrm>
              <a:off x="6832936" y="2875002"/>
              <a:ext cx="1989647"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a:t>
              </a:r>
              <a:r>
                <a:rPr lang="ar-IQ" sz="2800" b="1" dirty="0" smtClean="0"/>
                <a:t>معاوضة : </a:t>
              </a:r>
              <a:endParaRPr lang="ar-IQ" sz="2800" b="1" dirty="0"/>
            </a:p>
          </p:txBody>
        </p:sp>
      </p:grpSp>
      <p:grpSp>
        <p:nvGrpSpPr>
          <p:cNvPr id="11" name="مجموعة 10"/>
          <p:cNvGrpSpPr/>
          <p:nvPr/>
        </p:nvGrpSpPr>
        <p:grpSpPr>
          <a:xfrm>
            <a:off x="179513" y="4613287"/>
            <a:ext cx="8643070" cy="1384995"/>
            <a:chOff x="179513" y="4613287"/>
            <a:chExt cx="8643070" cy="1384995"/>
          </a:xfrm>
        </p:grpSpPr>
        <p:sp>
          <p:nvSpPr>
            <p:cNvPr id="9" name="مستطيل 8"/>
            <p:cNvSpPr/>
            <p:nvPr/>
          </p:nvSpPr>
          <p:spPr>
            <a:xfrm>
              <a:off x="179513" y="4613287"/>
              <a:ext cx="6930742" cy="138499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ar-IQ" sz="2800" b="1" dirty="0" smtClean="0"/>
                <a:t>يعني </a:t>
              </a:r>
              <a:r>
                <a:rPr lang="ar-IQ" sz="2800" b="1" dirty="0"/>
                <a:t>أن أحد الطرفين يقبل التعاقد بالشروط التي تعقد عليه وليس له حق في مناقشة هذه الشروط، مثل العقود مع شركات الكهرباء والماء والتلفونات وغيرها.</a:t>
              </a:r>
              <a:endParaRPr lang="ar-IQ" sz="2800" b="1" dirty="0"/>
            </a:p>
          </p:txBody>
        </p:sp>
        <p:sp>
          <p:nvSpPr>
            <p:cNvPr id="10" name="مستطيل 9"/>
            <p:cNvSpPr/>
            <p:nvPr/>
          </p:nvSpPr>
          <p:spPr>
            <a:xfrm>
              <a:off x="7110255" y="4613287"/>
              <a:ext cx="1712328" cy="523220"/>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2800" b="1" dirty="0"/>
                <a:t>عقد إذعان : </a:t>
              </a:r>
            </a:p>
          </p:txBody>
        </p:sp>
      </p:grpSp>
    </p:spTree>
    <p:extLst>
      <p:ext uri="{BB962C8B-B14F-4D97-AF65-F5344CB8AC3E}">
        <p14:creationId xmlns:p14="http://schemas.microsoft.com/office/powerpoint/2010/main" val="458919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1245</TotalTime>
  <Words>820</Words>
  <Application>Microsoft Office PowerPoint</Application>
  <PresentationFormat>عرض على الشاشة (3:4)‏</PresentationFormat>
  <Paragraphs>60</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96</cp:revision>
  <dcterms:created xsi:type="dcterms:W3CDTF">2013-09-16T15:50:27Z</dcterms:created>
  <dcterms:modified xsi:type="dcterms:W3CDTF">2015-04-06T16:32:27Z</dcterms:modified>
</cp:coreProperties>
</file>