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توزيع درجات الحرارة في الجو والانقلابات الحرارية</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طرق تكون الانقلابات الحرارية </a:t>
            </a:r>
            <a:endParaRPr lang="en-US" dirty="0"/>
          </a:p>
        </p:txBody>
      </p:sp>
      <p:sp>
        <p:nvSpPr>
          <p:cNvPr id="3" name="عنصر نائب للمحتوى 2"/>
          <p:cNvSpPr>
            <a:spLocks noGrp="1"/>
          </p:cNvSpPr>
          <p:nvPr>
            <p:ph idx="1"/>
          </p:nvPr>
        </p:nvSpPr>
        <p:spPr/>
        <p:txBody>
          <a:bodyPr/>
          <a:lstStyle/>
          <a:p>
            <a:pPr>
              <a:buNone/>
            </a:pPr>
            <a:r>
              <a:rPr lang="ar-IQ" dirty="0" smtClean="0"/>
              <a:t>خلال الليل يمكن ان تبرد طبقة الهواء القريبة من سطح الارض حابسة الملوثات لارتفاع مئات قليلة من سطح الارض وفي الصباح عندما تشرق الشمس ويبدأ سطح الارض يصبح ادفأ تنزل الملوثات الى  وتعرف هذه الزيادة بالملوثات عند الصباح ب</a:t>
            </a:r>
            <a:r>
              <a:rPr lang="en-US" dirty="0" smtClean="0"/>
              <a:t>Fumigation   </a:t>
            </a:r>
            <a:r>
              <a:rPr lang="ar-IQ" dirty="0" smtClean="0"/>
              <a:t> </a:t>
            </a:r>
            <a:endParaRPr lang="en-US" dirty="0"/>
          </a:p>
        </p:txBody>
      </p:sp>
    </p:spTree>
  </p:cSld>
  <p:clrMapOvr>
    <a:masterClrMapping/>
  </p:clrMapOvr>
  <p:transition>
    <p:circle/>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يمكن ان يتكون انقلابا حراريا عن طريق تلاقي كتلتين من الهواء ذات درجتي حرارة مختلفتين لان الكتلة </a:t>
            </a:r>
            <a:r>
              <a:rPr lang="ar-IQ" dirty="0" err="1" smtClean="0"/>
              <a:t>الابردوهي</a:t>
            </a:r>
            <a:r>
              <a:rPr lang="ar-IQ" dirty="0" smtClean="0"/>
              <a:t> </a:t>
            </a:r>
            <a:r>
              <a:rPr lang="ar-IQ" dirty="0" err="1" smtClean="0"/>
              <a:t>الاكثف</a:t>
            </a:r>
            <a:r>
              <a:rPr lang="ar-IQ" dirty="0" smtClean="0"/>
              <a:t> سوف تندفع الى اسفل الكتلة </a:t>
            </a:r>
            <a:r>
              <a:rPr lang="ar-IQ" dirty="0" err="1" smtClean="0"/>
              <a:t>الادفأ</a:t>
            </a:r>
            <a:r>
              <a:rPr lang="ar-IQ" dirty="0" smtClean="0"/>
              <a:t> وهذا يعرف بالانقلاب </a:t>
            </a:r>
            <a:r>
              <a:rPr lang="ar-IQ" dirty="0" err="1" smtClean="0"/>
              <a:t>الجبهوي</a:t>
            </a:r>
            <a:r>
              <a:rPr lang="ar-IQ" dirty="0" smtClean="0"/>
              <a:t> </a:t>
            </a:r>
            <a:r>
              <a:rPr lang="en-US" dirty="0" smtClean="0"/>
              <a:t>Frontal inversion </a:t>
            </a:r>
            <a:r>
              <a:rPr lang="ar-IQ" dirty="0" smtClean="0"/>
              <a:t> </a:t>
            </a:r>
            <a:r>
              <a:rPr lang="ar-IQ" dirty="0" err="1" smtClean="0"/>
              <a:t>لانه</a:t>
            </a:r>
            <a:r>
              <a:rPr lang="ar-IQ" dirty="0" smtClean="0"/>
              <a:t> يحدث عند جبهات الكتل الهوائية</a:t>
            </a:r>
            <a:endParaRPr lang="en-US" dirty="0"/>
          </a:p>
        </p:txBody>
      </p:sp>
    </p:spTree>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قد يتجمع الهواء البارد الاعظم كثافة في قعر الاودية مسببا انقلابا محليا </a:t>
            </a:r>
          </a:p>
          <a:p>
            <a:r>
              <a:rPr lang="ar-IQ" dirty="0" smtClean="0"/>
              <a:t>قد يحصل الانقلاب الحراري نتيجة الحركة الافقية للهواء الحار فوق سطح بارد </a:t>
            </a:r>
          </a:p>
          <a:p>
            <a:r>
              <a:rPr lang="ar-IQ" dirty="0" smtClean="0"/>
              <a:t>قد تهبط كتلة هواء باردة خلال حدوث اعصار ويسمى هذا بالانقلاب الهبوطي </a:t>
            </a:r>
            <a:r>
              <a:rPr lang="en-US" dirty="0" smtClean="0"/>
              <a:t>Subsidence inversion </a:t>
            </a:r>
            <a:endParaRPr lang="en-US" dirty="0"/>
          </a:p>
        </p:txBody>
      </p:sp>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1026" name="Picture 2" descr="C:\Users\Home HP\Downloads\الجو\filemanager.php.jpg"/>
          <p:cNvPicPr>
            <a:picLocks noGrp="1" noChangeAspect="1" noChangeArrowheads="1"/>
          </p:cNvPicPr>
          <p:nvPr>
            <p:ph idx="1"/>
          </p:nvPr>
        </p:nvPicPr>
        <p:blipFill>
          <a:blip r:embed="rId2" cstate="print"/>
          <a:srcRect/>
          <a:stretch>
            <a:fillRect/>
          </a:stretch>
        </p:blipFill>
        <p:spPr bwMode="auto">
          <a:xfrm>
            <a:off x="395536" y="1628800"/>
            <a:ext cx="8208912" cy="4464496"/>
          </a:xfrm>
          <a:prstGeom prst="rect">
            <a:avLst/>
          </a:prstGeom>
          <a:noFill/>
        </p:spPr>
      </p:pic>
    </p:spTree>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الجوالادنى</a:t>
            </a:r>
            <a:r>
              <a:rPr lang="ar-IQ" dirty="0" smtClean="0"/>
              <a:t> </a:t>
            </a:r>
            <a:r>
              <a:rPr lang="en-US" dirty="0" err="1" smtClean="0"/>
              <a:t>Tropospherer</a:t>
            </a:r>
            <a:r>
              <a:rPr lang="en-US" dirty="0" smtClean="0"/>
              <a:t> </a:t>
            </a:r>
            <a:endParaRPr lang="en-US" dirty="0"/>
          </a:p>
        </p:txBody>
      </p:sp>
      <p:sp>
        <p:nvSpPr>
          <p:cNvPr id="3" name="عنصر نائب للمحتوى 2"/>
          <p:cNvSpPr>
            <a:spLocks noGrp="1"/>
          </p:cNvSpPr>
          <p:nvPr>
            <p:ph idx="1"/>
          </p:nvPr>
        </p:nvSpPr>
        <p:spPr/>
        <p:txBody>
          <a:bodyPr/>
          <a:lstStyle/>
          <a:p>
            <a:r>
              <a:rPr lang="ar-IQ" dirty="0" smtClean="0"/>
              <a:t>هو المنطقة الاقرب لسطح الارض والذي تتناقص فيه درجة </a:t>
            </a:r>
            <a:r>
              <a:rPr lang="ar-IQ" dirty="0" err="1" smtClean="0"/>
              <a:t>الحراراة</a:t>
            </a:r>
            <a:r>
              <a:rPr lang="ar-IQ" dirty="0" smtClean="0"/>
              <a:t> مع الارتفاع من درجة حرارة الارض </a:t>
            </a:r>
            <a:r>
              <a:rPr lang="ar-IQ" dirty="0" err="1" smtClean="0"/>
              <a:t>الى </a:t>
            </a:r>
            <a:r>
              <a:rPr lang="ar-IQ" dirty="0" smtClean="0"/>
              <a:t>– 80 بمعدل 6.5 لكل كيلو متر ويشار له بمعدل الهبوط </a:t>
            </a:r>
            <a:r>
              <a:rPr lang="en-US" dirty="0" smtClean="0"/>
              <a:t>Lapse rate </a:t>
            </a:r>
            <a:r>
              <a:rPr lang="ar-IQ" dirty="0" smtClean="0"/>
              <a:t> اي التغير في درجة الحرارة مع الارتفاع</a:t>
            </a:r>
          </a:p>
          <a:p>
            <a:r>
              <a:rPr lang="ar-IQ" dirty="0" smtClean="0"/>
              <a:t>يحتوي الجو الادنى على 90% من كتلة الغلاف الجوي</a:t>
            </a:r>
            <a:endParaRPr lang="en-US" dirty="0"/>
          </a:p>
        </p:txBody>
      </p:sp>
    </p:spTree>
  </p:cSld>
  <p:clrMapOvr>
    <a:masterClrMapping/>
  </p:clrMapOvr>
  <p:transition>
    <p:cut thruBlk="1"/>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فاصلة الجو الادنى </a:t>
            </a:r>
            <a:r>
              <a:rPr lang="en-US" dirty="0" err="1" smtClean="0"/>
              <a:t>Tropopause</a:t>
            </a:r>
            <a:endParaRPr lang="en-US" dirty="0"/>
          </a:p>
        </p:txBody>
      </p:sp>
      <p:sp>
        <p:nvSpPr>
          <p:cNvPr id="3" name="عنصر نائب للمحتوى 2"/>
          <p:cNvSpPr>
            <a:spLocks noGrp="1"/>
          </p:cNvSpPr>
          <p:nvPr>
            <p:ph idx="1"/>
          </p:nvPr>
        </p:nvSpPr>
        <p:spPr/>
        <p:txBody>
          <a:bodyPr/>
          <a:lstStyle/>
          <a:p>
            <a:r>
              <a:rPr lang="ar-IQ" dirty="0" smtClean="0"/>
              <a:t>وهي منطقة انتقالية يتغير فيها انحدار درجات الحرارة وتقع بين 10- 20 كم فوق سطح الارض</a:t>
            </a:r>
            <a:endParaRPr lang="en-US" dirty="0"/>
          </a:p>
        </p:txBody>
      </p:sp>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الاعلى </a:t>
            </a:r>
            <a:r>
              <a:rPr lang="en-US" dirty="0" err="1" smtClean="0"/>
              <a:t>Stratospher</a:t>
            </a:r>
            <a:endParaRPr lang="en-US" dirty="0"/>
          </a:p>
        </p:txBody>
      </p:sp>
      <p:sp>
        <p:nvSpPr>
          <p:cNvPr id="3" name="عنصر نائب للمحتوى 2"/>
          <p:cNvSpPr>
            <a:spLocks noGrp="1"/>
          </p:cNvSpPr>
          <p:nvPr>
            <p:ph idx="1"/>
          </p:nvPr>
        </p:nvSpPr>
        <p:spPr/>
        <p:txBody>
          <a:bodyPr/>
          <a:lstStyle/>
          <a:p>
            <a:r>
              <a:rPr lang="ar-IQ" dirty="0" smtClean="0"/>
              <a:t>ويظهر فيه منحى درجات الحرارة اتجاها دافئا مع ازدياد الارتفاع ويعزى ذلك الى امتصاص الاشعة فوق البنفسجية من  قبل الاوزون الذي يتراوح تركيزه من 1-5 جزء بالمليون </a:t>
            </a:r>
            <a:endParaRPr lang="en-US"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فاصلة الجو الاعلى </a:t>
            </a:r>
            <a:r>
              <a:rPr lang="en-US" dirty="0" err="1" smtClean="0"/>
              <a:t>Stratopause</a:t>
            </a:r>
            <a:endParaRPr lang="en-US" dirty="0"/>
          </a:p>
        </p:txBody>
      </p:sp>
      <p:sp>
        <p:nvSpPr>
          <p:cNvPr id="3" name="عنصر نائب للمحتوى 2"/>
          <p:cNvSpPr>
            <a:spLocks noGrp="1"/>
          </p:cNvSpPr>
          <p:nvPr>
            <p:ph idx="1"/>
          </p:nvPr>
        </p:nvSpPr>
        <p:spPr/>
        <p:txBody>
          <a:bodyPr/>
          <a:lstStyle/>
          <a:p>
            <a:r>
              <a:rPr lang="ar-IQ" dirty="0" smtClean="0"/>
              <a:t>فوق الجو الاعلى وتقع على ارتفاع 50 كم وهي طبقة انتقالية دافئة نسبيا ليست ابرد من سطح الارض وتعمل على كسر الامواج الصوتية القادمة من الارض رجوعا الى سطح الارض</a:t>
            </a:r>
            <a:endParaRPr lang="en-US" dirty="0"/>
          </a:p>
        </p:txBody>
      </p:sp>
    </p:spTree>
  </p:cSld>
  <p:clrMapOvr>
    <a:masterClrMapping/>
  </p:clrMapOvr>
  <p:transition>
    <p:wheel spokes="3"/>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الاوسط </a:t>
            </a:r>
            <a:r>
              <a:rPr lang="en-US" dirty="0" smtClean="0"/>
              <a:t>Mesosphere   </a:t>
            </a:r>
            <a:endParaRPr lang="en-US" dirty="0"/>
          </a:p>
        </p:txBody>
      </p:sp>
      <p:sp>
        <p:nvSpPr>
          <p:cNvPr id="3" name="عنصر نائب للمحتوى 2"/>
          <p:cNvSpPr>
            <a:spLocks noGrp="1"/>
          </p:cNvSpPr>
          <p:nvPr>
            <p:ph idx="1"/>
          </p:nvPr>
        </p:nvSpPr>
        <p:spPr/>
        <p:txBody>
          <a:bodyPr/>
          <a:lstStyle/>
          <a:p>
            <a:r>
              <a:rPr lang="ar-IQ" dirty="0" smtClean="0"/>
              <a:t>تتناقص فيه درجات الحرارة مع الارتفاع اذ تصل </a:t>
            </a:r>
            <a:r>
              <a:rPr lang="ar-IQ" dirty="0" err="1" smtClean="0"/>
              <a:t>الى </a:t>
            </a:r>
            <a:r>
              <a:rPr lang="ar-IQ" dirty="0" smtClean="0"/>
              <a:t>- 155 وتليها فاصلة الجو الاوسط</a:t>
            </a:r>
            <a:endParaRPr lang="en-US" dirty="0"/>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الحراري </a:t>
            </a:r>
            <a:r>
              <a:rPr lang="en-US" dirty="0" smtClean="0"/>
              <a:t>Thermosphere </a:t>
            </a:r>
            <a:endParaRPr lang="en-US" dirty="0"/>
          </a:p>
        </p:txBody>
      </p:sp>
      <p:sp>
        <p:nvSpPr>
          <p:cNvPr id="3" name="عنصر نائب للمحتوى 2"/>
          <p:cNvSpPr>
            <a:spLocks noGrp="1"/>
          </p:cNvSpPr>
          <p:nvPr>
            <p:ph idx="1"/>
          </p:nvPr>
        </p:nvSpPr>
        <p:spPr/>
        <p:txBody>
          <a:bodyPr/>
          <a:lstStyle/>
          <a:p>
            <a:r>
              <a:rPr lang="ar-IQ" dirty="0" smtClean="0"/>
              <a:t>وتكون فيه درجات الحرارة عالية جدا ويتميز بكثافة واطئة وضغط </a:t>
            </a:r>
            <a:r>
              <a:rPr lang="ar-IQ" dirty="0" err="1" smtClean="0"/>
              <a:t>واطيء</a:t>
            </a:r>
            <a:r>
              <a:rPr lang="ar-IQ" dirty="0" smtClean="0"/>
              <a:t> جدا</a:t>
            </a:r>
            <a:endParaRPr lang="en-US" dirty="0"/>
          </a:p>
        </p:txBody>
      </p:sp>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الانقلابات الحرارية</a:t>
            </a:r>
            <a:r>
              <a:rPr lang="en-US" dirty="0" smtClean="0"/>
              <a:t> t </a:t>
            </a:r>
            <a:r>
              <a:rPr lang="en-US" dirty="0" err="1" smtClean="0"/>
              <a:t>emperature</a:t>
            </a:r>
            <a:r>
              <a:rPr lang="en-US" dirty="0" smtClean="0"/>
              <a:t> inversions</a:t>
            </a:r>
            <a:endParaRPr lang="en-US" dirty="0"/>
          </a:p>
        </p:txBody>
      </p:sp>
      <p:sp>
        <p:nvSpPr>
          <p:cNvPr id="3" name="عنصر نائب للمحتوى 2"/>
          <p:cNvSpPr>
            <a:spLocks noGrp="1"/>
          </p:cNvSpPr>
          <p:nvPr>
            <p:ph idx="1"/>
          </p:nvPr>
        </p:nvSpPr>
        <p:spPr/>
        <p:txBody>
          <a:bodyPr/>
          <a:lstStyle/>
          <a:p>
            <a:r>
              <a:rPr lang="ar-IQ" dirty="0" smtClean="0"/>
              <a:t>يقال ان انقلابا حراريا يحصل عندما ينقلب معدل التأخير الطبيعي </a:t>
            </a:r>
            <a:r>
              <a:rPr lang="en-US" dirty="0" smtClean="0"/>
              <a:t>Lapse rate  </a:t>
            </a:r>
            <a:r>
              <a:rPr lang="ar-IQ" dirty="0" smtClean="0"/>
              <a:t> في الجو الادنى وان درجة الحرارة تزداد مع الارتفاع مما يؤدي الى حبس الملوثات وعوادم السيارات قريبا من سطح الارض</a:t>
            </a:r>
          </a:p>
          <a:p>
            <a:endParaRPr lang="en-US" dirty="0"/>
          </a:p>
        </p:txBody>
      </p:sp>
    </p:spTree>
  </p:cSld>
  <p:clrMapOvr>
    <a:masterClrMapping/>
  </p:clrMapOvr>
  <p:transition>
    <p:wipe dir="d"/>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329</Words>
  <Application>Microsoft Office PowerPoint</Application>
  <PresentationFormat>عرض على الشاشة (3:4)‏</PresentationFormat>
  <Paragraphs>22</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سمة Office</vt:lpstr>
      <vt:lpstr>توزيع درجات الحرارة في الجو والانقلابات الحرارية</vt:lpstr>
      <vt:lpstr>الشريحة 2</vt:lpstr>
      <vt:lpstr>الجوالادنى Tropospherer </vt:lpstr>
      <vt:lpstr>فاصلة الجو الادنى Tropopause</vt:lpstr>
      <vt:lpstr>الجو الاعلى Stratospher</vt:lpstr>
      <vt:lpstr>فاصلة الجو الاعلى Stratopause</vt:lpstr>
      <vt:lpstr>الجو الاوسط Mesosphere   </vt:lpstr>
      <vt:lpstr>الجو الحراري Thermosphere </vt:lpstr>
      <vt:lpstr>الانقلابات الحرارية t emperature inversions</vt:lpstr>
      <vt:lpstr>طرق تكون الانقلابات الحرارية </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توزيع درجات الحرارة في الجو</dc:title>
  <dc:creator>Home HP</dc:creator>
  <cp:lastModifiedBy>Home HP</cp:lastModifiedBy>
  <cp:revision>7</cp:revision>
  <dcterms:created xsi:type="dcterms:W3CDTF">2015-04-03T08:06:02Z</dcterms:created>
  <dcterms:modified xsi:type="dcterms:W3CDTF">2015-04-03T12:37:26Z</dcterms:modified>
</cp:coreProperties>
</file>