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07/06/1436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err="1" smtClean="0"/>
              <a:t>اكاسيد</a:t>
            </a:r>
            <a:r>
              <a:rPr lang="ar-IQ" dirty="0" smtClean="0"/>
              <a:t> النتروجين</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dirty="0"/>
          </a:p>
        </p:txBody>
      </p:sp>
      <p:sp>
        <p:nvSpPr>
          <p:cNvPr id="4" name="مستطيل 3"/>
          <p:cNvSpPr/>
          <p:nvPr/>
        </p:nvSpPr>
        <p:spPr>
          <a:xfrm>
            <a:off x="755576" y="1916832"/>
            <a:ext cx="7848872" cy="923330"/>
          </a:xfrm>
          <a:prstGeom prst="rect">
            <a:avLst/>
          </a:prstGeom>
        </p:spPr>
        <p:txBody>
          <a:bodyPr wrap="square">
            <a:spAutoFit/>
          </a:bodyPr>
          <a:lstStyle/>
          <a:p>
            <a:r>
              <a:rPr lang="en-US" dirty="0" smtClean="0"/>
              <a:t>combine with oxygen can result in clinical effects due to tissue hypoxia.  Symptoms include muscular tremors, drowsiness, a brownish-blue hue to the mucous membranes, increased heart rate, vertigo and vomiting</a:t>
            </a:r>
            <a:endParaRPr lang="en-US" dirty="0"/>
          </a:p>
        </p:txBody>
      </p:sp>
    </p:spTree>
  </p:cSld>
  <p:clrMapOvr>
    <a:masterClrMapping/>
  </p:clrMapOvr>
  <p:transition>
    <p:wheel spokes="8"/>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7" name="عنوان 1"/>
          <p:cNvSpPr>
            <a:spLocks noGrp="1"/>
          </p:cNvSpPr>
          <p:nvPr>
            <p:ph idx="1"/>
          </p:nvPr>
        </p:nvSpPr>
        <p:spPr>
          <a:xfrm>
            <a:off x="457200" y="333375"/>
            <a:ext cx="8229600" cy="5792788"/>
          </a:xfrm>
        </p:spPr>
        <p:txBody>
          <a:bodyPr>
            <a:normAutofit fontScale="47500" lnSpcReduction="20000"/>
          </a:bodyPr>
          <a:lstStyle/>
          <a:p>
            <a:r>
              <a:rPr lang="en-US" dirty="0" smtClean="0"/>
              <a:t>INHALATION:</a:t>
            </a:r>
          </a:p>
          <a:p>
            <a:r>
              <a:rPr lang="en-US" dirty="0" smtClean="0"/>
              <a:t>The Nitrogen Dioxide component of this gas mixture </a:t>
            </a:r>
          </a:p>
          <a:p>
            <a:r>
              <a:rPr lang="en-US" dirty="0" smtClean="0"/>
              <a:t>is toxic. Inhalation over-exposures to this </a:t>
            </a:r>
          </a:p>
          <a:p>
            <a:r>
              <a:rPr lang="en-US" dirty="0" smtClean="0"/>
              <a:t>gas mixture may result in severe irritation and bur</a:t>
            </a:r>
          </a:p>
          <a:p>
            <a:r>
              <a:rPr lang="en-US" dirty="0" smtClean="0"/>
              <a:t>ns of eyes, skin, mucous membranes, and any other </a:t>
            </a:r>
          </a:p>
          <a:p>
            <a:r>
              <a:rPr lang="en-US" dirty="0" smtClean="0"/>
              <a:t>exposed tissue. Delayed pulmonary damage and breathing </a:t>
            </a:r>
            <a:r>
              <a:rPr lang="en-US" dirty="0" err="1" smtClean="0"/>
              <a:t>di</a:t>
            </a:r>
            <a:endParaRPr lang="en-US" dirty="0" smtClean="0"/>
          </a:p>
          <a:p>
            <a:r>
              <a:rPr lang="en-US" dirty="0" err="1" smtClean="0"/>
              <a:t>fficulty</a:t>
            </a:r>
            <a:r>
              <a:rPr lang="en-US" dirty="0" smtClean="0"/>
              <a:t> may also occur. Severe inhalation </a:t>
            </a:r>
          </a:p>
          <a:p>
            <a:r>
              <a:rPr lang="en-US" dirty="0" smtClean="0"/>
              <a:t>over-exposures can be fatal. All of the </a:t>
            </a:r>
            <a:r>
              <a:rPr lang="en-US" dirty="0" err="1" smtClean="0"/>
              <a:t>symp</a:t>
            </a:r>
            <a:endParaRPr lang="en-US" dirty="0" smtClean="0"/>
          </a:p>
          <a:p>
            <a:r>
              <a:rPr lang="en-US" dirty="0" smtClean="0"/>
              <a:t>toms described above may be aggravated by physical </a:t>
            </a:r>
          </a:p>
          <a:p>
            <a:r>
              <a:rPr lang="en-US" dirty="0" smtClean="0"/>
              <a:t>exertion. Based on animal information an increased </a:t>
            </a:r>
            <a:r>
              <a:rPr lang="en-US" dirty="0" err="1" smtClean="0"/>
              <a:t>sens</a:t>
            </a:r>
            <a:endParaRPr lang="en-US" dirty="0" smtClean="0"/>
          </a:p>
          <a:p>
            <a:r>
              <a:rPr lang="en-US" dirty="0" err="1" smtClean="0"/>
              <a:t>itivity</a:t>
            </a:r>
            <a:r>
              <a:rPr lang="en-US" dirty="0" smtClean="0"/>
              <a:t> to allergens and bacterial infections may </a:t>
            </a:r>
          </a:p>
          <a:p>
            <a:r>
              <a:rPr lang="en-US" dirty="0" smtClean="0"/>
              <a:t>occur as a result of </a:t>
            </a:r>
            <a:r>
              <a:rPr lang="en-US" dirty="0" err="1" smtClean="0"/>
              <a:t>inhalati</a:t>
            </a:r>
            <a:endParaRPr lang="en-US" dirty="0" smtClean="0"/>
          </a:p>
          <a:p>
            <a:r>
              <a:rPr lang="en-US" dirty="0" smtClean="0"/>
              <a:t>on exposure to Nitrogen Dioxide. </a:t>
            </a:r>
          </a:p>
          <a:p>
            <a:r>
              <a:rPr lang="en-US" dirty="0" smtClean="0"/>
              <a:t>As a result of severe over-exposures to this gas </a:t>
            </a:r>
          </a:p>
          <a:p>
            <a:r>
              <a:rPr lang="en-US" dirty="0" smtClean="0"/>
              <a:t>mixture, permanent lung injury may occur. Prolonged or </a:t>
            </a:r>
          </a:p>
          <a:p>
            <a:r>
              <a:rPr lang="en-US" dirty="0" smtClean="0"/>
              <a:t>repeated over-exposures to this gas mixture may </a:t>
            </a:r>
          </a:p>
          <a:p>
            <a:r>
              <a:rPr lang="en-US" dirty="0" smtClean="0"/>
              <a:t>cause impaired lung function, bronchitis, hacking </a:t>
            </a:r>
          </a:p>
          <a:p>
            <a:r>
              <a:rPr lang="en-US" dirty="0" smtClean="0"/>
              <a:t>cough, nasal irritation and discharge, increased fatigue,</a:t>
            </a:r>
          </a:p>
          <a:p>
            <a:r>
              <a:rPr lang="en-US" dirty="0" smtClean="0"/>
              <a:t>decreased immune response and dental erosion. </a:t>
            </a:r>
          </a:p>
          <a:p>
            <a:r>
              <a:rPr lang="en-US" dirty="0" smtClean="0"/>
              <a:t>Note: symptoms can develop after over-exposure to </a:t>
            </a:r>
          </a:p>
          <a:p>
            <a:r>
              <a:rPr lang="en-US" dirty="0" smtClean="0"/>
              <a:t>concentrations of Nitrogen Dioxide in ranges which </a:t>
            </a:r>
          </a:p>
          <a:p>
            <a:r>
              <a:rPr lang="en-US" dirty="0" smtClean="0"/>
              <a:t>exist in this gas mixture. The onset of the </a:t>
            </a:r>
            <a:r>
              <a:rPr lang="en-US" dirty="0" err="1" smtClean="0"/>
              <a:t>sy</a:t>
            </a:r>
            <a:endParaRPr lang="en-US" dirty="0" smtClean="0"/>
          </a:p>
          <a:p>
            <a:r>
              <a:rPr lang="en-US" dirty="0" err="1" smtClean="0"/>
              <a:t>mptoms</a:t>
            </a:r>
            <a:r>
              <a:rPr lang="en-US" dirty="0" smtClean="0"/>
              <a:t> of pulmonary edema can be delayed for hours or </a:t>
            </a:r>
          </a:p>
          <a:p>
            <a:r>
              <a:rPr lang="en-US" dirty="0" smtClean="0"/>
              <a:t>days after the exposure. </a:t>
            </a:r>
          </a:p>
          <a:p>
            <a:endParaRPr lang="en-US" dirty="0"/>
          </a:p>
        </p:txBody>
      </p:sp>
    </p:spTree>
  </p:cSld>
  <p:clrMapOvr>
    <a:masterClrMapping/>
  </p:clrMapOvr>
  <p:transition>
    <p:strips/>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47500" lnSpcReduction="20000"/>
          </a:bodyPr>
          <a:lstStyle/>
          <a:p>
            <a:r>
              <a:rPr lang="en-US" dirty="0" smtClean="0"/>
              <a:t>HEALTH EFFECTS OR RISKS FROM EXPOSURE: </a:t>
            </a:r>
          </a:p>
          <a:p>
            <a:r>
              <a:rPr lang="en-US" dirty="0" smtClean="0"/>
              <a:t>Over-exposure to this gas mixture may cause the </a:t>
            </a:r>
          </a:p>
          <a:p>
            <a:r>
              <a:rPr lang="en-US" dirty="0" smtClean="0"/>
              <a:t>following health effects:</a:t>
            </a:r>
          </a:p>
          <a:p>
            <a:r>
              <a:rPr lang="en-US" dirty="0" smtClean="0"/>
              <a:t>ACUTE:</a:t>
            </a:r>
          </a:p>
          <a:p>
            <a:r>
              <a:rPr lang="en-US" dirty="0" smtClean="0"/>
              <a:t>Over-exposures may result in severe </a:t>
            </a:r>
            <a:r>
              <a:rPr lang="en-US" dirty="0" err="1" smtClean="0"/>
              <a:t>irrita</a:t>
            </a:r>
            <a:endParaRPr lang="en-US" dirty="0" smtClean="0"/>
          </a:p>
          <a:p>
            <a:r>
              <a:rPr lang="en-US" dirty="0" err="1" smtClean="0"/>
              <a:t>tion</a:t>
            </a:r>
            <a:r>
              <a:rPr lang="en-US" dirty="0" smtClean="0"/>
              <a:t> and burns of eyes, skin, mucous membranes, and </a:t>
            </a:r>
          </a:p>
          <a:p>
            <a:r>
              <a:rPr lang="en-US" dirty="0" smtClean="0"/>
              <a:t>any other exposed tissue. If high c</a:t>
            </a:r>
          </a:p>
          <a:p>
            <a:r>
              <a:rPr lang="en-US" dirty="0" err="1" smtClean="0"/>
              <a:t>oncentrations</a:t>
            </a:r>
            <a:r>
              <a:rPr lang="en-US" dirty="0" smtClean="0"/>
              <a:t> of this gas mixture are inhaled, delayed pulmonary damage </a:t>
            </a:r>
          </a:p>
          <a:p>
            <a:r>
              <a:rPr lang="en-US" dirty="0" smtClean="0"/>
              <a:t>and breathing difficulty may occur. Severe inhalation </a:t>
            </a:r>
          </a:p>
          <a:p>
            <a:r>
              <a:rPr lang="en-US" dirty="0" smtClean="0"/>
              <a:t>over-exposures can be fatal, as a result of lung </a:t>
            </a:r>
          </a:p>
          <a:p>
            <a:r>
              <a:rPr lang="en-US" dirty="0" smtClean="0"/>
              <a:t>damage. </a:t>
            </a:r>
          </a:p>
          <a:p>
            <a:r>
              <a:rPr lang="en-US" dirty="0" smtClean="0"/>
              <a:t>CHRONIC:</a:t>
            </a:r>
          </a:p>
          <a:p>
            <a:r>
              <a:rPr lang="en-US" dirty="0" smtClean="0"/>
              <a:t>Prolonged or repeated over-exposures to this </a:t>
            </a:r>
          </a:p>
          <a:p>
            <a:r>
              <a:rPr lang="en-US" dirty="0" smtClean="0"/>
              <a:t>gas mixture may cause impaired lung function, </a:t>
            </a:r>
          </a:p>
          <a:p>
            <a:r>
              <a:rPr lang="en-US" dirty="0" smtClean="0"/>
              <a:t>bronchitis, coughing, nasal irritation and discharge, </a:t>
            </a:r>
          </a:p>
          <a:p>
            <a:r>
              <a:rPr lang="en-US" dirty="0" smtClean="0"/>
              <a:t>increased fatigue, decreased immune system response, </a:t>
            </a:r>
          </a:p>
          <a:p>
            <a:r>
              <a:rPr lang="en-US" dirty="0" smtClean="0"/>
              <a:t>and dental erosion. Refer to Section 11 (T</a:t>
            </a:r>
          </a:p>
          <a:p>
            <a:r>
              <a:rPr lang="en-US" dirty="0" err="1" smtClean="0"/>
              <a:t>oxicology</a:t>
            </a:r>
            <a:r>
              <a:rPr lang="en-US" dirty="0" smtClean="0"/>
              <a:t> Information) for additional data.</a:t>
            </a:r>
          </a:p>
          <a:p>
            <a:r>
              <a:rPr lang="en-US" dirty="0" smtClean="0"/>
              <a:t>TARGET ORGANS:</a:t>
            </a:r>
          </a:p>
          <a:p>
            <a:r>
              <a:rPr lang="en-US" dirty="0" smtClean="0"/>
              <a:t>ACUTE: Respiratory system, skin, eyes</a:t>
            </a:r>
          </a:p>
          <a:p>
            <a:r>
              <a:rPr lang="en-US" dirty="0" smtClean="0"/>
              <a:t>. CHRONIC: Skin, respiratory system, immune </a:t>
            </a:r>
          </a:p>
          <a:p>
            <a:r>
              <a:rPr lang="en-US" dirty="0" smtClean="0"/>
              <a:t>system. </a:t>
            </a:r>
          </a:p>
          <a:p>
            <a:r>
              <a:rPr lang="en-US" smtClean="0"/>
              <a:t>HMIS RATIN</a:t>
            </a:r>
          </a:p>
          <a:p>
            <a:endParaRPr lang="en-US" dirty="0"/>
          </a:p>
        </p:txBody>
      </p:sp>
    </p:spTree>
  </p:cSld>
  <p:clrMapOvr>
    <a:masterClrMapping/>
  </p:clrMapOvr>
  <p:transition>
    <p:cover dir="lu"/>
  </p:transition>
</p:sld>
</file>

<file path=ppt/slides/slide1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With my thank</a:t>
            </a:r>
            <a:br>
              <a:rPr lang="en-US" b="1" dirty="0" smtClean="0"/>
            </a:br>
            <a:endParaRPr lang="en-US" dirty="0"/>
          </a:p>
        </p:txBody>
      </p:sp>
      <p:sp>
        <p:nvSpPr>
          <p:cNvPr id="3" name="عنصر نائب للمحتوى 2"/>
          <p:cNvSpPr>
            <a:spLocks noGrp="1"/>
          </p:cNvSpPr>
          <p:nvPr>
            <p:ph idx="1"/>
          </p:nvPr>
        </p:nvSpPr>
        <p:spPr/>
        <p:txBody>
          <a:bodyPr>
            <a:normAutofit/>
          </a:bodyPr>
          <a:lstStyle/>
          <a:p>
            <a:pPr algn="ctr"/>
            <a:endParaRPr lang="en-US" sz="4000" b="1" dirty="0"/>
          </a:p>
        </p:txBody>
      </p:sp>
      <p:pic>
        <p:nvPicPr>
          <p:cNvPr id="1026" name="Picture 2" descr="C:\Users\Home HP\Downloads\imagesمم.jpg"/>
          <p:cNvPicPr>
            <a:picLocks noChangeAspect="1" noChangeArrowheads="1"/>
          </p:cNvPicPr>
          <p:nvPr/>
        </p:nvPicPr>
        <p:blipFill>
          <a:blip r:embed="rId2" cstate="print"/>
          <a:srcRect/>
          <a:stretch>
            <a:fillRect/>
          </a:stretch>
        </p:blipFill>
        <p:spPr bwMode="auto">
          <a:xfrm>
            <a:off x="1475656" y="1628800"/>
            <a:ext cx="6336704" cy="4464496"/>
          </a:xfrm>
          <a:prstGeom prst="rect">
            <a:avLst/>
          </a:prstGeom>
          <a:noFill/>
        </p:spPr>
      </p:pic>
    </p:spTree>
  </p:cSld>
  <p:clrMapOvr>
    <a:masterClrMapping/>
  </p:clrMapOvr>
  <p:transition>
    <p:comb/>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انواع </a:t>
            </a:r>
            <a:r>
              <a:rPr lang="ar-IQ" dirty="0" err="1" smtClean="0"/>
              <a:t>اكاسيد</a:t>
            </a:r>
            <a:r>
              <a:rPr lang="ar-IQ" dirty="0" smtClean="0"/>
              <a:t> النتروجين</a:t>
            </a:r>
            <a:endParaRPr lang="en-US" dirty="0"/>
          </a:p>
        </p:txBody>
      </p:sp>
      <p:sp>
        <p:nvSpPr>
          <p:cNvPr id="3" name="عنصر نائب للمحتوى 2"/>
          <p:cNvSpPr>
            <a:spLocks noGrp="1"/>
          </p:cNvSpPr>
          <p:nvPr>
            <p:ph idx="1"/>
          </p:nvPr>
        </p:nvSpPr>
        <p:spPr/>
        <p:txBody>
          <a:bodyPr/>
          <a:lstStyle/>
          <a:p>
            <a:r>
              <a:rPr lang="ar-IQ" dirty="0" err="1" smtClean="0"/>
              <a:t>بالاضافة</a:t>
            </a:r>
            <a:r>
              <a:rPr lang="ar-IQ" dirty="0" smtClean="0"/>
              <a:t> الى النتروجين الجوي تتضمن </a:t>
            </a:r>
          </a:p>
          <a:p>
            <a:r>
              <a:rPr lang="ar-IQ" dirty="0" smtClean="0"/>
              <a:t>غاز </a:t>
            </a:r>
            <a:r>
              <a:rPr lang="ar-IQ" dirty="0" err="1" smtClean="0"/>
              <a:t>اوكسيد</a:t>
            </a:r>
            <a:r>
              <a:rPr lang="ar-IQ" dirty="0" smtClean="0"/>
              <a:t> </a:t>
            </a:r>
            <a:r>
              <a:rPr lang="ar-IQ" dirty="0" err="1" smtClean="0"/>
              <a:t>النتروز</a:t>
            </a:r>
            <a:r>
              <a:rPr lang="ar-IQ" dirty="0" smtClean="0"/>
              <a:t> (غاز الضحك</a:t>
            </a:r>
            <a:r>
              <a:rPr lang="ar-IQ" dirty="0" err="1" smtClean="0"/>
              <a:t>)</a:t>
            </a:r>
            <a:r>
              <a:rPr lang="en-US" dirty="0" smtClean="0"/>
              <a:t> N2O   </a:t>
            </a:r>
          </a:p>
          <a:p>
            <a:r>
              <a:rPr lang="ar-IQ" dirty="0" smtClean="0"/>
              <a:t>اول </a:t>
            </a:r>
            <a:r>
              <a:rPr lang="ar-IQ" dirty="0" err="1" smtClean="0"/>
              <a:t>اوكسيد</a:t>
            </a:r>
            <a:r>
              <a:rPr lang="ar-IQ" dirty="0" smtClean="0"/>
              <a:t> </a:t>
            </a:r>
            <a:r>
              <a:rPr lang="ar-IQ" dirty="0" err="1" smtClean="0"/>
              <a:t>النتريك</a:t>
            </a:r>
            <a:r>
              <a:rPr lang="ar-IQ" dirty="0" smtClean="0"/>
              <a:t> </a:t>
            </a:r>
            <a:r>
              <a:rPr lang="en-US" dirty="0" smtClean="0"/>
              <a:t>NO</a:t>
            </a:r>
          </a:p>
          <a:p>
            <a:r>
              <a:rPr lang="ar-IQ" dirty="0" smtClean="0"/>
              <a:t>ثنائي </a:t>
            </a:r>
            <a:r>
              <a:rPr lang="ar-IQ" dirty="0" err="1" smtClean="0"/>
              <a:t>اوكسيد</a:t>
            </a:r>
            <a:r>
              <a:rPr lang="ar-IQ" dirty="0" smtClean="0"/>
              <a:t> النتروجين </a:t>
            </a:r>
            <a:r>
              <a:rPr lang="en-US" dirty="0" smtClean="0"/>
              <a:t>NO2</a:t>
            </a:r>
          </a:p>
          <a:p>
            <a:r>
              <a:rPr lang="ar-IQ" dirty="0" err="1" smtClean="0"/>
              <a:t>الامونيا</a:t>
            </a:r>
            <a:r>
              <a:rPr lang="ar-IQ" dirty="0" smtClean="0"/>
              <a:t> </a:t>
            </a:r>
            <a:r>
              <a:rPr lang="en-US" dirty="0" smtClean="0"/>
              <a:t>NH3</a:t>
            </a:r>
          </a:p>
          <a:p>
            <a:r>
              <a:rPr lang="ar-IQ" dirty="0" smtClean="0"/>
              <a:t>يحتاج تكون </a:t>
            </a:r>
            <a:r>
              <a:rPr lang="ar-IQ" dirty="0" err="1" smtClean="0"/>
              <a:t>اكاسيد</a:t>
            </a:r>
            <a:r>
              <a:rPr lang="ar-IQ" dirty="0" smtClean="0"/>
              <a:t> </a:t>
            </a:r>
            <a:r>
              <a:rPr lang="ar-IQ" dirty="0" err="1" smtClean="0"/>
              <a:t>النتروجين (</a:t>
            </a:r>
            <a:r>
              <a:rPr lang="en-US" dirty="0" smtClean="0"/>
              <a:t>NO&amp; NO2</a:t>
            </a:r>
            <a:r>
              <a:rPr lang="ar-IQ" dirty="0" smtClean="0"/>
              <a:t>) الى درجات حرارة عالية تصل الى 1100 درجة </a:t>
            </a:r>
            <a:r>
              <a:rPr lang="ar-IQ" dirty="0" err="1" smtClean="0"/>
              <a:t>مؤية</a:t>
            </a:r>
            <a:endParaRPr lang="ar-IQ" dirty="0" smtClean="0"/>
          </a:p>
        </p:txBody>
      </p:sp>
    </p:spTree>
  </p:cSld>
  <p:clrMapOvr>
    <a:masterClrMapping/>
  </p:clrMapOvr>
  <p:transition>
    <p:wheel spokes="3"/>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مصادر مركبات النتروجين</a:t>
            </a:r>
            <a:endParaRPr lang="en-US" dirty="0"/>
          </a:p>
        </p:txBody>
      </p:sp>
      <p:sp>
        <p:nvSpPr>
          <p:cNvPr id="3" name="عنصر نائب للمحتوى 2"/>
          <p:cNvSpPr>
            <a:spLocks noGrp="1"/>
          </p:cNvSpPr>
          <p:nvPr>
            <p:ph idx="1"/>
          </p:nvPr>
        </p:nvSpPr>
        <p:spPr/>
        <p:txBody>
          <a:bodyPr>
            <a:normAutofit/>
          </a:bodyPr>
          <a:lstStyle/>
          <a:p>
            <a:r>
              <a:rPr lang="ar-IQ" sz="2800" dirty="0" err="1" smtClean="0"/>
              <a:t>الامونيا</a:t>
            </a:r>
            <a:r>
              <a:rPr lang="ar-IQ" sz="2800" dirty="0" smtClean="0"/>
              <a:t>  ينبعث سنويا 868 مليون طن من العمليات </a:t>
            </a:r>
            <a:r>
              <a:rPr lang="ar-IQ" sz="2800" dirty="0" err="1" smtClean="0"/>
              <a:t>البايلوجية</a:t>
            </a:r>
            <a:endParaRPr lang="ar-IQ" sz="2800" dirty="0" smtClean="0"/>
          </a:p>
          <a:p>
            <a:r>
              <a:rPr lang="ar-IQ" sz="2800" dirty="0" smtClean="0"/>
              <a:t>غاز </a:t>
            </a:r>
            <a:r>
              <a:rPr lang="ar-IQ" sz="2800" dirty="0" err="1" smtClean="0"/>
              <a:t>اوكسيد</a:t>
            </a:r>
            <a:r>
              <a:rPr lang="ar-IQ" sz="2800" dirty="0" smtClean="0"/>
              <a:t> </a:t>
            </a:r>
            <a:r>
              <a:rPr lang="ar-IQ" sz="2800" dirty="0" err="1" smtClean="0"/>
              <a:t>النتروز</a:t>
            </a:r>
            <a:r>
              <a:rPr lang="ar-IQ" sz="2800" dirty="0" smtClean="0"/>
              <a:t> ينبعث سنويا 343 مليون طن من العمليات </a:t>
            </a:r>
            <a:r>
              <a:rPr lang="ar-IQ" sz="2800" dirty="0" err="1" smtClean="0"/>
              <a:t>البايلوجية</a:t>
            </a:r>
            <a:endParaRPr lang="ar-IQ" sz="2800" dirty="0" smtClean="0"/>
          </a:p>
          <a:p>
            <a:r>
              <a:rPr lang="ar-IQ" sz="2800" dirty="0" err="1" smtClean="0"/>
              <a:t>اوكسيد</a:t>
            </a:r>
            <a:r>
              <a:rPr lang="ar-IQ" sz="2800" dirty="0" smtClean="0"/>
              <a:t> </a:t>
            </a:r>
            <a:r>
              <a:rPr lang="ar-IQ" sz="2800" dirty="0" err="1" smtClean="0"/>
              <a:t>النتريك</a:t>
            </a:r>
            <a:r>
              <a:rPr lang="ar-IQ" sz="2800" dirty="0" smtClean="0"/>
              <a:t> ينبعث سنويا 212 مليون طن سنويا من العمليات </a:t>
            </a:r>
            <a:r>
              <a:rPr lang="ar-IQ" sz="2800" dirty="0" err="1" smtClean="0"/>
              <a:t>البايلوجية</a:t>
            </a:r>
            <a:r>
              <a:rPr lang="ar-IQ" sz="2800" dirty="0" smtClean="0"/>
              <a:t> وكذلك ينتج من مصادر بشرية</a:t>
            </a:r>
          </a:p>
          <a:p>
            <a:r>
              <a:rPr lang="ar-IQ" sz="2800" dirty="0" smtClean="0"/>
              <a:t>ثنائي </a:t>
            </a:r>
            <a:r>
              <a:rPr lang="ar-IQ" sz="2800" dirty="0" err="1" smtClean="0"/>
              <a:t>اوكسيد</a:t>
            </a:r>
            <a:r>
              <a:rPr lang="ar-IQ" sz="2800" dirty="0" smtClean="0"/>
              <a:t> النتروجين ينبعث سنويا 14.6 مليون طن سنويا من عمليات الاحتراق</a:t>
            </a:r>
            <a:endParaRPr lang="en-US" sz="2800" dirty="0"/>
          </a:p>
        </p:txBody>
      </p:sp>
    </p:spTree>
  </p:cSld>
  <p:clrMapOvr>
    <a:masterClrMapping/>
  </p:clrMapOvr>
  <p:transition>
    <p:strips/>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مسارات تواجدها</a:t>
            </a:r>
            <a:endParaRPr lang="en-US" dirty="0"/>
          </a:p>
        </p:txBody>
      </p:sp>
      <p:sp>
        <p:nvSpPr>
          <p:cNvPr id="3" name="عنصر نائب للمحتوى 2"/>
          <p:cNvSpPr>
            <a:spLocks noGrp="1"/>
          </p:cNvSpPr>
          <p:nvPr>
            <p:ph idx="1"/>
          </p:nvPr>
        </p:nvSpPr>
        <p:spPr/>
        <p:txBody>
          <a:bodyPr/>
          <a:lstStyle/>
          <a:p>
            <a:r>
              <a:rPr lang="ar-IQ" dirty="0" err="1" smtClean="0"/>
              <a:t>الامونيا</a:t>
            </a:r>
            <a:r>
              <a:rPr lang="ar-IQ" dirty="0" smtClean="0"/>
              <a:t> تترسب الى الارض او المياه كونها ذائبة في الماء </a:t>
            </a:r>
          </a:p>
          <a:p>
            <a:r>
              <a:rPr lang="ar-IQ" dirty="0" err="1" smtClean="0"/>
              <a:t>اوكسيد</a:t>
            </a:r>
            <a:r>
              <a:rPr lang="ar-IQ" dirty="0" smtClean="0"/>
              <a:t> </a:t>
            </a:r>
            <a:r>
              <a:rPr lang="ar-IQ" dirty="0" err="1" smtClean="0"/>
              <a:t>النتروز</a:t>
            </a:r>
            <a:r>
              <a:rPr lang="ar-IQ" dirty="0" smtClean="0"/>
              <a:t> اكثر </a:t>
            </a:r>
            <a:r>
              <a:rPr lang="ar-IQ" dirty="0" err="1" smtClean="0"/>
              <a:t>استقرارية</a:t>
            </a:r>
            <a:r>
              <a:rPr lang="ar-IQ" dirty="0" smtClean="0"/>
              <a:t> من بقية مركبات النتروجين ولذا يوجد </a:t>
            </a:r>
            <a:r>
              <a:rPr lang="ar-IQ" dirty="0" err="1" smtClean="0"/>
              <a:t>بتراكيز</a:t>
            </a:r>
            <a:r>
              <a:rPr lang="ar-IQ" dirty="0" smtClean="0"/>
              <a:t> عالية في </a:t>
            </a:r>
            <a:r>
              <a:rPr lang="ar-IQ" dirty="0" err="1" smtClean="0"/>
              <a:t>التروبوسفير</a:t>
            </a:r>
            <a:endParaRPr lang="ar-IQ" dirty="0" smtClean="0"/>
          </a:p>
          <a:p>
            <a:r>
              <a:rPr lang="ar-IQ" dirty="0" smtClean="0"/>
              <a:t>اما مسار اول </a:t>
            </a:r>
            <a:r>
              <a:rPr lang="ar-IQ" dirty="0" err="1" smtClean="0"/>
              <a:t>اوكسيد</a:t>
            </a:r>
            <a:r>
              <a:rPr lang="ar-IQ" dirty="0" smtClean="0"/>
              <a:t> </a:t>
            </a:r>
            <a:r>
              <a:rPr lang="ar-IQ" dirty="0" err="1" smtClean="0"/>
              <a:t>النتريك</a:t>
            </a:r>
            <a:r>
              <a:rPr lang="ar-IQ" dirty="0" smtClean="0"/>
              <a:t> وثنائي </a:t>
            </a:r>
            <a:r>
              <a:rPr lang="ar-IQ" dirty="0" err="1" smtClean="0"/>
              <a:t>اوكسيد</a:t>
            </a:r>
            <a:r>
              <a:rPr lang="ar-IQ" dirty="0" smtClean="0"/>
              <a:t> النتروجين فيكون اكثر تعقيدا</a:t>
            </a:r>
            <a:endParaRPr lang="en-US" dirty="0"/>
          </a:p>
        </p:txBody>
      </p:sp>
    </p:spTree>
  </p:cSld>
  <p:clrMapOvr>
    <a:masterClrMapping/>
  </p:clrMapOvr>
  <p:transition>
    <p:diamond/>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يتأكسد </a:t>
            </a:r>
            <a:r>
              <a:rPr lang="en-US" dirty="0" smtClean="0"/>
              <a:t>NO </a:t>
            </a:r>
            <a:r>
              <a:rPr lang="ar-IQ" dirty="0" smtClean="0"/>
              <a:t>بواسطة الاوكسجين او الاوزون على فترة تمتد من 2-6 ايام </a:t>
            </a:r>
          </a:p>
          <a:p>
            <a:r>
              <a:rPr lang="en-US" dirty="0" smtClean="0"/>
              <a:t>NO +O +M →NO2 +M</a:t>
            </a:r>
          </a:p>
          <a:p>
            <a:r>
              <a:rPr lang="en-US" dirty="0" smtClean="0"/>
              <a:t>NO + O3 → NO2 + O2</a:t>
            </a:r>
          </a:p>
          <a:p>
            <a:endParaRPr lang="en-US" dirty="0"/>
          </a:p>
        </p:txBody>
      </p:sp>
    </p:spTree>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يبقى جزيء </a:t>
            </a:r>
            <a:r>
              <a:rPr lang="en-US" dirty="0" smtClean="0"/>
              <a:t>NO2</a:t>
            </a:r>
            <a:r>
              <a:rPr lang="ar-IQ" dirty="0" smtClean="0"/>
              <a:t> في الجو 3 ايام فقط في المتوسط</a:t>
            </a:r>
          </a:p>
          <a:p>
            <a:r>
              <a:rPr lang="ar-IQ" dirty="0" smtClean="0"/>
              <a:t>وتتم عملية ازالته </a:t>
            </a:r>
            <a:r>
              <a:rPr lang="ar-IQ" dirty="0" err="1" smtClean="0"/>
              <a:t>كالتاي</a:t>
            </a:r>
            <a:r>
              <a:rPr lang="ar-IQ" dirty="0" smtClean="0"/>
              <a:t> </a:t>
            </a:r>
          </a:p>
          <a:p>
            <a:r>
              <a:rPr lang="en-US" dirty="0" smtClean="0"/>
              <a:t>NO2 + H2O ↔HNO3 + HNO2</a:t>
            </a:r>
          </a:p>
          <a:p>
            <a:pPr>
              <a:buNone/>
            </a:pPr>
            <a:endParaRPr lang="en-US" dirty="0"/>
          </a:p>
        </p:txBody>
      </p:sp>
    </p:spTree>
  </p:cSld>
  <p:clrMapOvr>
    <a:masterClrMapping/>
  </p:clrMapOvr>
  <p:transition>
    <p:pull dir="rd"/>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اثار مركبات النتروجين</a:t>
            </a:r>
            <a:endParaRPr lang="en-US" dirty="0"/>
          </a:p>
        </p:txBody>
      </p:sp>
      <p:sp>
        <p:nvSpPr>
          <p:cNvPr id="3" name="عنصر نائب للمحتوى 2"/>
          <p:cNvSpPr>
            <a:spLocks noGrp="1"/>
          </p:cNvSpPr>
          <p:nvPr>
            <p:ph idx="1"/>
          </p:nvPr>
        </p:nvSpPr>
        <p:spPr/>
        <p:txBody>
          <a:bodyPr>
            <a:normAutofit/>
          </a:bodyPr>
          <a:lstStyle/>
          <a:p>
            <a:r>
              <a:rPr lang="ar-IQ" sz="2000" dirty="0" smtClean="0"/>
              <a:t>يعرف عن </a:t>
            </a:r>
            <a:r>
              <a:rPr lang="ar-IQ" sz="2000" dirty="0" err="1" smtClean="0"/>
              <a:t>اكاسيد</a:t>
            </a:r>
            <a:r>
              <a:rPr lang="ar-IQ" sz="2000" dirty="0" smtClean="0"/>
              <a:t> النتروجين انها تسبب بهتان الوان اصباغ النسيج وتلف القطن والنايلون </a:t>
            </a:r>
            <a:r>
              <a:rPr lang="ar-IQ" sz="2000" dirty="0" err="1" smtClean="0"/>
              <a:t>وتاكل</a:t>
            </a:r>
            <a:r>
              <a:rPr lang="ar-IQ" sz="2000" dirty="0" smtClean="0"/>
              <a:t> الفلزات </a:t>
            </a:r>
          </a:p>
          <a:p>
            <a:r>
              <a:rPr lang="ar-IQ" sz="2000" dirty="0" err="1" smtClean="0"/>
              <a:t>تتاثر</a:t>
            </a:r>
            <a:r>
              <a:rPr lang="ar-IQ" sz="2000" dirty="0" smtClean="0"/>
              <a:t> بعض النباتات الحساسة بشكل كبير من </a:t>
            </a:r>
            <a:r>
              <a:rPr lang="ar-IQ" sz="2000" dirty="0" err="1" smtClean="0"/>
              <a:t>تراكيز</a:t>
            </a:r>
            <a:r>
              <a:rPr lang="ar-IQ" sz="2000" dirty="0" smtClean="0"/>
              <a:t> </a:t>
            </a:r>
            <a:r>
              <a:rPr lang="ar-IQ" sz="2000" dirty="0" err="1" smtClean="0"/>
              <a:t>لل</a:t>
            </a:r>
            <a:r>
              <a:rPr lang="en-US" sz="2000" dirty="0" smtClean="0"/>
              <a:t>NO2 </a:t>
            </a:r>
            <a:r>
              <a:rPr lang="ar-IQ" sz="2000" dirty="0" smtClean="0"/>
              <a:t> تبلغ جزء واحد بالمليون لمدة يوم </a:t>
            </a:r>
            <a:r>
              <a:rPr lang="ar-IQ" sz="2000" dirty="0" err="1" smtClean="0"/>
              <a:t>واحد </a:t>
            </a:r>
            <a:r>
              <a:rPr lang="ar-IQ" sz="2000" dirty="0" smtClean="0"/>
              <a:t>(تلف الوراق وانخفاض معد النمو) او بكمية قليلة تساوي 0.25 جزء بالمليون لبضعة اشهر</a:t>
            </a:r>
          </a:p>
          <a:p>
            <a:r>
              <a:rPr lang="ar-IQ" sz="2000" dirty="0" err="1" smtClean="0"/>
              <a:t>للاوكسجين</a:t>
            </a:r>
            <a:r>
              <a:rPr lang="ar-IQ" sz="2000" dirty="0" smtClean="0"/>
              <a:t> الفة غير طبيعية </a:t>
            </a:r>
            <a:r>
              <a:rPr lang="ar-IQ" sz="2000" dirty="0" err="1" smtClean="0"/>
              <a:t>لل</a:t>
            </a:r>
            <a:r>
              <a:rPr lang="en-US" sz="2000" dirty="0" smtClean="0"/>
              <a:t>NO</a:t>
            </a:r>
            <a:r>
              <a:rPr lang="ar-IQ" sz="2000" dirty="0" smtClean="0"/>
              <a:t> نحو 1500 مرة اكثر من الفته </a:t>
            </a:r>
            <a:r>
              <a:rPr lang="ar-IQ" sz="2000" dirty="0" err="1" smtClean="0"/>
              <a:t>لل</a:t>
            </a:r>
            <a:r>
              <a:rPr lang="en-US" sz="2000" dirty="0" smtClean="0"/>
              <a:t>CO</a:t>
            </a:r>
            <a:r>
              <a:rPr lang="ar-IQ" sz="2000" dirty="0" smtClean="0"/>
              <a:t> </a:t>
            </a:r>
            <a:r>
              <a:rPr lang="ar-IQ" sz="2000" dirty="0" err="1" smtClean="0"/>
              <a:t>الا</a:t>
            </a:r>
            <a:r>
              <a:rPr lang="ar-IQ" sz="2000" dirty="0" smtClean="0"/>
              <a:t> انه من حسن الحظ غير قادر على الدخول الى مجرى الدم ليتفاعل مع </a:t>
            </a:r>
            <a:r>
              <a:rPr lang="ar-IQ" sz="2000" dirty="0" err="1" smtClean="0"/>
              <a:t>الهيموكلوبين</a:t>
            </a:r>
            <a:endParaRPr lang="ar-IQ" sz="2000" dirty="0" smtClean="0"/>
          </a:p>
          <a:p>
            <a:r>
              <a:rPr lang="en-US" sz="2000" dirty="0" smtClean="0"/>
              <a:t>NO2</a:t>
            </a:r>
            <a:r>
              <a:rPr lang="ar-IQ" sz="2000" dirty="0" smtClean="0"/>
              <a:t> غاز ضارب للحمرة يمكن الاحساس برائحته بتركيز 0.12 جزء بالمليون </a:t>
            </a:r>
          </a:p>
          <a:p>
            <a:r>
              <a:rPr lang="ar-IQ" sz="2000" dirty="0" smtClean="0"/>
              <a:t>ان تركيز 100 جزء بالمليون لبضعة دقائق تؤدي الى </a:t>
            </a:r>
            <a:r>
              <a:rPr lang="ar-IQ" sz="2000" dirty="0" err="1" smtClean="0"/>
              <a:t>تاثيرات</a:t>
            </a:r>
            <a:r>
              <a:rPr lang="ar-IQ" sz="2000" dirty="0" smtClean="0"/>
              <a:t> ضارة على الجهاز التنفسي </a:t>
            </a:r>
          </a:p>
          <a:p>
            <a:r>
              <a:rPr lang="ar-IQ" sz="2000" dirty="0" smtClean="0"/>
              <a:t>والتعرض الى 15-50 جزء بالمليون لمدة ساعتين يؤدي الى تلف الرئتين والقلب والكبد والكليتين </a:t>
            </a:r>
            <a:endParaRPr lang="en-US" sz="2000" dirty="0"/>
          </a:p>
        </p:txBody>
      </p:sp>
    </p:spTree>
  </p:cSld>
  <p:clrMapOvr>
    <a:masterClrMapping/>
  </p:clrMapOvr>
  <p:transition>
    <p:split/>
  </p:transition>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77500" lnSpcReduction="20000"/>
          </a:bodyPr>
          <a:lstStyle/>
          <a:p>
            <a:r>
              <a:rPr lang="en-US" dirty="0" smtClean="0"/>
              <a:t>At room temperature, Nitric Oxide is a colorless, nonflammable, poisonous, oxidizing gas with an irritating odor.  Nitric Oxide is extremely toxic by inhalation, and symptoms of over-exposure may not become apparent for up to 72 hours. The gas is an oxidizer and will support and enhance combustion.  Emergency responders must protect themselves from inhalation.  A water spray can be used to control and direct a release.  In the presence of air, Nitric Oxide forms brown fumes of nitrogen dioxide and is extremely reactive and a strong oxidizing agent.  Emergency responders must wear the proper personal protective equipment suitable for the situation to which they are responding.</a:t>
            </a:r>
          </a:p>
          <a:p>
            <a:endParaRPr lang="en-US" dirty="0"/>
          </a:p>
        </p:txBody>
      </p:sp>
    </p:spTree>
  </p:cSld>
  <p:clrMapOvr>
    <a:masterClrMapping/>
  </p:clrMapOvr>
  <p:transition>
    <p:diamond/>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77500" lnSpcReduction="20000"/>
          </a:bodyPr>
          <a:lstStyle/>
          <a:p>
            <a:r>
              <a:rPr lang="en-US" dirty="0" smtClean="0"/>
              <a:t>INHALATION:  Exposure to Nitric Oxide gas in low concentrations produces an irritating effect on the mucous membranes of the eyes, nose, throat and lungs, which can include choking, coughing, headache, nausea and fatigue.  Severe over-exposure may cause </a:t>
            </a:r>
            <a:r>
              <a:rPr lang="en-US" dirty="0" err="1" smtClean="0"/>
              <a:t>methemoglobinemia</a:t>
            </a:r>
            <a:r>
              <a:rPr lang="en-US" dirty="0" smtClean="0"/>
              <a:t>, cyanosis, delayed pulmonary edema, mental confusion, unconsciousness and death.  High concentrations of Nitric Oxide gas may cause an oxygen-deficient atmosphere; however, other more significant health effects will occur prior to those for oxygen deficiency.  Nitric Oxide can react in the body to oxidize hemoglobin to </a:t>
            </a:r>
            <a:r>
              <a:rPr lang="en-US" dirty="0" err="1" smtClean="0"/>
              <a:t>methemoglobin</a:t>
            </a:r>
            <a:r>
              <a:rPr lang="en-US" dirty="0" smtClean="0"/>
              <a:t> in the blood.  Coma and death can ensue when </a:t>
            </a:r>
            <a:r>
              <a:rPr lang="en-US" dirty="0" err="1" smtClean="0"/>
              <a:t>methemoglobin</a:t>
            </a:r>
            <a:r>
              <a:rPr lang="en-US" dirty="0" smtClean="0"/>
              <a:t> levels reach 70%.  The inability of </a:t>
            </a:r>
            <a:r>
              <a:rPr lang="en-US" dirty="0" err="1" smtClean="0"/>
              <a:t>methemoglobin</a:t>
            </a:r>
            <a:r>
              <a:rPr lang="en-US" dirty="0" smtClean="0"/>
              <a:t> to</a:t>
            </a:r>
            <a:endParaRPr lang="en-US" dirty="0"/>
          </a:p>
        </p:txBody>
      </p:sp>
    </p:spTree>
  </p:cSld>
  <p:clrMapOvr>
    <a:masterClrMapping/>
  </p:clrMapOvr>
  <p:transition>
    <p:push dir="u"/>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922</Words>
  <Application>Microsoft Office PowerPoint</Application>
  <PresentationFormat>عرض على الشاشة (3:4)‏</PresentationFormat>
  <Paragraphs>81</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اكاسيد النتروجين</vt:lpstr>
      <vt:lpstr>انواع اكاسيد النتروجين</vt:lpstr>
      <vt:lpstr>مصادر مركبات النتروجين</vt:lpstr>
      <vt:lpstr>مسارات تواجدها</vt:lpstr>
      <vt:lpstr>الشريحة 5</vt:lpstr>
      <vt:lpstr>الشريحة 6</vt:lpstr>
      <vt:lpstr>اثار مركبات النتروجين</vt:lpstr>
      <vt:lpstr>الشريحة 8</vt:lpstr>
      <vt:lpstr>الشريحة 9</vt:lpstr>
      <vt:lpstr>الشريحة 10</vt:lpstr>
      <vt:lpstr>الشريحة 11</vt:lpstr>
      <vt:lpstr>الشريحة 12</vt:lpstr>
      <vt:lpstr>With my thank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اكاسيد النتروجين</dc:title>
  <dc:creator>Home HP</dc:creator>
  <cp:lastModifiedBy>Home HP</cp:lastModifiedBy>
  <cp:revision>8</cp:revision>
  <dcterms:created xsi:type="dcterms:W3CDTF">2015-03-27T16:44:00Z</dcterms:created>
  <dcterms:modified xsi:type="dcterms:W3CDTF">2015-03-27T18:00:36Z</dcterms:modified>
</cp:coreProperties>
</file>