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953735"/>
    <a:srgbClr val="0000CC"/>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5382" autoAdjust="0"/>
  </p:normalViewPr>
  <p:slideViewPr>
    <p:cSldViewPr>
      <p:cViewPr varScale="1">
        <p:scale>
          <a:sx n="66" d="100"/>
          <a:sy n="66" d="100"/>
        </p:scale>
        <p:origin x="-141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1619CC2-377E-4C63-8288-828FE5D1A5FF}" type="datetimeFigureOut">
              <a:rPr lang="ar-IQ" smtClean="0"/>
              <a:t>05/06/1436</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EBE38C-51D4-47A7-9019-05163EB91C8E}" type="slidenum">
              <a:rPr lang="ar-IQ" smtClean="0"/>
              <a:t>‹#›</a:t>
            </a:fld>
            <a:endParaRPr lang="ar-IQ"/>
          </a:p>
        </p:txBody>
      </p:sp>
    </p:spTree>
    <p:extLst>
      <p:ext uri="{BB962C8B-B14F-4D97-AF65-F5344CB8AC3E}">
        <p14:creationId xmlns:p14="http://schemas.microsoft.com/office/powerpoint/2010/main" val="32477332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05/06/1436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05/06/1436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892512" cy="6357982"/>
            <a:chOff x="-32" y="500042"/>
            <a:chExt cx="889251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580355" y="5013176"/>
              <a:ext cx="3312125"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الحادي العاشر</a:t>
              </a:r>
            </a:p>
            <a:p>
              <a:pPr algn="ctr"/>
              <a:r>
                <a:rPr lang="ar-IQ" sz="3200" b="1" dirty="0" smtClean="0"/>
                <a:t>أقسام المؤسسة الفندقية</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043608" y="836712"/>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التدبير الفندقي</a:t>
            </a:r>
            <a:r>
              <a:rPr lang="ar-SA" sz="4400" dirty="0"/>
              <a:t> </a:t>
            </a:r>
            <a:endParaRPr lang="ar-IQ" sz="4400" dirty="0"/>
          </a:p>
        </p:txBody>
      </p:sp>
      <p:sp>
        <p:nvSpPr>
          <p:cNvPr id="3" name="مستطيل 2"/>
          <p:cNvSpPr/>
          <p:nvPr/>
        </p:nvSpPr>
        <p:spPr>
          <a:xfrm>
            <a:off x="755576" y="1916832"/>
            <a:ext cx="7536747" cy="1077218"/>
          </a:xfrm>
          <a:prstGeom prst="rect">
            <a:avLst/>
          </a:prstGeom>
        </p:spPr>
        <p:txBody>
          <a:bodyPr wrap="square">
            <a:spAutoFit/>
          </a:bodyPr>
          <a:lstStyle/>
          <a:p>
            <a:r>
              <a:rPr lang="ar-IQ" sz="3200" b="1" dirty="0" smtClean="0">
                <a:solidFill>
                  <a:srgbClr val="990000"/>
                </a:solidFill>
              </a:rPr>
              <a:t>يعدّ </a:t>
            </a:r>
            <a:r>
              <a:rPr lang="ar-IQ" sz="3200" b="1" dirty="0">
                <a:solidFill>
                  <a:srgbClr val="990000"/>
                </a:solidFill>
              </a:rPr>
              <a:t>هذا القسم صاحب أكبر نسبة من العمالة بين الأقسام بسبب كبر حجم العمل الذي يقوم به هذا القسم. </a:t>
            </a:r>
          </a:p>
        </p:txBody>
      </p:sp>
      <p:sp>
        <p:nvSpPr>
          <p:cNvPr id="7" name="مستطيل 6"/>
          <p:cNvSpPr/>
          <p:nvPr/>
        </p:nvSpPr>
        <p:spPr>
          <a:xfrm>
            <a:off x="3567953" y="3187280"/>
            <a:ext cx="4724370" cy="584775"/>
          </a:xfrm>
          <a:prstGeom prst="rect">
            <a:avLst/>
          </a:prstGeom>
        </p:spPr>
        <p:txBody>
          <a:bodyPr wrap="none">
            <a:spAutoFit/>
          </a:bodyPr>
          <a:lstStyle/>
          <a:p>
            <a:r>
              <a:rPr lang="ar-IQ" sz="3200" b="1" u="sng" dirty="0">
                <a:solidFill>
                  <a:srgbClr val="990000"/>
                </a:solidFill>
              </a:rPr>
              <a:t>وتتلخص مهام هذا القسم بما يلي :</a:t>
            </a:r>
          </a:p>
        </p:txBody>
      </p:sp>
      <p:pic>
        <p:nvPicPr>
          <p:cNvPr id="14338" name="Picture 2" descr="http://www.jau.edu.jo/arabic/wp-content/plugins/thethe-image-slider/timthumb.php?w=468&amp;h=264&amp;zc=1&amp;src=%2Fblogs.dir%2F2%2Ffiles%2F2012%2F09%2Ftimthumb-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099" y="4149080"/>
            <a:ext cx="44577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8597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052736"/>
            <a:ext cx="8640960" cy="4608512"/>
          </a:xfrm>
        </p:spPr>
        <p:txBody>
          <a:bodyPr>
            <a:noAutofit/>
          </a:bodyPr>
          <a:lstStyle/>
          <a:p>
            <a:pPr lvl="0" algn="just"/>
            <a:r>
              <a:rPr lang="ar-IQ" sz="2800" b="1" dirty="0"/>
              <a:t>نظافة المناطق العامة في الفندق، ومكاتب العاملين والمناطق الخاصة بهم.</a:t>
            </a:r>
            <a:endParaRPr lang="en-US" sz="2800" b="1" dirty="0"/>
          </a:p>
          <a:p>
            <a:pPr lvl="0" algn="just"/>
            <a:r>
              <a:rPr lang="ar-IQ" sz="2800" b="1" dirty="0">
                <a:solidFill>
                  <a:srgbClr val="990000"/>
                </a:solidFill>
              </a:rPr>
              <a:t>العناية الفائقة بالنظافة لجميع مكونات الغرفة الفندقية وملحقاتها يومياً.</a:t>
            </a:r>
            <a:endParaRPr lang="en-US" sz="2800" b="1" dirty="0">
              <a:solidFill>
                <a:srgbClr val="990000"/>
              </a:solidFill>
            </a:endParaRPr>
          </a:p>
          <a:p>
            <a:pPr lvl="0" algn="just"/>
            <a:r>
              <a:rPr lang="ar-IQ" sz="2800" b="1" dirty="0" err="1"/>
              <a:t>تهيأة</a:t>
            </a:r>
            <a:r>
              <a:rPr lang="ar-IQ" sz="2800" b="1" dirty="0"/>
              <a:t> الغرف الفندقية بشكل نظيف وجاهز لاستقبال الضيوف في أي </a:t>
            </a:r>
            <a:r>
              <a:rPr lang="ar-IQ" sz="2800" b="1" dirty="0" smtClean="0"/>
              <a:t>وقت.</a:t>
            </a:r>
            <a:endParaRPr lang="en-US" sz="2800" b="1" dirty="0"/>
          </a:p>
          <a:p>
            <a:pPr lvl="0" algn="just"/>
            <a:r>
              <a:rPr lang="ar-IQ" sz="2800" b="1" dirty="0">
                <a:solidFill>
                  <a:srgbClr val="990000"/>
                </a:solidFill>
              </a:rPr>
              <a:t>يعمل على تنظيف الطوابق.</a:t>
            </a:r>
            <a:endParaRPr lang="en-US" sz="2800" b="1" dirty="0">
              <a:solidFill>
                <a:srgbClr val="990000"/>
              </a:solidFill>
            </a:endParaRPr>
          </a:p>
          <a:p>
            <a:pPr lvl="0" algn="just"/>
            <a:r>
              <a:rPr lang="ar-IQ" sz="2800" b="1" dirty="0"/>
              <a:t>متابعة الاقسام الأخرى داخل الفندق من حيث النظافة، مثل صالات </a:t>
            </a:r>
            <a:r>
              <a:rPr lang="ar-IQ" sz="2800" b="1" dirty="0" err="1"/>
              <a:t>الإحتفالات</a:t>
            </a:r>
            <a:r>
              <a:rPr lang="ar-IQ" sz="2800" b="1" dirty="0"/>
              <a:t> </a:t>
            </a:r>
            <a:r>
              <a:rPr lang="ar-IQ" sz="2800" b="1" dirty="0" err="1"/>
              <a:t>والإجتماعات</a:t>
            </a:r>
            <a:r>
              <a:rPr lang="ar-IQ" sz="2800" b="1" dirty="0"/>
              <a:t> والردهات والممرات والمصاعد.</a:t>
            </a:r>
            <a:endParaRPr lang="en-US" sz="2800" b="1" dirty="0"/>
          </a:p>
          <a:p>
            <a:pPr lvl="0" algn="just"/>
            <a:r>
              <a:rPr lang="ar-IQ" sz="2800" b="1" dirty="0">
                <a:solidFill>
                  <a:srgbClr val="990000"/>
                </a:solidFill>
              </a:rPr>
              <a:t>تخزين البياضات وتسليمها واستلامها. </a:t>
            </a:r>
            <a:endParaRPr lang="en-US" sz="2800" b="1" dirty="0">
              <a:solidFill>
                <a:srgbClr val="990000"/>
              </a:solidFill>
            </a:endParaRPr>
          </a:p>
        </p:txBody>
      </p:sp>
    </p:spTree>
    <p:extLst>
      <p:ext uri="{BB962C8B-B14F-4D97-AF65-F5344CB8AC3E}">
        <p14:creationId xmlns:p14="http://schemas.microsoft.com/office/powerpoint/2010/main" val="1087652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908720"/>
            <a:ext cx="8229600" cy="4525963"/>
          </a:xfrm>
        </p:spPr>
        <p:txBody>
          <a:bodyPr>
            <a:normAutofit fontScale="92500" lnSpcReduction="20000"/>
          </a:bodyPr>
          <a:lstStyle/>
          <a:p>
            <a:pPr lvl="0" algn="just"/>
            <a:r>
              <a:rPr lang="ar-IQ" b="1" dirty="0">
                <a:solidFill>
                  <a:srgbClr val="990000"/>
                </a:solidFill>
              </a:rPr>
              <a:t>إخطار الإدارة الهندسية عن أية عيوب أو أعطال بالأجهزة الموجودة بالغرف والإبلاغ عن أية أعطال إن وجدت في الأماكن العامة أيضاً.</a:t>
            </a:r>
            <a:endParaRPr lang="en-US" b="1" dirty="0">
              <a:solidFill>
                <a:srgbClr val="990000"/>
              </a:solidFill>
            </a:endParaRPr>
          </a:p>
          <a:p>
            <a:pPr lvl="0" algn="just"/>
            <a:r>
              <a:rPr lang="ar-IQ" b="1" dirty="0"/>
              <a:t>غسيل وكي الملابس </a:t>
            </a:r>
            <a:r>
              <a:rPr lang="ar-IQ" b="1" dirty="0" smtClean="0"/>
              <a:t>الخاصة </a:t>
            </a:r>
            <a:r>
              <a:rPr lang="ar-IQ" b="1" dirty="0"/>
              <a:t>بالنزلاء وتسليمها في الموعد المحدد.</a:t>
            </a:r>
            <a:endParaRPr lang="en-US" b="1" dirty="0"/>
          </a:p>
          <a:p>
            <a:pPr lvl="0" algn="just"/>
            <a:r>
              <a:rPr lang="ar-IQ" b="1" dirty="0">
                <a:solidFill>
                  <a:srgbClr val="990000"/>
                </a:solidFill>
              </a:rPr>
              <a:t>تجهيز المفروشات وتزيين الفندق، </a:t>
            </a:r>
            <a:r>
              <a:rPr lang="ar-IQ" b="1" dirty="0" err="1">
                <a:solidFill>
                  <a:srgbClr val="990000"/>
                </a:solidFill>
              </a:rPr>
              <a:t>وإستعداده</a:t>
            </a:r>
            <a:r>
              <a:rPr lang="ar-IQ" b="1" dirty="0">
                <a:solidFill>
                  <a:srgbClr val="990000"/>
                </a:solidFill>
              </a:rPr>
              <a:t> للمناسبات الخاصة مثل شهر العسل.</a:t>
            </a:r>
            <a:endParaRPr lang="en-US" b="1" dirty="0">
              <a:solidFill>
                <a:srgbClr val="990000"/>
              </a:solidFill>
            </a:endParaRPr>
          </a:p>
          <a:p>
            <a:pPr lvl="0" algn="just"/>
            <a:r>
              <a:rPr lang="ar-IQ" b="1" dirty="0"/>
              <a:t>البحث عن المفقودات داخل الفندق والبحث عن أصحابها.</a:t>
            </a:r>
            <a:endParaRPr lang="en-US" b="1" dirty="0"/>
          </a:p>
          <a:p>
            <a:pPr lvl="0" algn="just"/>
            <a:r>
              <a:rPr lang="ar-IQ" b="1" dirty="0">
                <a:solidFill>
                  <a:srgbClr val="990000"/>
                </a:solidFill>
              </a:rPr>
              <a:t>السيطرة على مصروفات القسم.</a:t>
            </a:r>
            <a:endParaRPr lang="en-US" b="1" dirty="0">
              <a:solidFill>
                <a:srgbClr val="990000"/>
              </a:solidFill>
            </a:endParaRPr>
          </a:p>
          <a:p>
            <a:pPr algn="just"/>
            <a:r>
              <a:rPr lang="ar-IQ" b="1" dirty="0"/>
              <a:t>جدولة العاملين حسب نسب الإشغال الجارية.</a:t>
            </a:r>
          </a:p>
          <a:p>
            <a:pPr algn="just"/>
            <a:endParaRPr lang="ar-IQ" b="1" dirty="0"/>
          </a:p>
        </p:txBody>
      </p:sp>
    </p:spTree>
    <p:extLst>
      <p:ext uri="{BB962C8B-B14F-4D97-AF65-F5344CB8AC3E}">
        <p14:creationId xmlns:p14="http://schemas.microsoft.com/office/powerpoint/2010/main" val="4130535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332656"/>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الأغذية والمشروبات</a:t>
            </a:r>
            <a:r>
              <a:rPr lang="ar-SA" sz="4400" dirty="0"/>
              <a:t> </a:t>
            </a:r>
            <a:endParaRPr lang="ar-IQ" sz="4400" dirty="0"/>
          </a:p>
        </p:txBody>
      </p:sp>
      <p:sp>
        <p:nvSpPr>
          <p:cNvPr id="5" name="مستطيل 4"/>
          <p:cNvSpPr/>
          <p:nvPr/>
        </p:nvSpPr>
        <p:spPr>
          <a:xfrm>
            <a:off x="4535996" y="1268760"/>
            <a:ext cx="4356484" cy="483209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SA" sz="2800" b="1" dirty="0">
                <a:solidFill>
                  <a:srgbClr val="990000"/>
                </a:solidFill>
              </a:rPr>
              <a:t>هو القسم </a:t>
            </a:r>
            <a:r>
              <a:rPr lang="ar-SA" sz="2800" b="1" dirty="0" err="1" smtClean="0">
                <a:solidFill>
                  <a:srgbClr val="990000"/>
                </a:solidFill>
              </a:rPr>
              <a:t>المسؤ</a:t>
            </a:r>
            <a:r>
              <a:rPr lang="ar-IQ" sz="2800" b="1" dirty="0" smtClean="0">
                <a:solidFill>
                  <a:srgbClr val="990000"/>
                </a:solidFill>
              </a:rPr>
              <a:t>و</a:t>
            </a:r>
            <a:r>
              <a:rPr lang="ar-SA" sz="2800" b="1" dirty="0" smtClean="0">
                <a:solidFill>
                  <a:srgbClr val="990000"/>
                </a:solidFill>
              </a:rPr>
              <a:t>ل </a:t>
            </a:r>
            <a:r>
              <a:rPr lang="ar-SA" sz="2800" b="1" dirty="0">
                <a:solidFill>
                  <a:srgbClr val="990000"/>
                </a:solidFill>
              </a:rPr>
              <a:t>عن خدمة العملاء والنزلاء الذين يستخدمون مرافق الفندق المتخصصة بتقديم المأكولات والمشروبات مثل: المطاعم بأنواعها المختلفة, وصالات الحفلات, والملهى الليلى, والبارات, </a:t>
            </a:r>
            <a:r>
              <a:rPr lang="ar-SA" sz="2800" b="1" dirty="0" err="1">
                <a:solidFill>
                  <a:srgbClr val="990000"/>
                </a:solidFill>
              </a:rPr>
              <a:t>والكافتيريات</a:t>
            </a:r>
            <a:r>
              <a:rPr lang="en-US" sz="2800" b="1" dirty="0">
                <a:solidFill>
                  <a:srgbClr val="990000"/>
                </a:solidFill>
              </a:rPr>
              <a:t> .</a:t>
            </a:r>
            <a:r>
              <a:rPr lang="ar-SA" sz="2800" b="1" dirty="0">
                <a:solidFill>
                  <a:srgbClr val="990000"/>
                </a:solidFill>
              </a:rPr>
              <a:t>كما ويأخذ القسم على عاتقه مسؤولية التخطيط والتشغيل لكافة عناصر المدخلات المتعلقة بالمطابخ والمطاعم وصالات الحفلات والمؤتمرات وخدمة </a:t>
            </a:r>
            <a:r>
              <a:rPr lang="ar-SA" sz="2800" b="1" dirty="0" smtClean="0">
                <a:solidFill>
                  <a:srgbClr val="990000"/>
                </a:solidFill>
              </a:rPr>
              <a:t>الضيف.</a:t>
            </a:r>
            <a:endParaRPr lang="en-US" sz="2800" b="1" dirty="0">
              <a:solidFill>
                <a:srgbClr val="990000"/>
              </a:solidFill>
            </a:endParaRPr>
          </a:p>
        </p:txBody>
      </p:sp>
      <p:pic>
        <p:nvPicPr>
          <p:cNvPr id="13314" name="Picture 2" descr="http://www.2319555.com/images/R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326589"/>
            <a:ext cx="4267200" cy="3200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834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732847" y="620688"/>
            <a:ext cx="5708614" cy="523220"/>
          </a:xfrm>
          <a:prstGeom prst="rect">
            <a:avLst/>
          </a:prstGeom>
        </p:spPr>
        <p:txBody>
          <a:bodyPr wrap="none">
            <a:spAutoFit/>
          </a:bodyPr>
          <a:lstStyle/>
          <a:p>
            <a:r>
              <a:rPr lang="ar-SA" sz="2800" b="1" u="sng" dirty="0"/>
              <a:t> ويضم هذا القسم مجموعة أقسام فرعية تشمل :</a:t>
            </a:r>
            <a:endParaRPr lang="ar-IQ" sz="2800" b="1" u="sng" dirty="0"/>
          </a:p>
        </p:txBody>
      </p:sp>
      <p:sp>
        <p:nvSpPr>
          <p:cNvPr id="5" name="مستطيل 4"/>
          <p:cNvSpPr/>
          <p:nvPr/>
        </p:nvSpPr>
        <p:spPr>
          <a:xfrm>
            <a:off x="574080" y="1484784"/>
            <a:ext cx="8064896" cy="403187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marL="342900" lvl="0" indent="-342900">
              <a:buFont typeface="+mj-lt"/>
              <a:buAutoNum type="arabicPeriod"/>
            </a:pPr>
            <a:r>
              <a:rPr lang="ar-SA" sz="3200" b="1" dirty="0">
                <a:solidFill>
                  <a:srgbClr val="990000"/>
                </a:solidFill>
              </a:rPr>
              <a:t>أماكن الخدمات</a:t>
            </a:r>
            <a:r>
              <a:rPr lang="ar-SA" sz="3200" b="1" dirty="0"/>
              <a:t>: من مطاعم، خدمة الغرف، الكافتيريا، الحفلات، البارات والملهى الليلي. فهي الأماكن المخصصة لتناول الوجبات، إذ إن الخامات الغذائية يتم تحويلها إلى أطعمة ومأكولات ويتم تقديم هذا الطعام داخل أماكن مخصصة </a:t>
            </a:r>
            <a:r>
              <a:rPr lang="ar-SA" sz="3200" b="1" dirty="0" err="1"/>
              <a:t>هى</a:t>
            </a:r>
            <a:r>
              <a:rPr lang="ar-SA" sz="3200" b="1" dirty="0"/>
              <a:t> المطعم. </a:t>
            </a:r>
            <a:endParaRPr lang="en-US" sz="3200" b="1" dirty="0"/>
          </a:p>
          <a:p>
            <a:pPr marL="342900" lvl="0" indent="-342900">
              <a:buFont typeface="+mj-lt"/>
              <a:buAutoNum type="arabicPeriod"/>
            </a:pPr>
            <a:r>
              <a:rPr lang="ar-SA" sz="3200" b="1" dirty="0">
                <a:solidFill>
                  <a:srgbClr val="990000"/>
                </a:solidFill>
              </a:rPr>
              <a:t>المطابخ</a:t>
            </a:r>
            <a:r>
              <a:rPr lang="ar-SA" sz="3200" b="1" dirty="0"/>
              <a:t>: هي الأماكن المختصة بتحويل المواد الخام الغذائية إلى مأكولات مطهية ناضجة</a:t>
            </a:r>
            <a:r>
              <a:rPr lang="ar-IQ" sz="3200" b="1" dirty="0"/>
              <a:t>. </a:t>
            </a:r>
            <a:endParaRPr lang="en-US" sz="3200" b="1" dirty="0"/>
          </a:p>
          <a:p>
            <a:pPr marL="342900" indent="-342900">
              <a:buFont typeface="+mj-lt"/>
              <a:buAutoNum type="arabicPeriod"/>
            </a:pPr>
            <a:r>
              <a:rPr lang="ar-SA" sz="3200" b="1" dirty="0">
                <a:solidFill>
                  <a:srgbClr val="990000"/>
                </a:solidFill>
              </a:rPr>
              <a:t>قسم التجهيز والتحضير</a:t>
            </a:r>
            <a:r>
              <a:rPr lang="ar-SA" sz="3200" b="1" dirty="0"/>
              <a:t>.</a:t>
            </a:r>
            <a:endParaRPr lang="ar-IQ" sz="3200" b="1" dirty="0"/>
          </a:p>
        </p:txBody>
      </p:sp>
    </p:spTree>
    <p:extLst>
      <p:ext uri="{BB962C8B-B14F-4D97-AF65-F5344CB8AC3E}">
        <p14:creationId xmlns:p14="http://schemas.microsoft.com/office/powerpoint/2010/main" val="367669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43608" y="836712"/>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a:t>الموارد البشرية</a:t>
            </a:r>
            <a:r>
              <a:rPr lang="ar-IQ" sz="4400" dirty="0"/>
              <a:t> </a:t>
            </a:r>
            <a:r>
              <a:rPr lang="ar-SA" sz="4400" dirty="0" smtClean="0"/>
              <a:t> </a:t>
            </a:r>
            <a:endParaRPr lang="ar-IQ" sz="4400" dirty="0"/>
          </a:p>
        </p:txBody>
      </p:sp>
      <p:sp>
        <p:nvSpPr>
          <p:cNvPr id="5" name="مستطيل 4"/>
          <p:cNvSpPr/>
          <p:nvPr/>
        </p:nvSpPr>
        <p:spPr>
          <a:xfrm>
            <a:off x="971600" y="1916832"/>
            <a:ext cx="7416824"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IQ" sz="2800" b="1" dirty="0">
                <a:solidFill>
                  <a:srgbClr val="FF0000"/>
                </a:solidFill>
              </a:rPr>
              <a:t>يختص القسم بجميع العمليات الخاصة بتعيين وترقية العاملين وتقديم البرامج لرفع مستوى كفاءتهم المهنية. ويوضح الشكل التالي </a:t>
            </a:r>
            <a:r>
              <a:rPr lang="ar-SA" sz="2800" b="1" dirty="0">
                <a:solidFill>
                  <a:srgbClr val="FF0000"/>
                </a:solidFill>
              </a:rPr>
              <a:t>إدارة قسم الموارد البشرية.</a:t>
            </a:r>
            <a:endParaRPr lang="en-US" sz="2800" b="1" dirty="0">
              <a:solidFill>
                <a:srgbClr val="FF0000"/>
              </a:solidFill>
            </a:endParaRPr>
          </a:p>
        </p:txBody>
      </p:sp>
      <p:grpSp>
        <p:nvGrpSpPr>
          <p:cNvPr id="2" name="مجموعة 1"/>
          <p:cNvGrpSpPr/>
          <p:nvPr/>
        </p:nvGrpSpPr>
        <p:grpSpPr>
          <a:xfrm>
            <a:off x="1051992" y="3717032"/>
            <a:ext cx="7416824" cy="2034227"/>
            <a:chOff x="1051992" y="3717032"/>
            <a:chExt cx="7416824" cy="2034227"/>
          </a:xfrm>
        </p:grpSpPr>
        <p:sp>
          <p:nvSpPr>
            <p:cNvPr id="6" name="مستطيل 5"/>
            <p:cNvSpPr/>
            <p:nvPr/>
          </p:nvSpPr>
          <p:spPr>
            <a:xfrm>
              <a:off x="1124000" y="3717032"/>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smtClean="0"/>
                <a:t>المغسلة</a:t>
              </a:r>
              <a:r>
                <a:rPr lang="ar-IQ" sz="4400" dirty="0" smtClean="0"/>
                <a:t> </a:t>
              </a:r>
              <a:r>
                <a:rPr lang="ar-SA" sz="4400" dirty="0" smtClean="0"/>
                <a:t> </a:t>
              </a:r>
              <a:endParaRPr lang="ar-IQ" sz="4400" dirty="0"/>
            </a:p>
          </p:txBody>
        </p:sp>
        <p:sp>
          <p:nvSpPr>
            <p:cNvPr id="7" name="مستطيل 6"/>
            <p:cNvSpPr/>
            <p:nvPr/>
          </p:nvSpPr>
          <p:spPr>
            <a:xfrm>
              <a:off x="1051992" y="4797152"/>
              <a:ext cx="7416824" cy="95410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IQ" sz="2800" b="1" dirty="0"/>
                <a:t>وفي بعض الفنادق يكون </a:t>
              </a:r>
              <a:r>
                <a:rPr lang="ar-IQ" sz="2800" b="1" dirty="0" err="1"/>
                <a:t>إرتباط</a:t>
              </a:r>
              <a:r>
                <a:rPr lang="ar-IQ" sz="2800" b="1" dirty="0"/>
                <a:t> هذا القسم بقسم التدبير الفندقي إدارياً، وفي البعض الآخر يكون قسماً مستقلاً بذاته</a:t>
              </a:r>
              <a:endParaRPr lang="en-US" sz="2800" b="1" dirty="0">
                <a:solidFill>
                  <a:srgbClr val="FF0000"/>
                </a:solidFill>
              </a:endParaRPr>
            </a:p>
          </p:txBody>
        </p:sp>
      </p:grpSp>
    </p:spTree>
    <p:extLst>
      <p:ext uri="{BB962C8B-B14F-4D97-AF65-F5344CB8AC3E}">
        <p14:creationId xmlns:p14="http://schemas.microsoft.com/office/powerpoint/2010/main" val="533688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196008" y="692696"/>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smtClean="0"/>
              <a:t>المحاسبة</a:t>
            </a:r>
            <a:endParaRPr lang="ar-IQ" sz="4400" dirty="0"/>
          </a:p>
        </p:txBody>
      </p:sp>
      <p:sp>
        <p:nvSpPr>
          <p:cNvPr id="5" name="مستطيل 4"/>
          <p:cNvSpPr/>
          <p:nvPr/>
        </p:nvSpPr>
        <p:spPr>
          <a:xfrm>
            <a:off x="1124000" y="1772816"/>
            <a:ext cx="7416824" cy="95410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IQ" sz="2800" b="1" dirty="0"/>
              <a:t>يختص هذا القسم بإعداد وتسجيل جميع العمليات المحاسبية بالفندق، وتقوم إدارته بإعداد الحسابات </a:t>
            </a:r>
            <a:r>
              <a:rPr lang="ar-IQ" sz="2800" b="1" dirty="0" smtClean="0"/>
              <a:t>الختامية.</a:t>
            </a:r>
            <a:endParaRPr lang="en-US" sz="2800" b="1" dirty="0">
              <a:solidFill>
                <a:srgbClr val="FF0000"/>
              </a:solidFill>
            </a:endParaRPr>
          </a:p>
        </p:txBody>
      </p:sp>
      <p:sp>
        <p:nvSpPr>
          <p:cNvPr id="6" name="مستطيل 5"/>
          <p:cNvSpPr/>
          <p:nvPr/>
        </p:nvSpPr>
        <p:spPr>
          <a:xfrm>
            <a:off x="585079" y="3284984"/>
            <a:ext cx="7929264" cy="1938992"/>
          </a:xfrm>
          <a:prstGeom prst="rect">
            <a:avLst/>
          </a:prstGeom>
        </p:spPr>
        <p:txBody>
          <a:bodyPr wrap="square">
            <a:spAutoFit/>
          </a:bodyPr>
          <a:lstStyle/>
          <a:p>
            <a:r>
              <a:rPr lang="ar-IQ" sz="2400" b="1" u="sng" dirty="0">
                <a:solidFill>
                  <a:srgbClr val="990000"/>
                </a:solidFill>
              </a:rPr>
              <a:t>ومهام القسم هي </a:t>
            </a:r>
            <a:r>
              <a:rPr lang="ar-IQ" sz="2400" b="1" dirty="0">
                <a:solidFill>
                  <a:srgbClr val="990000"/>
                </a:solidFill>
              </a:rPr>
              <a:t>:</a:t>
            </a:r>
            <a:endParaRPr lang="en-US" sz="2400" b="1" dirty="0">
              <a:solidFill>
                <a:srgbClr val="990000"/>
              </a:solidFill>
            </a:endParaRPr>
          </a:p>
          <a:p>
            <a:pPr marL="457200" lvl="0" indent="-457200">
              <a:buFont typeface="+mj-lt"/>
              <a:buAutoNum type="arabicPeriod"/>
            </a:pPr>
            <a:r>
              <a:rPr lang="ar-IQ" sz="2400" b="1" dirty="0">
                <a:solidFill>
                  <a:srgbClr val="990000"/>
                </a:solidFill>
              </a:rPr>
              <a:t>إيرادات الغرف والتلفونات والإيرادات الأخرى.</a:t>
            </a:r>
            <a:endParaRPr lang="en-US" sz="2400" b="1" dirty="0">
              <a:solidFill>
                <a:srgbClr val="990000"/>
              </a:solidFill>
            </a:endParaRPr>
          </a:p>
          <a:p>
            <a:pPr marL="457200" lvl="0" indent="-457200">
              <a:buFont typeface="+mj-lt"/>
              <a:buAutoNum type="arabicPeriod"/>
            </a:pPr>
            <a:r>
              <a:rPr lang="ar-IQ" sz="2400" b="1" dirty="0">
                <a:solidFill>
                  <a:srgbClr val="990000"/>
                </a:solidFill>
              </a:rPr>
              <a:t>حسابات المصروفات لتسجيل وترحيل وتدقيق كافة مصروفات الفندق.</a:t>
            </a:r>
            <a:endParaRPr lang="en-US" sz="2400" b="1" dirty="0">
              <a:solidFill>
                <a:srgbClr val="990000"/>
              </a:solidFill>
            </a:endParaRPr>
          </a:p>
          <a:p>
            <a:pPr marL="457200" lvl="0" indent="-457200">
              <a:buFont typeface="+mj-lt"/>
              <a:buAutoNum type="arabicPeriod"/>
            </a:pPr>
            <a:r>
              <a:rPr lang="ar-IQ" sz="2400" b="1" dirty="0">
                <a:solidFill>
                  <a:srgbClr val="990000"/>
                </a:solidFill>
              </a:rPr>
              <a:t>حسابات الرواتب لحساب ودفع رواتب الموظفين والعلاوات والمكافآت.</a:t>
            </a:r>
            <a:endParaRPr lang="en-US" sz="2400" b="1" dirty="0">
              <a:solidFill>
                <a:srgbClr val="990000"/>
              </a:solidFill>
            </a:endParaRPr>
          </a:p>
          <a:p>
            <a:pPr marL="457200" lvl="0" indent="-457200">
              <a:buFont typeface="+mj-lt"/>
              <a:buAutoNum type="arabicPeriod"/>
            </a:pPr>
            <a:r>
              <a:rPr lang="ar-IQ" sz="2400" b="1" dirty="0">
                <a:solidFill>
                  <a:srgbClr val="990000"/>
                </a:solidFill>
              </a:rPr>
              <a:t>قسم المشتريات والاستلام والمخازن.</a:t>
            </a:r>
            <a:endParaRPr lang="en-US" sz="2400" b="1" dirty="0">
              <a:solidFill>
                <a:srgbClr val="990000"/>
              </a:solidFill>
            </a:endParaRPr>
          </a:p>
        </p:txBody>
      </p:sp>
    </p:spTree>
    <p:extLst>
      <p:ext uri="{BB962C8B-B14F-4D97-AF65-F5344CB8AC3E}">
        <p14:creationId xmlns:p14="http://schemas.microsoft.com/office/powerpoint/2010/main" val="3611934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196008" y="692696"/>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smtClean="0"/>
              <a:t>المشتريات</a:t>
            </a:r>
            <a:endParaRPr lang="ar-IQ" sz="4400" dirty="0"/>
          </a:p>
        </p:txBody>
      </p:sp>
      <p:sp>
        <p:nvSpPr>
          <p:cNvPr id="5" name="مستطيل 4"/>
          <p:cNvSpPr/>
          <p:nvPr/>
        </p:nvSpPr>
        <p:spPr>
          <a:xfrm>
            <a:off x="1124000" y="1772816"/>
            <a:ext cx="7416824" cy="310854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IQ" sz="2800" b="1" dirty="0"/>
              <a:t>يختص هذا القسم بشراء جميع </a:t>
            </a:r>
            <a:r>
              <a:rPr lang="ar-IQ" sz="2800" b="1" dirty="0" err="1"/>
              <a:t>إحتاجات</a:t>
            </a:r>
            <a:r>
              <a:rPr lang="ar-IQ" sz="2800" b="1" dirty="0"/>
              <a:t> الفندق من الأجهزة والمعدات والأثاث والأغذية والمشروبات، فضلاً عن المتطلبات الإدارية من اللوازم المكتبية والقرطاسية. ويعمل القسم على شراء البضائع بأرخص الأثمان وأعلى جودة ممكنة وفي الوقت المناسب، فضلاً عن الحصول على أسعار الموردين واختيار أفضل الأسعار، والسيطرة على الكلفة. ويتكون هذا القسم من مندوبي مشتريات، كاتب، موظفي استلام وسائق.</a:t>
            </a:r>
            <a:endParaRPr lang="en-US" sz="2800" b="1" dirty="0">
              <a:solidFill>
                <a:srgbClr val="FF0000"/>
              </a:solidFill>
            </a:endParaRPr>
          </a:p>
        </p:txBody>
      </p:sp>
    </p:spTree>
    <p:extLst>
      <p:ext uri="{BB962C8B-B14F-4D97-AF65-F5344CB8AC3E}">
        <p14:creationId xmlns:p14="http://schemas.microsoft.com/office/powerpoint/2010/main" val="13242098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908720"/>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smtClean="0"/>
              <a:t>الصيانة</a:t>
            </a:r>
            <a:endParaRPr lang="ar-IQ" sz="4400" dirty="0"/>
          </a:p>
        </p:txBody>
      </p:sp>
      <p:sp>
        <p:nvSpPr>
          <p:cNvPr id="5" name="مستطيل 4"/>
          <p:cNvSpPr/>
          <p:nvPr/>
        </p:nvSpPr>
        <p:spPr>
          <a:xfrm>
            <a:off x="827584" y="1988840"/>
            <a:ext cx="7416824"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IQ" sz="2800" b="1" dirty="0"/>
              <a:t>إن الفندق بأقسامه المختلفة يحتاج إلى صيانة دورية ولا يتوقف الأمر عند الصيانة بل قد تتعرض بعض الأجهزة للتلف نتيجة الاستخدام</a:t>
            </a:r>
            <a:endParaRPr lang="en-US" sz="2800" b="1" dirty="0">
              <a:solidFill>
                <a:srgbClr val="FF0000"/>
              </a:solidFill>
            </a:endParaRPr>
          </a:p>
        </p:txBody>
      </p:sp>
      <p:sp>
        <p:nvSpPr>
          <p:cNvPr id="6" name="مستطيل 5"/>
          <p:cNvSpPr/>
          <p:nvPr/>
        </p:nvSpPr>
        <p:spPr>
          <a:xfrm>
            <a:off x="899592" y="3861048"/>
            <a:ext cx="7272808" cy="1569660"/>
          </a:xfrm>
          <a:prstGeom prst="rect">
            <a:avLst/>
          </a:prstGeom>
        </p:spPr>
        <p:txBody>
          <a:bodyPr wrap="square">
            <a:spAutoFit/>
          </a:bodyPr>
          <a:lstStyle/>
          <a:p>
            <a:r>
              <a:rPr lang="ar-IQ" sz="2400" b="1" u="sng" dirty="0"/>
              <a:t>ويعمل هذا القسم على ما يلي </a:t>
            </a:r>
            <a:r>
              <a:rPr lang="ar-IQ" sz="2400" b="1" dirty="0"/>
              <a:t>:</a:t>
            </a:r>
            <a:endParaRPr lang="en-US" sz="2400" b="1" dirty="0"/>
          </a:p>
          <a:p>
            <a:pPr marL="342900" lvl="0" indent="-342900">
              <a:buFont typeface="Arial" pitchFamily="34" charset="0"/>
              <a:buChar char="•"/>
            </a:pPr>
            <a:r>
              <a:rPr lang="ar-IQ" sz="2400" b="1" dirty="0"/>
              <a:t>التقليل من الحوادث</a:t>
            </a:r>
            <a:r>
              <a:rPr lang="en-US" sz="2400" b="1" dirty="0"/>
              <a:t> .</a:t>
            </a:r>
          </a:p>
          <a:p>
            <a:pPr marL="342900" indent="-342900">
              <a:buFont typeface="Arial" pitchFamily="34" charset="0"/>
              <a:buChar char="•"/>
            </a:pPr>
            <a:r>
              <a:rPr lang="ar-IQ" sz="2400" b="1" dirty="0"/>
              <a:t>صيانة جميع الإنشاءات الفنية بالفندق من أعمال الكهرباء والتهوية وتكييف الهواء والتبريد والسباكة والنجارة وصيانة المبنى</a:t>
            </a:r>
            <a:r>
              <a:rPr lang="en-US" sz="2400" b="1" dirty="0"/>
              <a:t> .</a:t>
            </a:r>
            <a:endParaRPr lang="ar-IQ" sz="2400" b="1" dirty="0"/>
          </a:p>
        </p:txBody>
      </p:sp>
    </p:spTree>
    <p:extLst>
      <p:ext uri="{BB962C8B-B14F-4D97-AF65-F5344CB8AC3E}">
        <p14:creationId xmlns:p14="http://schemas.microsoft.com/office/powerpoint/2010/main" val="11797431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908720"/>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smtClean="0"/>
              <a:t>التسويق والمبيعات</a:t>
            </a:r>
            <a:endParaRPr lang="ar-IQ" sz="4400" dirty="0"/>
          </a:p>
        </p:txBody>
      </p:sp>
      <p:sp>
        <p:nvSpPr>
          <p:cNvPr id="5" name="مستطيل 4"/>
          <p:cNvSpPr/>
          <p:nvPr/>
        </p:nvSpPr>
        <p:spPr>
          <a:xfrm>
            <a:off x="827584" y="1988840"/>
            <a:ext cx="7416824" cy="3108543"/>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ar-IQ" sz="2800" b="1" dirty="0"/>
              <a:t>يقوم هذا القسم بالأنشطة التسويقية الهامة مثل؛ دراسة </a:t>
            </a:r>
            <a:r>
              <a:rPr lang="ar-IQ" sz="2800" b="1" dirty="0" err="1"/>
              <a:t>إتجاهات</a:t>
            </a:r>
            <a:r>
              <a:rPr lang="ar-IQ" sz="2800" b="1" dirty="0"/>
              <a:t> السوق وتحليلها، ومعرفة </a:t>
            </a:r>
            <a:r>
              <a:rPr lang="ar-IQ" sz="2800" b="1" dirty="0" err="1"/>
              <a:t>إحتياجات</a:t>
            </a:r>
            <a:r>
              <a:rPr lang="ar-IQ" sz="2800" b="1" dirty="0"/>
              <a:t> الضيوف ومتطلباتهم وقدراتهم الشرائية، والعمل على وضع الخطط التسويقية بناءً على نتائج الدراسة.</a:t>
            </a:r>
            <a:endParaRPr lang="en-US" sz="2800" b="1" dirty="0"/>
          </a:p>
          <a:p>
            <a:r>
              <a:rPr lang="ar-IQ" sz="2800" b="1" dirty="0"/>
              <a:t>    ويأخذ القسم على عاتقه مسؤولية تنشيط المبيعات للحفلات </a:t>
            </a:r>
            <a:r>
              <a:rPr lang="ar-IQ" sz="2800" b="1" dirty="0" err="1"/>
              <a:t>والمأدبات</a:t>
            </a:r>
            <a:r>
              <a:rPr lang="ar-IQ" sz="2800" b="1" dirty="0"/>
              <a:t> والمؤتمرات والاجتماعات، وإعداد الخطط الإعلانية وتنفيذها بوسائل الإعلام المختلفة.</a:t>
            </a:r>
            <a:endParaRPr lang="en-US" sz="2800" b="1" dirty="0">
              <a:solidFill>
                <a:srgbClr val="FF0000"/>
              </a:solidFill>
            </a:endParaRPr>
          </a:p>
        </p:txBody>
      </p:sp>
    </p:spTree>
    <p:extLst>
      <p:ext uri="{BB962C8B-B14F-4D97-AF65-F5344CB8AC3E}">
        <p14:creationId xmlns:p14="http://schemas.microsoft.com/office/powerpoint/2010/main" val="2524588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hotels-booking.org/Images/Saudi/Makkah/real/Nawazi_Badr_Palace_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40" y="4131076"/>
            <a:ext cx="4966260" cy="2718301"/>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1043608" y="836712"/>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IQ" sz="4400" b="1" dirty="0"/>
              <a:t>المكاتب الأمامية </a:t>
            </a:r>
            <a:endParaRPr lang="en-US" sz="4400" dirty="0"/>
          </a:p>
        </p:txBody>
      </p:sp>
      <p:sp>
        <p:nvSpPr>
          <p:cNvPr id="6" name="مستطيل 5"/>
          <p:cNvSpPr/>
          <p:nvPr/>
        </p:nvSpPr>
        <p:spPr>
          <a:xfrm>
            <a:off x="2061538" y="1825660"/>
            <a:ext cx="6538970" cy="523220"/>
          </a:xfrm>
          <a:prstGeom prst="rect">
            <a:avLst/>
          </a:prstGeom>
        </p:spPr>
        <p:txBody>
          <a:bodyPr wrap="none">
            <a:spAutoFit/>
          </a:bodyPr>
          <a:lstStyle/>
          <a:p>
            <a:pPr marL="457200" indent="-457200">
              <a:buFont typeface="Arial" pitchFamily="34" charset="0"/>
              <a:buChar char="•"/>
            </a:pPr>
            <a:r>
              <a:rPr lang="ar-SA" sz="2800" b="1" dirty="0">
                <a:solidFill>
                  <a:srgbClr val="0000CC"/>
                </a:solidFill>
              </a:rPr>
              <a:t>يكون هذا المكتب في مقدمة الصالة الرئيسية للفندق</a:t>
            </a:r>
            <a:endParaRPr lang="ar-IQ" sz="2800" b="1" dirty="0">
              <a:solidFill>
                <a:srgbClr val="0000CC"/>
              </a:solidFill>
            </a:endParaRPr>
          </a:p>
        </p:txBody>
      </p:sp>
      <p:sp>
        <p:nvSpPr>
          <p:cNvPr id="7" name="مستطيل 6"/>
          <p:cNvSpPr/>
          <p:nvPr/>
        </p:nvSpPr>
        <p:spPr>
          <a:xfrm>
            <a:off x="1639853" y="2412371"/>
            <a:ext cx="6976590" cy="523220"/>
          </a:xfrm>
          <a:prstGeom prst="rect">
            <a:avLst/>
          </a:prstGeom>
        </p:spPr>
        <p:txBody>
          <a:bodyPr wrap="none">
            <a:spAutoFit/>
          </a:bodyPr>
          <a:lstStyle/>
          <a:p>
            <a:pPr marL="457200" indent="-457200">
              <a:buFont typeface="Arial" pitchFamily="34" charset="0"/>
              <a:buChar char="•"/>
            </a:pPr>
            <a:r>
              <a:rPr lang="ar-SA" sz="2800" b="1" dirty="0"/>
              <a:t>مكان بارز وواضح يشرف على دخول وخروج الضيوف</a:t>
            </a:r>
            <a:endParaRPr lang="ar-IQ" sz="2800" b="1" dirty="0"/>
          </a:p>
        </p:txBody>
      </p:sp>
      <p:sp>
        <p:nvSpPr>
          <p:cNvPr id="8" name="مستطيل 7"/>
          <p:cNvSpPr/>
          <p:nvPr/>
        </p:nvSpPr>
        <p:spPr>
          <a:xfrm>
            <a:off x="683565" y="3176970"/>
            <a:ext cx="7889253" cy="954107"/>
          </a:xfrm>
          <a:prstGeom prst="rect">
            <a:avLst/>
          </a:prstGeom>
        </p:spPr>
        <p:txBody>
          <a:bodyPr wrap="square">
            <a:spAutoFit/>
          </a:bodyPr>
          <a:lstStyle/>
          <a:p>
            <a:pPr marL="457200" indent="-457200" algn="just">
              <a:buFont typeface="Arial" pitchFamily="34" charset="0"/>
              <a:buChar char="•"/>
            </a:pPr>
            <a:r>
              <a:rPr lang="ar-SA" sz="2800" b="1" dirty="0" smtClean="0">
                <a:solidFill>
                  <a:srgbClr val="C00000"/>
                </a:solidFill>
              </a:rPr>
              <a:t>يمثل </a:t>
            </a:r>
            <a:r>
              <a:rPr lang="ar-SA" sz="2800" b="1" dirty="0">
                <a:solidFill>
                  <a:srgbClr val="C00000"/>
                </a:solidFill>
              </a:rPr>
              <a:t>المكتب الأمامي الاتصال الأول للضيوف </a:t>
            </a:r>
            <a:r>
              <a:rPr lang="ar-IQ" sz="2800" b="1" dirty="0" smtClean="0">
                <a:solidFill>
                  <a:srgbClr val="C00000"/>
                </a:solidFill>
              </a:rPr>
              <a:t>ا</a:t>
            </a:r>
            <a:r>
              <a:rPr lang="ar-SA" sz="2800" b="1" dirty="0" smtClean="0">
                <a:solidFill>
                  <a:srgbClr val="C00000"/>
                </a:solidFill>
              </a:rPr>
              <a:t>لقادمين </a:t>
            </a:r>
            <a:r>
              <a:rPr lang="ar-SA" sz="2800" b="1" dirty="0">
                <a:solidFill>
                  <a:srgbClr val="C00000"/>
                </a:solidFill>
              </a:rPr>
              <a:t>منهم والخارجين</a:t>
            </a:r>
            <a:endParaRPr lang="ar-IQ" sz="2800" b="1" dirty="0">
              <a:solidFill>
                <a:srgbClr val="C00000"/>
              </a:solidFill>
            </a:endParaRPr>
          </a:p>
        </p:txBody>
      </p:sp>
      <p:sp>
        <p:nvSpPr>
          <p:cNvPr id="9" name="مستطيل 8"/>
          <p:cNvSpPr/>
          <p:nvPr/>
        </p:nvSpPr>
        <p:spPr>
          <a:xfrm>
            <a:off x="3131840" y="4221088"/>
            <a:ext cx="5504482" cy="2246769"/>
          </a:xfrm>
          <a:prstGeom prst="rect">
            <a:avLst/>
          </a:prstGeom>
        </p:spPr>
        <p:txBody>
          <a:bodyPr wrap="square">
            <a:spAutoFit/>
          </a:bodyPr>
          <a:lstStyle/>
          <a:p>
            <a:pPr marL="457200" indent="-457200" algn="just">
              <a:buFont typeface="Arial" pitchFamily="34" charset="0"/>
              <a:buChar char="•"/>
            </a:pPr>
            <a:r>
              <a:rPr lang="ar-SA" sz="2800" b="1" dirty="0" smtClean="0">
                <a:solidFill>
                  <a:srgbClr val="002060"/>
                </a:solidFill>
              </a:rPr>
              <a:t>و</a:t>
            </a:r>
            <a:r>
              <a:rPr lang="ar-IQ" sz="2800" b="1" dirty="0" smtClean="0">
                <a:solidFill>
                  <a:srgbClr val="002060"/>
                </a:solidFill>
              </a:rPr>
              <a:t>لما كان </a:t>
            </a:r>
            <a:r>
              <a:rPr lang="ar-SA" sz="2800" b="1" dirty="0" err="1" smtClean="0">
                <a:solidFill>
                  <a:srgbClr val="002060"/>
                </a:solidFill>
              </a:rPr>
              <a:t>الإنطباع</a:t>
            </a:r>
            <a:r>
              <a:rPr lang="ar-SA" sz="2800" b="1" dirty="0" smtClean="0">
                <a:solidFill>
                  <a:srgbClr val="002060"/>
                </a:solidFill>
              </a:rPr>
              <a:t> </a:t>
            </a:r>
            <a:r>
              <a:rPr lang="ar-SA" sz="2800" b="1" dirty="0">
                <a:solidFill>
                  <a:srgbClr val="002060"/>
                </a:solidFill>
              </a:rPr>
              <a:t>الأول والأخير للضيف في الفندق مهم جداً، لذلك تركز أغلب الفنادق على أثاث وديكورات ونوعية العاملين في المكاتب الأمامية، وكذلك على عملية اختيار وتدريب العاملين فيه</a:t>
            </a:r>
            <a:endParaRPr lang="ar-IQ" sz="2800" b="1" dirty="0">
              <a:solidFill>
                <a:srgbClr val="002060"/>
              </a:solidFill>
            </a:endParaRPr>
          </a:p>
        </p:txBody>
      </p:sp>
    </p:spTree>
    <p:extLst>
      <p:ext uri="{BB962C8B-B14F-4D97-AF65-F5344CB8AC3E}">
        <p14:creationId xmlns:p14="http://schemas.microsoft.com/office/powerpoint/2010/main" val="31176958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95536" y="404664"/>
            <a:ext cx="8496944" cy="3539430"/>
          </a:xfrm>
          <a:prstGeom prst="rect">
            <a:avLst/>
          </a:prstGeom>
        </p:spPr>
        <p:txBody>
          <a:bodyPr wrap="square">
            <a:spAutoFit/>
          </a:bodyPr>
          <a:lstStyle/>
          <a:p>
            <a:r>
              <a:rPr lang="ar-IQ" sz="2800" b="1" u="sng" dirty="0"/>
              <a:t>ولهذا القسم مهام عدّة منها</a:t>
            </a:r>
            <a:r>
              <a:rPr lang="ar-IQ" sz="2800" b="1" dirty="0"/>
              <a:t>:</a:t>
            </a:r>
            <a:endParaRPr lang="en-US" sz="2800" b="1" dirty="0"/>
          </a:p>
          <a:p>
            <a:pPr marL="457200" lvl="0" indent="-457200">
              <a:buFont typeface="+mj-lt"/>
              <a:buAutoNum type="arabicParenR"/>
            </a:pPr>
            <a:r>
              <a:rPr lang="ar-IQ" sz="2800" b="1" dirty="0"/>
              <a:t>إدامة </a:t>
            </a:r>
            <a:r>
              <a:rPr lang="ar-IQ" sz="2800" b="1" dirty="0" err="1"/>
              <a:t>الإتصال</a:t>
            </a:r>
            <a:r>
              <a:rPr lang="ar-IQ" sz="2800" b="1" dirty="0"/>
              <a:t> بالعملاء سواء كانوا أفراداً أو مجموعات، فضلاً غن إدامة العلاقة بالعملاء الحاليين والمتوقعين عن طريق البريد.</a:t>
            </a:r>
            <a:endParaRPr lang="en-US" sz="2800" b="1" dirty="0"/>
          </a:p>
          <a:p>
            <a:pPr marL="457200" lvl="0" indent="-457200">
              <a:buFont typeface="+mj-lt"/>
              <a:buAutoNum type="arabicParenR"/>
            </a:pPr>
            <a:r>
              <a:rPr lang="ar-IQ" sz="2800" b="1" dirty="0"/>
              <a:t>القيام بالدعاية والإعلان بوسائل متعددة وأساليب عدّة.</a:t>
            </a:r>
            <a:endParaRPr lang="en-US" sz="2800" b="1" dirty="0"/>
          </a:p>
          <a:p>
            <a:pPr marL="457200" lvl="0" indent="-457200">
              <a:buFont typeface="+mj-lt"/>
              <a:buAutoNum type="arabicParenR"/>
            </a:pPr>
            <a:r>
              <a:rPr lang="ar-IQ" sz="2800" b="1" dirty="0"/>
              <a:t>المشاركة في المعارض الدولية والمحلية، والمشاركة في الأنشطة الاجتماعية والاحتفالات المحلية.</a:t>
            </a:r>
            <a:endParaRPr lang="en-US" sz="2800" b="1" dirty="0"/>
          </a:p>
          <a:p>
            <a:pPr marL="457200" lvl="0" indent="-457200">
              <a:buFont typeface="+mj-lt"/>
              <a:buAutoNum type="arabicParenR"/>
            </a:pPr>
            <a:r>
              <a:rPr lang="ar-IQ" sz="2800" b="1" dirty="0" err="1"/>
              <a:t>الإتصال</a:t>
            </a:r>
            <a:r>
              <a:rPr lang="ar-IQ" sz="2800" b="1" dirty="0"/>
              <a:t> بالشركات السياحية ومكاتب السفر، وعمل التخفيضات للبرامج السياحية.</a:t>
            </a:r>
            <a:endParaRPr lang="en-US" sz="2800" b="1" dirty="0"/>
          </a:p>
        </p:txBody>
      </p:sp>
    </p:spTree>
    <p:extLst>
      <p:ext uri="{BB962C8B-B14F-4D97-AF65-F5344CB8AC3E}">
        <p14:creationId xmlns:p14="http://schemas.microsoft.com/office/powerpoint/2010/main" val="38930402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43608" y="959864"/>
            <a:ext cx="7272808" cy="769441"/>
          </a:xfrm>
          <a:prstGeom prst="rect">
            <a:avLst/>
          </a:prstGeom>
          <a:solidFill>
            <a:srgbClr val="00B0F0"/>
          </a:solidFill>
        </p:spPr>
        <p:style>
          <a:lnRef idx="0">
            <a:scrgbClr r="0" g="0" b="0"/>
          </a:lnRef>
          <a:fillRef idx="1002">
            <a:schemeClr val="dk2"/>
          </a:fillRef>
          <a:effectRef idx="0">
            <a:scrgbClr r="0" g="0" b="0"/>
          </a:effectRef>
          <a:fontRef idx="major"/>
        </p:style>
        <p:txBody>
          <a:bodyPr wrap="square">
            <a:spAutoFit/>
          </a:bodyPr>
          <a:lstStyle/>
          <a:p>
            <a:pPr algn="ctr"/>
            <a:r>
              <a:rPr lang="ar-SA" sz="4400" b="1" dirty="0"/>
              <a:t>قسم </a:t>
            </a:r>
            <a:r>
              <a:rPr lang="ar-IQ" sz="4400" b="1" dirty="0" smtClean="0"/>
              <a:t>الأمن</a:t>
            </a:r>
            <a:endParaRPr lang="ar-IQ" sz="4400" dirty="0"/>
          </a:p>
        </p:txBody>
      </p:sp>
      <p:sp>
        <p:nvSpPr>
          <p:cNvPr id="5" name="مستطيل 4"/>
          <p:cNvSpPr/>
          <p:nvPr/>
        </p:nvSpPr>
        <p:spPr>
          <a:xfrm>
            <a:off x="971600" y="1969234"/>
            <a:ext cx="7416824" cy="224676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ar-IQ" sz="2800" b="1" dirty="0"/>
              <a:t>يتولى هذا القسم حراسة وحفظ الأمن داخل الفندق طوال اليوم عن طريق المراقبة المستمرة للفندق. ويعمل هذا القسم على توفير الهدوء للنزلاء والمحافظة على ممتلكاتهم والتصدي للحرائق عند حدوثها. كما ويقوم بالتحري عن الحوادث التي تقع كحوادث الحريق أو السرقات. </a:t>
            </a:r>
            <a:endParaRPr lang="en-US" sz="2800" b="1" dirty="0">
              <a:solidFill>
                <a:srgbClr val="FF0000"/>
              </a:solidFill>
            </a:endParaRPr>
          </a:p>
        </p:txBody>
      </p:sp>
    </p:spTree>
    <p:extLst>
      <p:ext uri="{BB962C8B-B14F-4D97-AF65-F5344CB8AC3E}">
        <p14:creationId xmlns:p14="http://schemas.microsoft.com/office/powerpoint/2010/main" val="2710493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755576" y="1565870"/>
            <a:ext cx="7676512" cy="1384995"/>
          </a:xfrm>
          <a:prstGeom prst="rect">
            <a:avLst/>
          </a:prstGeom>
        </p:spPr>
        <p:txBody>
          <a:bodyPr wrap="square">
            <a:spAutoFit/>
          </a:bodyPr>
          <a:lstStyle/>
          <a:p>
            <a:pPr algn="just"/>
            <a:r>
              <a:rPr lang="ar-SA" sz="2800" b="1" dirty="0" smtClean="0"/>
              <a:t>عبارة </a:t>
            </a:r>
            <a:r>
              <a:rPr lang="ar-SA" sz="2800" b="1" dirty="0"/>
              <a:t>عن مجموع المكاتب الأمامية والخلفية لمقدمة الفندق وموقع المكتب في الصالة الرئيسية للفندق لغرض الإشراف وتقديم المساعدة إلى الضيوف.</a:t>
            </a:r>
            <a:endParaRPr lang="ar-IQ" sz="2800" b="1" dirty="0"/>
          </a:p>
        </p:txBody>
      </p:sp>
      <p:sp>
        <p:nvSpPr>
          <p:cNvPr id="5" name="مستطيل 4"/>
          <p:cNvSpPr/>
          <p:nvPr/>
        </p:nvSpPr>
        <p:spPr>
          <a:xfrm>
            <a:off x="5958715" y="836712"/>
            <a:ext cx="2257349" cy="584775"/>
          </a:xfrm>
          <a:prstGeom prst="rect">
            <a:avLst/>
          </a:prstGeom>
          <a:solidFill>
            <a:srgbClr val="00B0F0"/>
          </a:solidFill>
        </p:spPr>
        <p:txBody>
          <a:bodyPr wrap="none">
            <a:spAutoFit/>
          </a:bodyPr>
          <a:lstStyle/>
          <a:p>
            <a:r>
              <a:rPr lang="ar-SA" sz="3200" b="1" dirty="0"/>
              <a:t>المكتب الأمامي </a:t>
            </a:r>
            <a:endParaRPr lang="ar-IQ" sz="3200" b="1" dirty="0"/>
          </a:p>
        </p:txBody>
      </p:sp>
      <p:pic>
        <p:nvPicPr>
          <p:cNvPr id="2050" name="Picture 2" descr="http://www.hotels-booking.org/Images/Saudi/Makkah/real/dar_al_ghufran_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14675"/>
            <a:ext cx="5638800" cy="3743325"/>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5796136" y="3001178"/>
            <a:ext cx="3037963" cy="35394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smtClean="0">
                <a:solidFill>
                  <a:srgbClr val="002060"/>
                </a:solidFill>
              </a:rPr>
              <a:t>وهي المكاتب </a:t>
            </a:r>
            <a:r>
              <a:rPr lang="ar-IQ" sz="2800" b="1" dirty="0">
                <a:solidFill>
                  <a:srgbClr val="002060"/>
                </a:solidFill>
              </a:rPr>
              <a:t>التي تقوم باستقبال وتأمين الإقامة وإدامة الاتصال بالضيوف وذلك لتوفير الرفاهية خلال إقامتهم بالمنظمة والفندق وهي المغادرة بتوديعهم بشكل جيد.</a:t>
            </a:r>
          </a:p>
        </p:txBody>
      </p:sp>
    </p:spTree>
    <p:extLst>
      <p:ext uri="{BB962C8B-B14F-4D97-AF65-F5344CB8AC3E}">
        <p14:creationId xmlns:p14="http://schemas.microsoft.com/office/powerpoint/2010/main" val="4716861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674993" y="476672"/>
            <a:ext cx="7003840" cy="584775"/>
          </a:xfrm>
          <a:prstGeom prst="rect">
            <a:avLst/>
          </a:prstGeom>
        </p:spPr>
        <p:txBody>
          <a:bodyPr wrap="none">
            <a:spAutoFit/>
          </a:bodyPr>
          <a:lstStyle/>
          <a:p>
            <a:r>
              <a:rPr lang="ar-SA" sz="3200" b="1" u="sng" dirty="0"/>
              <a:t>يتكون المكتب الأمامي في الفندق من الأقسام التالية:</a:t>
            </a:r>
            <a:endParaRPr lang="ar-IQ" sz="3200" b="1" u="sng" dirty="0"/>
          </a:p>
        </p:txBody>
      </p:sp>
      <p:sp>
        <p:nvSpPr>
          <p:cNvPr id="7" name="مستطيل 6"/>
          <p:cNvSpPr/>
          <p:nvPr/>
        </p:nvSpPr>
        <p:spPr>
          <a:xfrm>
            <a:off x="467544" y="1196752"/>
            <a:ext cx="8211289" cy="1384995"/>
          </a:xfrm>
          <a:prstGeom prst="rect">
            <a:avLst/>
          </a:prstGeom>
        </p:spPr>
        <p:txBody>
          <a:bodyPr wrap="square">
            <a:spAutoFit/>
          </a:bodyPr>
          <a:lstStyle/>
          <a:p>
            <a:pPr algn="just"/>
            <a:r>
              <a:rPr lang="ar-IQ" sz="2800" b="1" dirty="0" smtClean="0">
                <a:solidFill>
                  <a:srgbClr val="002060"/>
                </a:solidFill>
              </a:rPr>
              <a:t>1) </a:t>
            </a:r>
            <a:r>
              <a:rPr lang="ar-SA" sz="2800" b="1" dirty="0" smtClean="0">
                <a:solidFill>
                  <a:srgbClr val="990000"/>
                </a:solidFill>
              </a:rPr>
              <a:t>مدير </a:t>
            </a:r>
            <a:r>
              <a:rPr lang="ar-SA" sz="2800" b="1" dirty="0">
                <a:solidFill>
                  <a:srgbClr val="990000"/>
                </a:solidFill>
              </a:rPr>
              <a:t>المكاتب الأمامية </a:t>
            </a:r>
            <a:r>
              <a:rPr lang="ar-SA" sz="2800" b="1" dirty="0">
                <a:solidFill>
                  <a:srgbClr val="002060"/>
                </a:solidFill>
              </a:rPr>
              <a:t>: هو رأس الهرم التنظيمي للمكاتب الأمامية، وتقع على عاتقه مسؤولية إدارة وتنظيم العمل بالمكاتب الأمامية</a:t>
            </a:r>
            <a:r>
              <a:rPr lang="ar-SA" sz="2800" b="1" dirty="0" smtClean="0">
                <a:solidFill>
                  <a:srgbClr val="002060"/>
                </a:solidFill>
              </a:rPr>
              <a:t>.</a:t>
            </a:r>
            <a:r>
              <a:rPr lang="ar-IQ" sz="2800" b="1" dirty="0" smtClean="0">
                <a:solidFill>
                  <a:srgbClr val="002060"/>
                </a:solidFill>
              </a:rPr>
              <a:t> </a:t>
            </a:r>
          </a:p>
          <a:p>
            <a:pPr algn="just"/>
            <a:r>
              <a:rPr lang="ar-SA" sz="2800" b="1" dirty="0" smtClean="0">
                <a:solidFill>
                  <a:srgbClr val="C00000"/>
                </a:solidFill>
              </a:rPr>
              <a:t>ومن </a:t>
            </a:r>
            <a:r>
              <a:rPr lang="ar-SA" sz="2800" b="1" dirty="0">
                <a:solidFill>
                  <a:srgbClr val="C00000"/>
                </a:solidFill>
              </a:rPr>
              <a:t>مهام مدير المكاتب الأمامية ما يلي</a:t>
            </a:r>
            <a:r>
              <a:rPr lang="ar-SA" sz="2800" b="1" dirty="0">
                <a:solidFill>
                  <a:srgbClr val="002060"/>
                </a:solidFill>
              </a:rPr>
              <a:t>:</a:t>
            </a:r>
            <a:endParaRPr lang="ar-IQ" sz="2800" b="1" dirty="0">
              <a:solidFill>
                <a:srgbClr val="002060"/>
              </a:solidFill>
            </a:endParaRPr>
          </a:p>
        </p:txBody>
      </p:sp>
      <p:sp>
        <p:nvSpPr>
          <p:cNvPr id="8" name="مستطيل 7"/>
          <p:cNvSpPr/>
          <p:nvPr/>
        </p:nvSpPr>
        <p:spPr>
          <a:xfrm>
            <a:off x="467544" y="2780928"/>
            <a:ext cx="6995369"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342900" lvl="0" indent="-342900">
              <a:buFont typeface="Arial" pitchFamily="34" charset="0"/>
              <a:buChar char="•"/>
            </a:pPr>
            <a:r>
              <a:rPr lang="ar-SA" sz="2400" b="1" dirty="0">
                <a:solidFill>
                  <a:srgbClr val="990000"/>
                </a:solidFill>
              </a:rPr>
              <a:t>مراجعة التقارير الواردة من أقسام المكاتب الأمامية</a:t>
            </a:r>
            <a:r>
              <a:rPr lang="ar-SA" sz="2400" b="1" dirty="0"/>
              <a:t>، والتأكّد من صحة كشوف الأسماء، </a:t>
            </a:r>
            <a:r>
              <a:rPr lang="ar-SA" sz="2400" b="1" dirty="0">
                <a:solidFill>
                  <a:schemeClr val="accent2">
                    <a:lumMod val="75000"/>
                  </a:schemeClr>
                </a:solidFill>
              </a:rPr>
              <a:t>ووضع الخطط للأقسام التي يشرف عليها</a:t>
            </a:r>
            <a:r>
              <a:rPr lang="ar-SA" sz="2400" b="1" dirty="0"/>
              <a:t>، </a:t>
            </a:r>
            <a:r>
              <a:rPr lang="ar-SA" sz="2400" b="1" dirty="0">
                <a:solidFill>
                  <a:schemeClr val="accent2">
                    <a:lumMod val="75000"/>
                  </a:schemeClr>
                </a:solidFill>
              </a:rPr>
              <a:t>والمشاركة في خطة العمل السنوية والإعداد للميزانية</a:t>
            </a:r>
            <a:r>
              <a:rPr lang="ar-SA" sz="2400" b="1" dirty="0"/>
              <a:t>.</a:t>
            </a:r>
            <a:endParaRPr lang="en-US" sz="2400" b="1" dirty="0"/>
          </a:p>
          <a:p>
            <a:pPr marL="342900" lvl="0" indent="-342900">
              <a:buFont typeface="Arial" pitchFamily="34" charset="0"/>
              <a:buChar char="•"/>
            </a:pPr>
            <a:r>
              <a:rPr lang="ar-SA" sz="2400" b="1" dirty="0" err="1">
                <a:solidFill>
                  <a:schemeClr val="accent2">
                    <a:lumMod val="75000"/>
                  </a:schemeClr>
                </a:solidFill>
              </a:rPr>
              <a:t>الإستقبال</a:t>
            </a:r>
            <a:r>
              <a:rPr lang="ar-SA" sz="2400" b="1" dirty="0">
                <a:solidFill>
                  <a:schemeClr val="accent2">
                    <a:lumMod val="75000"/>
                  </a:schemeClr>
                </a:solidFill>
              </a:rPr>
              <a:t> والترحيب بالشخصيات المهمة ويرافقها الى غرفها</a:t>
            </a:r>
            <a:r>
              <a:rPr lang="ar-SA" sz="2400" b="1" dirty="0"/>
              <a:t>.</a:t>
            </a:r>
            <a:endParaRPr lang="en-US" sz="2400" b="1" dirty="0"/>
          </a:p>
          <a:p>
            <a:pPr marL="342900" lvl="0" indent="-342900">
              <a:buFont typeface="Arial" pitchFamily="34" charset="0"/>
              <a:buChar char="•"/>
            </a:pPr>
            <a:r>
              <a:rPr lang="ar-SA" sz="2400" b="1" dirty="0">
                <a:solidFill>
                  <a:schemeClr val="accent2">
                    <a:lumMod val="75000"/>
                  </a:schemeClr>
                </a:solidFill>
              </a:rPr>
              <a:t>زيادة حجم المبيعات للغرف</a:t>
            </a:r>
            <a:r>
              <a:rPr lang="ar-SA" sz="2400" b="1" dirty="0"/>
              <a:t>، والتنبؤ بنسبة الإشغال والعائدات.</a:t>
            </a:r>
            <a:endParaRPr lang="en-US" sz="2400" b="1" dirty="0"/>
          </a:p>
        </p:txBody>
      </p:sp>
      <p:sp>
        <p:nvSpPr>
          <p:cNvPr id="9" name="مستطيل 8"/>
          <p:cNvSpPr/>
          <p:nvPr/>
        </p:nvSpPr>
        <p:spPr>
          <a:xfrm>
            <a:off x="467543" y="4869160"/>
            <a:ext cx="8211289" cy="1384995"/>
          </a:xfrm>
          <a:prstGeom prst="rect">
            <a:avLst/>
          </a:prstGeom>
        </p:spPr>
        <p:txBody>
          <a:bodyPr wrap="square">
            <a:spAutoFit/>
          </a:bodyPr>
          <a:lstStyle/>
          <a:p>
            <a:pPr lvl="0" algn="just"/>
            <a:r>
              <a:rPr lang="ar-IQ" sz="2800" b="1" dirty="0" smtClean="0">
                <a:solidFill>
                  <a:srgbClr val="002060"/>
                </a:solidFill>
              </a:rPr>
              <a:t>2) </a:t>
            </a:r>
            <a:r>
              <a:rPr lang="ar-SA" sz="2800" b="1" dirty="0" smtClean="0">
                <a:solidFill>
                  <a:srgbClr val="990000"/>
                </a:solidFill>
              </a:rPr>
              <a:t>مساعد </a:t>
            </a:r>
            <a:r>
              <a:rPr lang="ar-SA" sz="2800" b="1" dirty="0">
                <a:solidFill>
                  <a:srgbClr val="990000"/>
                </a:solidFill>
              </a:rPr>
              <a:t>مدير المكاتب الأمامية</a:t>
            </a:r>
            <a:r>
              <a:rPr lang="ar-SA" sz="2800" b="1" dirty="0">
                <a:solidFill>
                  <a:srgbClr val="002060"/>
                </a:solidFill>
              </a:rPr>
              <a:t>.</a:t>
            </a:r>
            <a:endParaRPr lang="en-US" sz="2800" b="1" dirty="0">
              <a:solidFill>
                <a:srgbClr val="002060"/>
              </a:solidFill>
            </a:endParaRPr>
          </a:p>
          <a:p>
            <a:pPr algn="just"/>
            <a:r>
              <a:rPr lang="ar-IQ" sz="2800" b="1" dirty="0" smtClean="0">
                <a:solidFill>
                  <a:srgbClr val="002060"/>
                </a:solidFill>
              </a:rPr>
              <a:t>3) </a:t>
            </a:r>
            <a:r>
              <a:rPr lang="ar-SA" sz="2800" b="1" dirty="0" smtClean="0">
                <a:solidFill>
                  <a:srgbClr val="990000"/>
                </a:solidFill>
              </a:rPr>
              <a:t>الاستقبال</a:t>
            </a:r>
            <a:r>
              <a:rPr lang="ar-SA" sz="2800" b="1" dirty="0" smtClean="0">
                <a:solidFill>
                  <a:srgbClr val="002060"/>
                </a:solidFill>
              </a:rPr>
              <a:t> : </a:t>
            </a:r>
            <a:r>
              <a:rPr lang="ar-SA" sz="2800" b="1" dirty="0">
                <a:solidFill>
                  <a:srgbClr val="002060"/>
                </a:solidFill>
              </a:rPr>
              <a:t>هو قلب المكتب الأمامي الذي يتم فيه تسجيل الضيوف ويتم بيع وتوزيع الغرف على الضيوف. </a:t>
            </a:r>
            <a:endParaRPr lang="ar-IQ" sz="2800" b="1" dirty="0">
              <a:solidFill>
                <a:srgbClr val="002060"/>
              </a:solidFill>
            </a:endParaRPr>
          </a:p>
        </p:txBody>
      </p:sp>
    </p:spTree>
    <p:extLst>
      <p:ext uri="{BB962C8B-B14F-4D97-AF65-F5344CB8AC3E}">
        <p14:creationId xmlns:p14="http://schemas.microsoft.com/office/powerpoint/2010/main" val="191514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23528" y="620688"/>
            <a:ext cx="8352928" cy="2246769"/>
          </a:xfrm>
          <a:prstGeom prst="rect">
            <a:avLst/>
          </a:prstGeom>
        </p:spPr>
        <p:txBody>
          <a:bodyPr wrap="square">
            <a:spAutoFit/>
          </a:bodyPr>
          <a:lstStyle/>
          <a:p>
            <a:pPr lvl="0" algn="just"/>
            <a:r>
              <a:rPr lang="ar-IQ" sz="2800" b="1" dirty="0" smtClean="0">
                <a:solidFill>
                  <a:srgbClr val="002060"/>
                </a:solidFill>
              </a:rPr>
              <a:t>4) </a:t>
            </a:r>
            <a:r>
              <a:rPr lang="ar-SA" sz="2800" b="1" dirty="0" smtClean="0">
                <a:solidFill>
                  <a:srgbClr val="990000"/>
                </a:solidFill>
              </a:rPr>
              <a:t>الهاتف</a:t>
            </a:r>
            <a:r>
              <a:rPr lang="ar-SA" sz="2800" b="1" dirty="0" smtClean="0">
                <a:solidFill>
                  <a:srgbClr val="002060"/>
                </a:solidFill>
              </a:rPr>
              <a:t> : </a:t>
            </a:r>
            <a:r>
              <a:rPr lang="ar-SA" sz="2800" b="1" dirty="0" err="1">
                <a:solidFill>
                  <a:srgbClr val="002060"/>
                </a:solidFill>
              </a:rPr>
              <a:t>إستقبال</a:t>
            </a:r>
            <a:r>
              <a:rPr lang="ar-SA" sz="2800" b="1" dirty="0">
                <a:solidFill>
                  <a:srgbClr val="002060"/>
                </a:solidFill>
              </a:rPr>
              <a:t> </a:t>
            </a:r>
            <a:r>
              <a:rPr lang="ar-SA" sz="2800" b="1" dirty="0" err="1">
                <a:solidFill>
                  <a:srgbClr val="002060"/>
                </a:solidFill>
              </a:rPr>
              <a:t>الإتصالات</a:t>
            </a:r>
            <a:r>
              <a:rPr lang="ar-SA" sz="2800" b="1" dirty="0">
                <a:solidFill>
                  <a:srgbClr val="002060"/>
                </a:solidFill>
              </a:rPr>
              <a:t> الداخلية والخارجية، والعمل على تأمين متطلبات الضيوف. ويقوم موظفو </a:t>
            </a:r>
            <a:r>
              <a:rPr lang="ar-SA" sz="2800" b="1" dirty="0" err="1">
                <a:solidFill>
                  <a:srgbClr val="002060"/>
                </a:solidFill>
              </a:rPr>
              <a:t>الإتصالات</a:t>
            </a:r>
            <a:r>
              <a:rPr lang="ar-SA" sz="2800" b="1" dirty="0">
                <a:solidFill>
                  <a:srgbClr val="002060"/>
                </a:solidFill>
              </a:rPr>
              <a:t> باستقبال وإرسال أي بريد </a:t>
            </a:r>
            <a:r>
              <a:rPr lang="ar-SA" sz="2800" b="1" dirty="0" err="1">
                <a:solidFill>
                  <a:srgbClr val="002060"/>
                </a:solidFill>
              </a:rPr>
              <a:t>ألكتروني</a:t>
            </a:r>
            <a:r>
              <a:rPr lang="ar-SA" sz="2800" b="1" dirty="0">
                <a:solidFill>
                  <a:srgbClr val="002060"/>
                </a:solidFill>
              </a:rPr>
              <a:t> يخص النزلاء، أو أي رسائل أو معلومات تخص الفندق.</a:t>
            </a:r>
            <a:endParaRPr lang="en-US" sz="2800" b="1" dirty="0">
              <a:solidFill>
                <a:srgbClr val="002060"/>
              </a:solidFill>
            </a:endParaRPr>
          </a:p>
          <a:p>
            <a:pPr lvl="0" algn="just"/>
            <a:r>
              <a:rPr lang="ar-IQ" sz="2800" b="1" dirty="0" smtClean="0">
                <a:solidFill>
                  <a:srgbClr val="002060"/>
                </a:solidFill>
              </a:rPr>
              <a:t>5) </a:t>
            </a:r>
            <a:r>
              <a:rPr lang="ar-SA" sz="2800" b="1" dirty="0" smtClean="0">
                <a:solidFill>
                  <a:srgbClr val="990000"/>
                </a:solidFill>
              </a:rPr>
              <a:t>الخدمة </a:t>
            </a:r>
            <a:r>
              <a:rPr lang="ar-SA" sz="2800" b="1" dirty="0">
                <a:solidFill>
                  <a:srgbClr val="990000"/>
                </a:solidFill>
              </a:rPr>
              <a:t>الموحدة</a:t>
            </a:r>
            <a:r>
              <a:rPr lang="ar-SA" sz="2800" b="1" dirty="0">
                <a:solidFill>
                  <a:srgbClr val="002060"/>
                </a:solidFill>
              </a:rPr>
              <a:t>  </a:t>
            </a:r>
            <a:r>
              <a:rPr lang="ar-SA" sz="2800" b="1" dirty="0" smtClean="0">
                <a:solidFill>
                  <a:srgbClr val="002060"/>
                </a:solidFill>
              </a:rPr>
              <a:t>: </a:t>
            </a:r>
            <a:r>
              <a:rPr lang="ar-SA" sz="2800" b="1" dirty="0">
                <a:solidFill>
                  <a:srgbClr val="002060"/>
                </a:solidFill>
              </a:rPr>
              <a:t>طاقم الخدمة المتكون من مجموعة من العاملين عناوين </a:t>
            </a:r>
            <a:r>
              <a:rPr lang="ar-SA" sz="2800" b="1" dirty="0" smtClean="0">
                <a:solidFill>
                  <a:srgbClr val="002060"/>
                </a:solidFill>
              </a:rPr>
              <a:t>مختلفة</a:t>
            </a:r>
            <a:r>
              <a:rPr lang="ar-IQ" sz="2800" b="1" dirty="0" smtClean="0">
                <a:solidFill>
                  <a:srgbClr val="002060"/>
                </a:solidFill>
              </a:rPr>
              <a:t> </a:t>
            </a:r>
            <a:r>
              <a:rPr lang="ar-SA" sz="2800" b="1" dirty="0" smtClean="0">
                <a:solidFill>
                  <a:srgbClr val="002060"/>
                </a:solidFill>
              </a:rPr>
              <a:t>:</a:t>
            </a:r>
            <a:endParaRPr lang="en-US" sz="2800" b="1" dirty="0">
              <a:solidFill>
                <a:srgbClr val="002060"/>
              </a:solidFill>
            </a:endParaRPr>
          </a:p>
        </p:txBody>
      </p:sp>
      <p:sp>
        <p:nvSpPr>
          <p:cNvPr id="6" name="مستطيل 5"/>
          <p:cNvSpPr/>
          <p:nvPr/>
        </p:nvSpPr>
        <p:spPr>
          <a:xfrm>
            <a:off x="755576" y="2996952"/>
            <a:ext cx="6228184" cy="304698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marL="457200" lvl="0" indent="-457200">
              <a:buFont typeface="+mj-cs"/>
              <a:buAutoNum type="arabic1Minus"/>
            </a:pPr>
            <a:r>
              <a:rPr lang="ar-SA" sz="2400" b="1" dirty="0"/>
              <a:t>عامل موقف السيارات : فتح أبواب السيارات للضيوف.</a:t>
            </a:r>
            <a:endParaRPr lang="en-US" sz="2400" b="1" dirty="0"/>
          </a:p>
          <a:p>
            <a:pPr marL="457200" lvl="0" indent="-457200">
              <a:buFont typeface="+mj-cs"/>
              <a:buAutoNum type="arabic1Minus"/>
            </a:pPr>
            <a:r>
              <a:rPr lang="ar-SA" sz="2400" b="1" dirty="0"/>
              <a:t>البواب: يقوم البواب بالتعامل مع حقائب الضيوف القادمين والمغادرين وتنظيمها. </a:t>
            </a:r>
            <a:endParaRPr lang="en-US" sz="2400" b="1" dirty="0"/>
          </a:p>
          <a:p>
            <a:pPr marL="457200" lvl="0" indent="-457200">
              <a:buFont typeface="+mj-cs"/>
              <a:buAutoNum type="arabic1Minus"/>
            </a:pPr>
            <a:r>
              <a:rPr lang="ar-SA" sz="2400" b="1" dirty="0"/>
              <a:t>حامل الحقائب: من واجبات حاملي الحقائب أخذ الرسائل إلى كل من موظفي الفندق والضيوف, وحمل الحقائب من وإلى الغرف, الحفاظ على منطقة الصالة.</a:t>
            </a:r>
            <a:endParaRPr lang="en-US" sz="2400" b="1" dirty="0"/>
          </a:p>
          <a:p>
            <a:pPr marL="457200" lvl="0" indent="-457200">
              <a:buFont typeface="+mj-cs"/>
              <a:buAutoNum type="arabic1Minus"/>
            </a:pPr>
            <a:r>
              <a:rPr lang="ar-SA" sz="2400" b="1" dirty="0"/>
              <a:t>عامل المصعد: يتواجد في المصاعد لتقديم خدمة إيصال الضيوف الى الطابق المخصص بغرفهم.</a:t>
            </a:r>
            <a:endParaRPr lang="en-US" sz="2400" b="1" dirty="0"/>
          </a:p>
        </p:txBody>
      </p:sp>
    </p:spTree>
    <p:extLst>
      <p:ext uri="{BB962C8B-B14F-4D97-AF65-F5344CB8AC3E}">
        <p14:creationId xmlns:p14="http://schemas.microsoft.com/office/powerpoint/2010/main" val="2339708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797511"/>
            <a:ext cx="7956376" cy="2246769"/>
          </a:xfrm>
          <a:prstGeom prst="rect">
            <a:avLst/>
          </a:prstGeom>
        </p:spPr>
        <p:txBody>
          <a:bodyPr wrap="square">
            <a:spAutoFit/>
          </a:bodyPr>
          <a:lstStyle/>
          <a:p>
            <a:pPr algn="just"/>
            <a:r>
              <a:rPr lang="ar-IQ" sz="2800" b="1" dirty="0" smtClean="0">
                <a:solidFill>
                  <a:srgbClr val="002060"/>
                </a:solidFill>
              </a:rPr>
              <a:t>6) </a:t>
            </a:r>
            <a:r>
              <a:rPr lang="ar-SA" sz="2800" b="1" dirty="0" smtClean="0">
                <a:solidFill>
                  <a:srgbClr val="990000"/>
                </a:solidFill>
              </a:rPr>
              <a:t>الحجز</a:t>
            </a:r>
            <a:r>
              <a:rPr lang="ar-SA" sz="2800" b="1" dirty="0" smtClean="0">
                <a:solidFill>
                  <a:srgbClr val="002060"/>
                </a:solidFill>
              </a:rPr>
              <a:t> </a:t>
            </a:r>
            <a:r>
              <a:rPr lang="ar-IQ" sz="2800" b="1" dirty="0" smtClean="0">
                <a:solidFill>
                  <a:srgbClr val="002060"/>
                </a:solidFill>
              </a:rPr>
              <a:t>: </a:t>
            </a:r>
            <a:r>
              <a:rPr lang="ar-SA" sz="2800" b="1" dirty="0" smtClean="0">
                <a:solidFill>
                  <a:srgbClr val="002060"/>
                </a:solidFill>
              </a:rPr>
              <a:t>يقوم </a:t>
            </a:r>
            <a:r>
              <a:rPr lang="ar-SA" sz="2800" b="1" dirty="0">
                <a:solidFill>
                  <a:srgbClr val="002060"/>
                </a:solidFill>
              </a:rPr>
              <a:t>هذا القسم بإجراءات الحجز بقبولها أو رفضها، وتقديم الخصومات المعينة لبعض الشركات والدوائر الرسمية وشركات الخطوط الجوية العالمية، أو الى الأشخاص المعروفين لدى الفندق، أو للضيوف </a:t>
            </a:r>
            <a:r>
              <a:rPr lang="ar-SA" sz="2800" b="1" dirty="0" err="1">
                <a:solidFill>
                  <a:srgbClr val="002060"/>
                </a:solidFill>
              </a:rPr>
              <a:t>الدائميين</a:t>
            </a:r>
            <a:r>
              <a:rPr lang="ar-SA" sz="2800" b="1" dirty="0">
                <a:solidFill>
                  <a:srgbClr val="002060"/>
                </a:solidFill>
              </a:rPr>
              <a:t>. ويتم ذلك بعد عملية حصر عدد الغرف غير المشغولة. </a:t>
            </a:r>
            <a:endParaRPr lang="ar-IQ" sz="2800" b="1" dirty="0">
              <a:solidFill>
                <a:srgbClr val="002060"/>
              </a:solidFill>
            </a:endParaRPr>
          </a:p>
        </p:txBody>
      </p:sp>
      <p:sp>
        <p:nvSpPr>
          <p:cNvPr id="7" name="مستطيل 6"/>
          <p:cNvSpPr/>
          <p:nvPr/>
        </p:nvSpPr>
        <p:spPr>
          <a:xfrm>
            <a:off x="539552" y="3212976"/>
            <a:ext cx="6624736" cy="267765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SA" sz="2400" b="1" dirty="0" smtClean="0"/>
              <a:t>يأخذ </a:t>
            </a:r>
            <a:r>
              <a:rPr lang="ar-SA" sz="2400" b="1" dirty="0"/>
              <a:t>طلب حجز زائد بنسبة معينة تتراوح ما بين (1 % - 10%) فوق عدد الغرف التي تملكها, ومثلا ً فندق يحوي على (100) غرفة وإذا كانت نسبة الحجز الزائد (10 %) فإن الفندق يقبل (110) غرفة وتأخذ الفنادق هذه الطلبات لأنها تتوقع عدد من الأشخاص سوف يلغون حجزهم أي بنسبة (1% - 10%) وذلك لضمان إشغال كل الغرف الموجودة في الفندق, فتؤخذ طلبات زائدة وتحدّد هذه النسب تبعاً لسجلات إلغاء الحجوزات الخاصة بالفندق</a:t>
            </a:r>
            <a:endParaRPr lang="ar-IQ" sz="2400" b="1" dirty="0"/>
          </a:p>
        </p:txBody>
      </p:sp>
    </p:spTree>
    <p:extLst>
      <p:ext uri="{BB962C8B-B14F-4D97-AF65-F5344CB8AC3E}">
        <p14:creationId xmlns:p14="http://schemas.microsoft.com/office/powerpoint/2010/main" val="4133740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hotels-booking.org/Images/Saudi/Makkah/real/Ramada_Dar_Al_Faazin_9.jpg"/>
          <p:cNvPicPr>
            <a:picLocks noChangeAspect="1" noChangeArrowheads="1"/>
          </p:cNvPicPr>
          <p:nvPr/>
        </p:nvPicPr>
        <p:blipFill rotWithShape="1">
          <a:blip r:embed="rId2">
            <a:extLst>
              <a:ext uri="{28A0092B-C50C-407E-A947-70E740481C1C}">
                <a14:useLocalDpi xmlns:a14="http://schemas.microsoft.com/office/drawing/2010/main" val="0"/>
              </a:ext>
            </a:extLst>
          </a:blip>
          <a:srcRect t="12437"/>
          <a:stretch/>
        </p:blipFill>
        <p:spPr bwMode="auto">
          <a:xfrm>
            <a:off x="-16736" y="2467429"/>
            <a:ext cx="9160735" cy="4390571"/>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827584" y="404664"/>
            <a:ext cx="7884368" cy="1815882"/>
          </a:xfrm>
          <a:prstGeom prst="rect">
            <a:avLst/>
          </a:prstGeom>
        </p:spPr>
        <p:txBody>
          <a:bodyPr wrap="square">
            <a:spAutoFit/>
          </a:bodyPr>
          <a:lstStyle/>
          <a:p>
            <a:pPr algn="just"/>
            <a:r>
              <a:rPr lang="ar-IQ" sz="2800" b="1" dirty="0" smtClean="0">
                <a:solidFill>
                  <a:srgbClr val="002060"/>
                </a:solidFill>
              </a:rPr>
              <a:t>7) </a:t>
            </a:r>
            <a:r>
              <a:rPr lang="ar-SA" sz="2800" b="1" dirty="0" smtClean="0">
                <a:solidFill>
                  <a:srgbClr val="990000"/>
                </a:solidFill>
              </a:rPr>
              <a:t>أمناء </a:t>
            </a:r>
            <a:r>
              <a:rPr lang="ar-SA" sz="2800" b="1" dirty="0">
                <a:solidFill>
                  <a:srgbClr val="990000"/>
                </a:solidFill>
              </a:rPr>
              <a:t>الصندوق </a:t>
            </a:r>
            <a:r>
              <a:rPr lang="ar-SA" sz="2800" b="1" dirty="0" smtClean="0">
                <a:solidFill>
                  <a:srgbClr val="002060"/>
                </a:solidFill>
              </a:rPr>
              <a:t>: </a:t>
            </a:r>
            <a:r>
              <a:rPr lang="ar-SA" sz="2800" b="1" dirty="0">
                <a:solidFill>
                  <a:srgbClr val="002060"/>
                </a:solidFill>
              </a:rPr>
              <a:t>هو القسم الذي يقوم بتحصيل مستحقات المالية من الضيوف وفقاً لمستندات الخدمة (الفواتير) للإيواء والطعام والشراب وغيرها من الخدمات التي قدّمت الى الضيف خلال فترة إقامته.</a:t>
            </a:r>
            <a:endParaRPr lang="ar-IQ" sz="2800" b="1" dirty="0">
              <a:solidFill>
                <a:srgbClr val="002060"/>
              </a:solidFill>
            </a:endParaRPr>
          </a:p>
        </p:txBody>
      </p:sp>
    </p:spTree>
    <p:extLst>
      <p:ext uri="{BB962C8B-B14F-4D97-AF65-F5344CB8AC3E}">
        <p14:creationId xmlns:p14="http://schemas.microsoft.com/office/powerpoint/2010/main" val="1088430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42087" y="404664"/>
            <a:ext cx="5230919" cy="523220"/>
          </a:xfrm>
          <a:prstGeom prst="rect">
            <a:avLst/>
          </a:prstGeom>
          <a:solidFill>
            <a:srgbClr val="FFC000"/>
          </a:solidFill>
        </p:spPr>
        <p:txBody>
          <a:bodyPr wrap="none">
            <a:spAutoFit/>
          </a:bodyPr>
          <a:lstStyle/>
          <a:p>
            <a:r>
              <a:rPr lang="ar-SA" sz="2800" b="1" dirty="0"/>
              <a:t>يقوم قسم المكاتب الأمامية بالأعمال التالية :</a:t>
            </a:r>
            <a:endParaRPr lang="ar-IQ" sz="2800" b="1" dirty="0"/>
          </a:p>
        </p:txBody>
      </p:sp>
      <p:sp>
        <p:nvSpPr>
          <p:cNvPr id="3" name="مستطيل 2"/>
          <p:cNvSpPr/>
          <p:nvPr/>
        </p:nvSpPr>
        <p:spPr>
          <a:xfrm>
            <a:off x="393147" y="1340768"/>
            <a:ext cx="8277470" cy="3539430"/>
          </a:xfrm>
          <a:prstGeom prst="rect">
            <a:avLst/>
          </a:prstGeom>
        </p:spPr>
        <p:txBody>
          <a:bodyPr wrap="square">
            <a:spAutoFit/>
          </a:bodyPr>
          <a:lstStyle/>
          <a:p>
            <a:pPr marL="342900" lvl="0" indent="-342900">
              <a:buFont typeface="+mj-lt"/>
              <a:buAutoNum type="arabicParenR"/>
            </a:pPr>
            <a:r>
              <a:rPr lang="ar-SA" sz="2800" b="1" dirty="0">
                <a:solidFill>
                  <a:srgbClr val="990000"/>
                </a:solidFill>
              </a:rPr>
              <a:t>بيع الغرف الفندقية</a:t>
            </a:r>
            <a:r>
              <a:rPr lang="ar-SA" sz="2800" b="1" dirty="0"/>
              <a:t>: العمل بكافة إجراءات الحجز </a:t>
            </a:r>
            <a:r>
              <a:rPr lang="ar-SA" sz="2800" b="1" dirty="0" err="1"/>
              <a:t>والإتصالات</a:t>
            </a:r>
            <a:r>
              <a:rPr lang="ar-SA" sz="2800" b="1" dirty="0"/>
              <a:t> اللازمة مع الأشخاص الذين يبحثون عن إيواء في الفندق وتسجيل الضيوف وتحديد الغرف لهم.</a:t>
            </a:r>
            <a:endParaRPr lang="en-US" sz="2800" b="1" dirty="0"/>
          </a:p>
          <a:p>
            <a:pPr marL="342900" lvl="0" indent="-342900">
              <a:buFont typeface="+mj-lt"/>
              <a:buAutoNum type="arabicParenR"/>
            </a:pPr>
            <a:r>
              <a:rPr lang="ar-SA" sz="2800" b="1" dirty="0"/>
              <a:t> </a:t>
            </a:r>
            <a:r>
              <a:rPr lang="ar-SA" sz="2800" b="1" dirty="0">
                <a:solidFill>
                  <a:srgbClr val="990000"/>
                </a:solidFill>
              </a:rPr>
              <a:t>تقديم الخدمة</a:t>
            </a:r>
            <a:r>
              <a:rPr lang="ar-SA" sz="2800" b="1" dirty="0"/>
              <a:t>: من </a:t>
            </a:r>
            <a:r>
              <a:rPr lang="ar-SA" sz="2800" b="1" dirty="0" err="1"/>
              <a:t>إستلام</a:t>
            </a:r>
            <a:r>
              <a:rPr lang="ar-SA" sz="2800" b="1" dirty="0"/>
              <a:t> وتوزيع البريد، البرقيات، رسائل الضيوف وتقديم كل الرسائل الضرورية حول الفندق والإيواء والبرامج المسلية ومناطق الجذب السياحي، وغيرها من الخدمات المعلوماتية.</a:t>
            </a:r>
            <a:endParaRPr lang="en-US" sz="2800" b="1" dirty="0"/>
          </a:p>
          <a:p>
            <a:pPr marL="342900" lvl="0" indent="-342900">
              <a:buFont typeface="+mj-lt"/>
              <a:buAutoNum type="arabicParenR"/>
            </a:pPr>
            <a:r>
              <a:rPr lang="ar-SA" sz="2800" b="1" dirty="0">
                <a:solidFill>
                  <a:srgbClr val="990000"/>
                </a:solidFill>
              </a:rPr>
              <a:t>مسك الحسابات</a:t>
            </a:r>
            <a:r>
              <a:rPr lang="ar-SA" sz="2800" b="1" dirty="0"/>
              <a:t>: من تحديد الديون، تقديم الفواتير، </a:t>
            </a:r>
            <a:r>
              <a:rPr lang="ar-SA" sz="2800" b="1" dirty="0" err="1"/>
              <a:t>إستلام</a:t>
            </a:r>
            <a:r>
              <a:rPr lang="ar-SA" sz="2800" b="1" dirty="0"/>
              <a:t> الدفعات النقدية وبطاقات </a:t>
            </a:r>
            <a:r>
              <a:rPr lang="ar-SA" sz="2800" b="1" dirty="0" err="1"/>
              <a:t>الإئتمان</a:t>
            </a:r>
            <a:r>
              <a:rPr lang="ar-SA" sz="2800" b="1" dirty="0"/>
              <a:t> والصكوك والحوالات البريدية والمصرفية.</a:t>
            </a:r>
            <a:r>
              <a:rPr lang="en-US" sz="2800" b="1" dirty="0"/>
              <a:t> </a:t>
            </a:r>
          </a:p>
        </p:txBody>
      </p:sp>
    </p:spTree>
    <p:extLst>
      <p:ext uri="{BB962C8B-B14F-4D97-AF65-F5344CB8AC3E}">
        <p14:creationId xmlns:p14="http://schemas.microsoft.com/office/powerpoint/2010/main" val="2486204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1988840"/>
            <a:ext cx="8073347" cy="4401205"/>
          </a:xfrm>
          <a:prstGeom prst="rect">
            <a:avLst/>
          </a:prstGeom>
        </p:spPr>
        <p:txBody>
          <a:bodyPr wrap="square">
            <a:spAutoFit/>
          </a:bodyPr>
          <a:lstStyle/>
          <a:p>
            <a:pPr marL="342900" lvl="0" indent="-342900" algn="just">
              <a:buFont typeface="+mj-lt"/>
              <a:buAutoNum type="arabicPeriod"/>
            </a:pPr>
            <a:r>
              <a:rPr lang="ar-SA" sz="2800" b="1" dirty="0" smtClean="0"/>
              <a:t>تسريع </a:t>
            </a:r>
            <a:r>
              <a:rPr lang="ar-SA" sz="2800" b="1" dirty="0"/>
              <a:t>عمليات الحجز وضمان الدقة في تأديتها.</a:t>
            </a:r>
            <a:endParaRPr lang="en-US" sz="2800" b="1" dirty="0"/>
          </a:p>
          <a:p>
            <a:pPr marL="342900" lvl="0" indent="-342900" algn="just">
              <a:buFont typeface="+mj-lt"/>
              <a:buAutoNum type="arabicPeriod"/>
            </a:pPr>
            <a:r>
              <a:rPr lang="ar-SA" sz="2800" b="1" dirty="0"/>
              <a:t>تقليل التكاليف الواقعة على عاتق المؤسسة والزبون ما انعكس إيجاباً في كسب الزبون وولائه للمؤسسة الفندقية في تقديمها للخدمات المتنوعة.</a:t>
            </a:r>
            <a:endParaRPr lang="en-US" sz="2800" b="1" dirty="0"/>
          </a:p>
          <a:p>
            <a:pPr marL="342900" lvl="0" indent="-342900" algn="just">
              <a:buFont typeface="+mj-lt"/>
              <a:buAutoNum type="arabicPeriod"/>
            </a:pPr>
            <a:r>
              <a:rPr lang="ar-SA" sz="2800" b="1" dirty="0"/>
              <a:t>خزن </a:t>
            </a:r>
            <a:r>
              <a:rPr lang="ar-SA" sz="2800" b="1" dirty="0" err="1"/>
              <a:t>الآلآف</a:t>
            </a:r>
            <a:r>
              <a:rPr lang="ar-SA" sz="2800" b="1" dirty="0"/>
              <a:t> من المعلومات الخاصة بالإدارة عن طريق الحاسبات الإلكترونية في وحدة الذاكرة.</a:t>
            </a:r>
            <a:endParaRPr lang="en-US" sz="2800" b="1" dirty="0"/>
          </a:p>
          <a:p>
            <a:pPr marL="342900" lvl="0" indent="-342900" algn="just">
              <a:buFont typeface="+mj-lt"/>
              <a:buAutoNum type="arabicPeriod"/>
            </a:pPr>
            <a:r>
              <a:rPr lang="ar-SA" sz="2800" b="1" dirty="0"/>
              <a:t>زيادة فعالية الأداء الفندقي، الذي ينعكس على رضا الزبون.</a:t>
            </a:r>
            <a:endParaRPr lang="en-US" sz="2800" b="1" dirty="0"/>
          </a:p>
          <a:p>
            <a:pPr marL="342900" indent="-342900" algn="just">
              <a:buFont typeface="+mj-lt"/>
              <a:buAutoNum type="arabicPeriod"/>
            </a:pPr>
            <a:r>
              <a:rPr lang="ar-SA" sz="2800" b="1" dirty="0"/>
              <a:t>زيادة قوة العلاقة بين المؤسسة الفندقية والزبون، </a:t>
            </a:r>
            <a:r>
              <a:rPr lang="ar-SA" sz="2800" b="1" dirty="0" err="1"/>
              <a:t>للإهتمام</a:t>
            </a:r>
            <a:r>
              <a:rPr lang="ar-SA" sz="2800" b="1" dirty="0"/>
              <a:t> العالي والتركيز على تقديم افضل الخدمات لتلبية حاجات الزبائن ورغباتهم.</a:t>
            </a:r>
            <a:endParaRPr lang="ar-IQ" sz="2800" b="1" dirty="0"/>
          </a:p>
        </p:txBody>
      </p:sp>
      <p:sp>
        <p:nvSpPr>
          <p:cNvPr id="3" name="مستطيل 2"/>
          <p:cNvSpPr/>
          <p:nvPr/>
        </p:nvSpPr>
        <p:spPr>
          <a:xfrm>
            <a:off x="467544" y="620688"/>
            <a:ext cx="8134357" cy="95410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ar-SA" sz="2800" b="1" dirty="0">
                <a:solidFill>
                  <a:srgbClr val="990000"/>
                </a:solidFill>
              </a:rPr>
              <a:t>وحققت التقنيات الحديثة والتقدم العلمي في دخولها المؤسسات الفندقية العديد من المزايا منها:</a:t>
            </a:r>
            <a:endParaRPr lang="en-US" sz="2800" b="1" dirty="0">
              <a:solidFill>
                <a:srgbClr val="990000"/>
              </a:solidFill>
            </a:endParaRPr>
          </a:p>
        </p:txBody>
      </p:sp>
    </p:spTree>
    <p:extLst>
      <p:ext uri="{BB962C8B-B14F-4D97-AF65-F5344CB8AC3E}">
        <p14:creationId xmlns:p14="http://schemas.microsoft.com/office/powerpoint/2010/main" val="458919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964</TotalTime>
  <Words>1272</Words>
  <Application>Microsoft Office PowerPoint</Application>
  <PresentationFormat>عرض على الشاشة (3:4)‏</PresentationFormat>
  <Paragraphs>88</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85</cp:revision>
  <dcterms:created xsi:type="dcterms:W3CDTF">2013-09-16T15:50:27Z</dcterms:created>
  <dcterms:modified xsi:type="dcterms:W3CDTF">2015-03-25T08:16:47Z</dcterms:modified>
</cp:coreProperties>
</file>