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5382" autoAdjust="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1619CC2-377E-4C63-8288-828FE5D1A5FF}" type="datetimeFigureOut">
              <a:rPr lang="ar-IQ" smtClean="0"/>
              <a:t>04/06/1436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CEBE38C-51D4-47A7-9019-05163EB91C8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47733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FF151-228C-4A09-A4CD-7C891740F463}" type="datetimeFigureOut">
              <a:rPr lang="ar-IQ" smtClean="0"/>
              <a:pPr/>
              <a:t>04/06/1436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364AA-3634-4E45-B00D-387EE64CFC89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418230" y="0"/>
            <a:ext cx="3725770" cy="685802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grpSp>
        <p:nvGrpSpPr>
          <p:cNvPr id="6" name="Group 5"/>
          <p:cNvGrpSpPr/>
          <p:nvPr/>
        </p:nvGrpSpPr>
        <p:grpSpPr>
          <a:xfrm>
            <a:off x="-32" y="500042"/>
            <a:ext cx="8639838" cy="6357982"/>
            <a:chOff x="-32" y="500042"/>
            <a:chExt cx="8639838" cy="6357982"/>
          </a:xfrm>
        </p:grpSpPr>
        <p:pic>
          <p:nvPicPr>
            <p:cNvPr id="1026" name="Picture 2" descr="E:\فلسفة الجمال\critical-thinking.jpg"/>
            <p:cNvPicPr>
              <a:picLocks noChangeAspect="1" noChangeArrowheads="1"/>
            </p:cNvPicPr>
            <p:nvPr/>
          </p:nvPicPr>
          <p:blipFill>
            <a:blip r:embed="rId2"/>
            <a:srcRect b="4411"/>
            <a:stretch>
              <a:fillRect/>
            </a:stretch>
          </p:blipFill>
          <p:spPr bwMode="auto">
            <a:xfrm>
              <a:off x="-32" y="2714620"/>
              <a:ext cx="5418262" cy="4143404"/>
            </a:xfrm>
            <a:prstGeom prst="rect">
              <a:avLst/>
            </a:prstGeom>
            <a:noFill/>
          </p:spPr>
        </p:pic>
        <p:sp>
          <p:nvSpPr>
            <p:cNvPr id="7" name="Title 1"/>
            <p:cNvSpPr txBox="1">
              <a:spLocks/>
            </p:cNvSpPr>
            <p:nvPr/>
          </p:nvSpPr>
          <p:spPr>
            <a:xfrm>
              <a:off x="642910" y="500042"/>
              <a:ext cx="7772400" cy="1470025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lIns="91440" tIns="45720" rIns="91440" bIns="45720" rtlCol="1" anchor="ctr">
              <a:norm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IQ" sz="72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إدارة الفنادق</a:t>
              </a:r>
              <a:endParaRPr kumimoji="0" lang="ar-IQ" sz="7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1500166" y="2071678"/>
              <a:ext cx="6400800" cy="928694"/>
            </a:xfrm>
            <a:prstGeom prst="rect">
              <a:avLst/>
            </a:prstGeom>
          </p:spPr>
          <p:txBody>
            <a:bodyPr vert="horz" lIns="91440" tIns="45720" rIns="91440" bIns="45720" rtlCol="1">
              <a:norm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ar-IQ" sz="4400" b="1" i="0" u="none" strike="noStrike" kern="1200" cap="none" spc="50" normalizeH="0" baseline="0" noProof="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+mn-lt"/>
                  <a:ea typeface="+mn-ea"/>
                  <a:cs typeface="+mn-cs"/>
                </a:rPr>
                <a:t>م.م. سمير خليل الزبيدي</a:t>
              </a:r>
              <a:endParaRPr kumimoji="0" lang="ar-IQ" sz="4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574543" y="5013176"/>
              <a:ext cx="3065263" cy="1077218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ar-IQ" sz="3200" b="1" dirty="0" smtClean="0">
                  <a:solidFill>
                    <a:srgbClr val="FFFF00"/>
                  </a:solidFill>
                </a:rPr>
                <a:t>الفصل العاشر</a:t>
              </a:r>
            </a:p>
            <a:p>
              <a:pPr algn="ctr"/>
              <a:r>
                <a:rPr lang="ar-IQ" sz="3200" b="1" dirty="0" smtClean="0"/>
                <a:t>اداة المؤسسة الفندقية</a:t>
              </a:r>
              <a:endParaRPr lang="ar-IQ" sz="3200" b="1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مجموعة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3" name="مستطيل 12"/>
            <p:cNvSpPr/>
            <p:nvPr/>
          </p:nvSpPr>
          <p:spPr>
            <a:xfrm>
              <a:off x="0" y="0"/>
              <a:ext cx="3203848" cy="6858000"/>
            </a:xfrm>
            <a:prstGeom prst="rect">
              <a:avLst/>
            </a:prstGeom>
            <a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/>
            </a:p>
          </p:txBody>
        </p:sp>
        <p:sp>
          <p:nvSpPr>
            <p:cNvPr id="14" name="مستطيل 13"/>
            <p:cNvSpPr/>
            <p:nvPr/>
          </p:nvSpPr>
          <p:spPr>
            <a:xfrm>
              <a:off x="5940152" y="0"/>
              <a:ext cx="3203848" cy="6858000"/>
            </a:xfrm>
            <a:prstGeom prst="rect">
              <a:avLst/>
            </a:prstGeom>
            <a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/>
            </a:p>
          </p:txBody>
        </p:sp>
      </p:grpSp>
      <p:sp>
        <p:nvSpPr>
          <p:cNvPr id="4" name="مستطيل 3"/>
          <p:cNvSpPr/>
          <p:nvPr/>
        </p:nvSpPr>
        <p:spPr>
          <a:xfrm>
            <a:off x="1115616" y="738825"/>
            <a:ext cx="6989414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ar-IQ" sz="3600" b="1" dirty="0" smtClean="0"/>
              <a:t>العوامل المؤثرة على الهيكل </a:t>
            </a:r>
            <a:r>
              <a:rPr lang="ar-IQ" sz="3600" b="1" dirty="0"/>
              <a:t>التنظيمي للفنادق</a:t>
            </a:r>
            <a:r>
              <a:rPr lang="ar-IQ" sz="3600" dirty="0"/>
              <a:t>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987313" y="1772816"/>
            <a:ext cx="2113079" cy="52322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IQ" sz="2800" b="1" dirty="0">
                <a:solidFill>
                  <a:schemeClr val="tx1"/>
                </a:solidFill>
              </a:rPr>
              <a:t>العوامل الداخلية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115616" y="1772816"/>
            <a:ext cx="2154757" cy="52322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IQ" sz="2800" b="1" dirty="0">
                <a:solidFill>
                  <a:schemeClr val="tx1"/>
                </a:solidFill>
              </a:rPr>
              <a:t>العوامل </a:t>
            </a:r>
            <a:r>
              <a:rPr lang="ar-IQ" sz="2800" b="1" dirty="0" smtClean="0">
                <a:solidFill>
                  <a:schemeClr val="tx1"/>
                </a:solidFill>
              </a:rPr>
              <a:t>الخارجية</a:t>
            </a:r>
            <a:endParaRPr lang="ar-IQ" sz="2800" b="1" dirty="0">
              <a:solidFill>
                <a:schemeClr val="tx1"/>
              </a:solidFill>
            </a:endParaRPr>
          </a:p>
        </p:txBody>
      </p:sp>
      <p:cxnSp>
        <p:nvCxnSpPr>
          <p:cNvPr id="8" name="رابط كسهم مستقيم 7"/>
          <p:cNvCxnSpPr>
            <a:stCxn id="4" idx="2"/>
          </p:cNvCxnSpPr>
          <p:nvPr/>
        </p:nvCxnSpPr>
        <p:spPr>
          <a:xfrm>
            <a:off x="4610323" y="1385156"/>
            <a:ext cx="1376990" cy="387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>
            <a:stCxn id="4" idx="2"/>
          </p:cNvCxnSpPr>
          <p:nvPr/>
        </p:nvCxnSpPr>
        <p:spPr>
          <a:xfrm flipH="1">
            <a:off x="3270373" y="1385156"/>
            <a:ext cx="1339950" cy="387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ستطيل 10"/>
          <p:cNvSpPr/>
          <p:nvPr/>
        </p:nvSpPr>
        <p:spPr>
          <a:xfrm>
            <a:off x="5076056" y="2505669"/>
            <a:ext cx="3275256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ar-IQ" sz="2800" b="1" dirty="0"/>
              <a:t>طبيعة العمل الفندقي </a:t>
            </a:r>
            <a:endParaRPr lang="ar-IQ" sz="28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ar-IQ" sz="2800" b="1" dirty="0"/>
              <a:t>نوع ودرجة </a:t>
            </a:r>
            <a:r>
              <a:rPr lang="ar-IQ" sz="2800" b="1" dirty="0" smtClean="0"/>
              <a:t>الفندق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ar-IQ" sz="2800" b="1" dirty="0"/>
              <a:t>نوعية الخدمة الفندقية </a:t>
            </a:r>
            <a:endParaRPr lang="ar-IQ" sz="28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ar-IQ" sz="2800" b="1" dirty="0"/>
              <a:t>رأس المال المستثمر </a:t>
            </a:r>
            <a:endParaRPr lang="ar-IQ" sz="28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ar-IQ" sz="2800" b="1" dirty="0"/>
              <a:t>الكادر الإداري 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383845" y="2703412"/>
            <a:ext cx="3618298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ar-IQ" sz="2800" b="1" dirty="0"/>
              <a:t>التطور التكنولوجي </a:t>
            </a:r>
            <a:endParaRPr lang="ar-IQ" sz="28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ar-IQ" sz="2800" b="1" dirty="0"/>
              <a:t>نوعية رأس المال </a:t>
            </a:r>
            <a:r>
              <a:rPr lang="ar-IQ" sz="2800" b="1" dirty="0" smtClean="0"/>
              <a:t>المستثمر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ar-IQ" sz="2800" b="1" dirty="0"/>
              <a:t>طبيعة النظام الإداري </a:t>
            </a:r>
          </a:p>
        </p:txBody>
      </p:sp>
    </p:spTree>
    <p:extLst>
      <p:ext uri="{BB962C8B-B14F-4D97-AF65-F5344CB8AC3E}">
        <p14:creationId xmlns:p14="http://schemas.microsoft.com/office/powerpoint/2010/main" val="45891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11560" y="620688"/>
            <a:ext cx="7776863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/>
            <a:r>
              <a:rPr lang="ar-IQ" sz="3200" b="1" dirty="0"/>
              <a:t>أنواع الهياكل التنظيمية</a:t>
            </a:r>
            <a:r>
              <a:rPr lang="ar-IQ" sz="3200" dirty="0"/>
              <a:t>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872511" y="1628800"/>
            <a:ext cx="55402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ar-IQ" sz="3600" b="1" dirty="0"/>
              <a:t>هيكل تنظيمي </a:t>
            </a:r>
            <a:r>
              <a:rPr lang="ar-IQ" sz="3600" b="1" dirty="0" smtClean="0"/>
              <a:t>لمنتجع</a:t>
            </a:r>
          </a:p>
          <a:p>
            <a:pPr marL="514350" indent="-514350">
              <a:buFont typeface="+mj-lt"/>
              <a:buAutoNum type="arabicPeriod"/>
            </a:pPr>
            <a:r>
              <a:rPr lang="ar-IQ" sz="3600" b="1" dirty="0"/>
              <a:t>هيكل تنظيمي لفندق صغير </a:t>
            </a:r>
            <a:r>
              <a:rPr lang="ar-IQ" sz="3600" b="1" dirty="0" smtClean="0"/>
              <a:t>الحجم</a:t>
            </a:r>
            <a:endParaRPr lang="ar-IQ" sz="3600" b="1" dirty="0" smtClean="0"/>
          </a:p>
        </p:txBody>
      </p:sp>
      <p:pic>
        <p:nvPicPr>
          <p:cNvPr id="9" name="Picture 2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1" t="9981" r="13469"/>
          <a:stretch/>
        </p:blipFill>
        <p:spPr bwMode="auto">
          <a:xfrm>
            <a:off x="1569943" y="2996952"/>
            <a:ext cx="6221276" cy="324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185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مجموعة 4"/>
          <p:cNvGrpSpPr>
            <a:grpSpLocks/>
          </p:cNvGrpSpPr>
          <p:nvPr/>
        </p:nvGrpSpPr>
        <p:grpSpPr bwMode="auto">
          <a:xfrm>
            <a:off x="1444625" y="9135745"/>
            <a:ext cx="4320540" cy="2231390"/>
            <a:chOff x="0" y="0"/>
            <a:chExt cx="4320654" cy="2231409"/>
          </a:xfrm>
        </p:grpSpPr>
        <p:sp>
          <p:nvSpPr>
            <p:cNvPr id="6" name="Text Box 858"/>
            <p:cNvSpPr txBox="1">
              <a:spLocks noChangeArrowheads="1"/>
            </p:cNvSpPr>
            <p:nvPr/>
          </p:nvSpPr>
          <p:spPr bwMode="auto">
            <a:xfrm>
              <a:off x="1658158" y="0"/>
              <a:ext cx="1491441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 rtl="1">
                <a:lnSpc>
                  <a:spcPct val="115000"/>
                </a:lnSpc>
                <a:spcAft>
                  <a:spcPts val="0"/>
                </a:spcAft>
              </a:pPr>
              <a:r>
                <a:rPr lang="ar-IQ" sz="1200" b="1">
                  <a:effectLst/>
                  <a:latin typeface="Calibri"/>
                  <a:ea typeface="Times New Roman"/>
                  <a:cs typeface="Arial"/>
                </a:rPr>
                <a:t>المدير العام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  <a:p>
              <a:pPr algn="ctr" rtl="0">
                <a:lnSpc>
                  <a:spcPct val="115000"/>
                </a:lnSpc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  <a:cs typeface="Arial"/>
                </a:rPr>
                <a:t>General ManaGer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</p:txBody>
        </p:sp>
        <p:sp>
          <p:nvSpPr>
            <p:cNvPr id="7" name="Text Box 859"/>
            <p:cNvSpPr txBox="1">
              <a:spLocks noChangeArrowheads="1"/>
            </p:cNvSpPr>
            <p:nvPr/>
          </p:nvSpPr>
          <p:spPr bwMode="auto">
            <a:xfrm>
              <a:off x="3330054" y="682389"/>
              <a:ext cx="990600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 rtl="1">
                <a:lnSpc>
                  <a:spcPct val="115000"/>
                </a:lnSpc>
                <a:spcAft>
                  <a:spcPts val="0"/>
                </a:spcAft>
              </a:pPr>
              <a:r>
                <a:rPr lang="ar-IQ" sz="1200" b="1">
                  <a:effectLst/>
                  <a:latin typeface="Calibri"/>
                  <a:ea typeface="Times New Roman"/>
                  <a:cs typeface="Arial"/>
                </a:rPr>
                <a:t>التدبير الفندقي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  <a:p>
              <a:pPr algn="ctr" rtl="0">
                <a:lnSpc>
                  <a:spcPct val="115000"/>
                </a:lnSpc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  <a:cs typeface="Arial"/>
                </a:rPr>
                <a:t>Housekeepe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</p:txBody>
        </p:sp>
        <p:sp>
          <p:nvSpPr>
            <p:cNvPr id="8" name="Text Box 860"/>
            <p:cNvSpPr txBox="1">
              <a:spLocks noChangeArrowheads="1"/>
            </p:cNvSpPr>
            <p:nvPr/>
          </p:nvSpPr>
          <p:spPr bwMode="auto">
            <a:xfrm>
              <a:off x="2320120" y="682389"/>
              <a:ext cx="941070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 rtl="1">
                <a:lnSpc>
                  <a:spcPct val="115000"/>
                </a:lnSpc>
                <a:spcAft>
                  <a:spcPts val="0"/>
                </a:spcAft>
              </a:pPr>
              <a:r>
                <a:rPr lang="ar-IQ" sz="1200" b="1">
                  <a:effectLst/>
                  <a:latin typeface="Calibri"/>
                  <a:ea typeface="Times New Roman"/>
                  <a:cs typeface="Arial"/>
                </a:rPr>
                <a:t>المحاسب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  <a:p>
              <a:pPr algn="ctr" rtl="0">
                <a:lnSpc>
                  <a:spcPct val="115000"/>
                </a:lnSpc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  <a:cs typeface="Arial"/>
                </a:rPr>
                <a:t>Accountant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</p:txBody>
        </p:sp>
        <p:sp>
          <p:nvSpPr>
            <p:cNvPr id="9" name="Text Box 861"/>
            <p:cNvSpPr txBox="1">
              <a:spLocks noChangeArrowheads="1"/>
            </p:cNvSpPr>
            <p:nvPr/>
          </p:nvSpPr>
          <p:spPr bwMode="auto">
            <a:xfrm>
              <a:off x="1112293" y="689212"/>
              <a:ext cx="1118235" cy="85979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 rtl="1">
                <a:lnSpc>
                  <a:spcPct val="115000"/>
                </a:lnSpc>
                <a:spcAft>
                  <a:spcPts val="0"/>
                </a:spcAft>
              </a:pPr>
              <a:r>
                <a:rPr lang="ar-IQ" sz="1200" b="1">
                  <a:effectLst/>
                  <a:latin typeface="Calibri"/>
                  <a:ea typeface="Times New Roman"/>
                  <a:cs typeface="Arial"/>
                </a:rPr>
                <a:t>مدير 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  <a:p>
              <a:pPr algn="ctr" rtl="1">
                <a:lnSpc>
                  <a:spcPct val="115000"/>
                </a:lnSpc>
                <a:spcAft>
                  <a:spcPts val="0"/>
                </a:spcAft>
              </a:pPr>
              <a:r>
                <a:rPr lang="ar-IQ" sz="1200" b="1">
                  <a:effectLst/>
                  <a:latin typeface="Calibri"/>
                  <a:ea typeface="Times New Roman"/>
                  <a:cs typeface="Arial"/>
                </a:rPr>
                <a:t>المكاتب الأمامية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  <a:p>
              <a:pPr algn="ctr" rtl="0">
                <a:lnSpc>
                  <a:spcPct val="115000"/>
                </a:lnSpc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  <a:cs typeface="Arial"/>
                </a:rPr>
                <a:t>Front office Manager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</p:txBody>
        </p:sp>
        <p:sp>
          <p:nvSpPr>
            <p:cNvPr id="10" name="Text Box 862"/>
            <p:cNvSpPr txBox="1">
              <a:spLocks noChangeArrowheads="1"/>
            </p:cNvSpPr>
            <p:nvPr/>
          </p:nvSpPr>
          <p:spPr bwMode="auto">
            <a:xfrm>
              <a:off x="0" y="696036"/>
              <a:ext cx="1016000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 rtl="1">
                <a:lnSpc>
                  <a:spcPct val="115000"/>
                </a:lnSpc>
                <a:spcAft>
                  <a:spcPts val="0"/>
                </a:spcAft>
              </a:pPr>
              <a:r>
                <a:rPr lang="ar-IQ" sz="1200" b="1">
                  <a:effectLst/>
                  <a:latin typeface="Calibri"/>
                  <a:ea typeface="Times New Roman"/>
                  <a:cs typeface="Arial"/>
                </a:rPr>
                <a:t>الصيانة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  <a:p>
              <a:pPr algn="ctr" rtl="0">
                <a:lnSpc>
                  <a:spcPct val="115000"/>
                </a:lnSpc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  <a:cs typeface="Arial"/>
                </a:rPr>
                <a:t>Maintenance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</p:txBody>
        </p:sp>
        <p:sp>
          <p:nvSpPr>
            <p:cNvPr id="11" name="Text Box 863"/>
            <p:cNvSpPr txBox="1">
              <a:spLocks noChangeArrowheads="1"/>
            </p:cNvSpPr>
            <p:nvPr/>
          </p:nvSpPr>
          <p:spPr bwMode="auto">
            <a:xfrm>
              <a:off x="2340591" y="1371600"/>
              <a:ext cx="1028700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 rtl="1">
                <a:lnSpc>
                  <a:spcPct val="115000"/>
                </a:lnSpc>
                <a:spcAft>
                  <a:spcPts val="0"/>
                </a:spcAft>
              </a:pPr>
              <a:r>
                <a:rPr lang="ar-IQ" sz="1200" b="1">
                  <a:effectLst/>
                  <a:latin typeface="Calibri"/>
                  <a:ea typeface="Times New Roman"/>
                  <a:cs typeface="Arial"/>
                </a:rPr>
                <a:t>كاتب مكتب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  <a:p>
              <a:pPr algn="ctr" rtl="0">
                <a:lnSpc>
                  <a:spcPct val="115000"/>
                </a:lnSpc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  <a:cs typeface="Arial"/>
                </a:rPr>
                <a:t>Desk Clerk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</p:txBody>
        </p:sp>
        <p:sp>
          <p:nvSpPr>
            <p:cNvPr id="12" name="Text Box 864"/>
            <p:cNvSpPr txBox="1">
              <a:spLocks noChangeArrowheads="1"/>
            </p:cNvSpPr>
            <p:nvPr/>
          </p:nvSpPr>
          <p:spPr bwMode="auto">
            <a:xfrm>
              <a:off x="960935" y="1774209"/>
              <a:ext cx="1143000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 rtl="1">
                <a:lnSpc>
                  <a:spcPct val="115000"/>
                </a:lnSpc>
                <a:spcAft>
                  <a:spcPts val="0"/>
                </a:spcAft>
              </a:pPr>
              <a:r>
                <a:rPr lang="ar-IQ" sz="1200" b="1">
                  <a:effectLst/>
                  <a:latin typeface="Calibri"/>
                  <a:ea typeface="Times New Roman"/>
                  <a:cs typeface="Arial"/>
                </a:rPr>
                <a:t>المراجع الليلي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  <a:p>
              <a:pPr algn="ctr" rtl="0">
                <a:lnSpc>
                  <a:spcPct val="115000"/>
                </a:lnSpc>
                <a:spcAft>
                  <a:spcPts val="0"/>
                </a:spcAft>
              </a:pPr>
              <a:r>
                <a:rPr lang="en-US" sz="1200">
                  <a:effectLst/>
                  <a:latin typeface="Times New Roman"/>
                  <a:ea typeface="Times New Roman"/>
                  <a:cs typeface="Arial"/>
                </a:rPr>
                <a:t>Night Auditor</a:t>
              </a:r>
              <a:endParaRPr lang="en-US" sz="1100">
                <a:effectLst/>
                <a:latin typeface="Calibri"/>
                <a:ea typeface="Times New Roman"/>
                <a:cs typeface="Arial"/>
              </a:endParaRPr>
            </a:p>
          </p:txBody>
        </p:sp>
        <p:cxnSp>
          <p:nvCxnSpPr>
            <p:cNvPr id="13" name="AutoShape 865"/>
            <p:cNvCxnSpPr>
              <a:cxnSpLocks noChangeShapeType="1"/>
            </p:cNvCxnSpPr>
            <p:nvPr/>
          </p:nvCxnSpPr>
          <p:spPr bwMode="auto">
            <a:xfrm>
              <a:off x="2797791" y="1139589"/>
              <a:ext cx="0" cy="228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866"/>
            <p:cNvCxnSpPr>
              <a:cxnSpLocks noChangeShapeType="1"/>
            </p:cNvCxnSpPr>
            <p:nvPr/>
          </p:nvCxnSpPr>
          <p:spPr bwMode="auto">
            <a:xfrm>
              <a:off x="1549021" y="1549021"/>
              <a:ext cx="0" cy="228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867"/>
            <p:cNvCxnSpPr>
              <a:cxnSpLocks noChangeShapeType="1"/>
            </p:cNvCxnSpPr>
            <p:nvPr/>
          </p:nvCxnSpPr>
          <p:spPr bwMode="auto">
            <a:xfrm flipH="1" flipV="1">
              <a:off x="504968" y="573206"/>
              <a:ext cx="3324499" cy="63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868"/>
            <p:cNvCxnSpPr>
              <a:cxnSpLocks noChangeShapeType="1"/>
            </p:cNvCxnSpPr>
            <p:nvPr/>
          </p:nvCxnSpPr>
          <p:spPr bwMode="auto">
            <a:xfrm>
              <a:off x="2340591" y="457200"/>
              <a:ext cx="0" cy="114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869"/>
            <p:cNvCxnSpPr>
              <a:cxnSpLocks noChangeShapeType="1"/>
            </p:cNvCxnSpPr>
            <p:nvPr/>
          </p:nvCxnSpPr>
          <p:spPr bwMode="auto">
            <a:xfrm>
              <a:off x="3828197" y="573206"/>
              <a:ext cx="0" cy="114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870"/>
            <p:cNvCxnSpPr>
              <a:cxnSpLocks noChangeShapeType="1"/>
            </p:cNvCxnSpPr>
            <p:nvPr/>
          </p:nvCxnSpPr>
          <p:spPr bwMode="auto">
            <a:xfrm>
              <a:off x="504968" y="580030"/>
              <a:ext cx="0" cy="114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871"/>
            <p:cNvCxnSpPr>
              <a:cxnSpLocks noChangeShapeType="1"/>
            </p:cNvCxnSpPr>
            <p:nvPr/>
          </p:nvCxnSpPr>
          <p:spPr bwMode="auto">
            <a:xfrm>
              <a:off x="1542197" y="573206"/>
              <a:ext cx="0" cy="114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872"/>
            <p:cNvCxnSpPr>
              <a:cxnSpLocks noChangeShapeType="1"/>
            </p:cNvCxnSpPr>
            <p:nvPr/>
          </p:nvCxnSpPr>
          <p:spPr bwMode="auto">
            <a:xfrm>
              <a:off x="2797791" y="573206"/>
              <a:ext cx="0" cy="114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2866054" y="457200"/>
            <a:ext cx="58657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600" b="1" dirty="0" smtClean="0"/>
              <a:t>3. هيكل </a:t>
            </a:r>
            <a:r>
              <a:rPr lang="ar-IQ" sz="3600" b="1" dirty="0"/>
              <a:t>تنظيمي لفندق متوسط الحجم </a:t>
            </a:r>
            <a:endParaRPr lang="ar-IQ" sz="3600" b="1" dirty="0" smtClean="0"/>
          </a:p>
        </p:txBody>
      </p:sp>
      <p:pic>
        <p:nvPicPr>
          <p:cNvPr id="2075" name="Picture 2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3" t="7788" r="11790"/>
          <a:stretch/>
        </p:blipFill>
        <p:spPr bwMode="auto">
          <a:xfrm>
            <a:off x="1115616" y="1342891"/>
            <a:ext cx="7584007" cy="496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065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904062" y="692696"/>
            <a:ext cx="286969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3600" b="1" dirty="0" smtClean="0"/>
              <a:t>4. هيكل </a:t>
            </a:r>
            <a:r>
              <a:rPr lang="ar-IQ" sz="3600" b="1" dirty="0"/>
              <a:t>تنظيمي </a:t>
            </a:r>
            <a:endParaRPr lang="ar-IQ" sz="3600" b="1" dirty="0" smtClean="0"/>
          </a:p>
          <a:p>
            <a:r>
              <a:rPr lang="ar-IQ" sz="3600" b="1" dirty="0" smtClean="0"/>
              <a:t>لفندق </a:t>
            </a:r>
            <a:r>
              <a:rPr lang="ar-IQ" sz="3600" b="1" dirty="0"/>
              <a:t>كبير الحجم </a:t>
            </a:r>
            <a:endParaRPr lang="ar-IQ" sz="3600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9" t="6435" r="6269"/>
          <a:stretch/>
        </p:blipFill>
        <p:spPr bwMode="auto">
          <a:xfrm>
            <a:off x="580571" y="420914"/>
            <a:ext cx="5355772" cy="611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72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283968" y="476672"/>
            <a:ext cx="4360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b="1" dirty="0"/>
              <a:t>5. هيكل تنظيمي لفندق كبير الحجم أكثر من 500 غرفة </a:t>
            </a:r>
            <a:endParaRPr lang="ar-IQ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89"/>
          <a:stretch/>
        </p:blipFill>
        <p:spPr bwMode="auto">
          <a:xfrm>
            <a:off x="231127" y="805354"/>
            <a:ext cx="8884558" cy="5864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191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مشاريع سمير للكتابة\مواضيع لإدارة الفنادق\صور تعبيرية متنوعة\imagلار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62205"/>
            <a:ext cx="6228184" cy="46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3284984"/>
            <a:ext cx="7509520" cy="2841179"/>
          </a:xfrm>
        </p:spPr>
        <p:txBody>
          <a:bodyPr>
            <a:normAutofit lnSpcReduction="10000"/>
          </a:bodyPr>
          <a:lstStyle/>
          <a:p>
            <a:pPr lvl="0"/>
            <a:r>
              <a:rPr lang="ar-IQ" b="1" dirty="0">
                <a:solidFill>
                  <a:srgbClr val="0000CC"/>
                </a:solidFill>
              </a:rPr>
              <a:t>إدارة الغرف (المكاتب الأمامية والتدبير الفندقي).</a:t>
            </a:r>
            <a:endParaRPr lang="en-US" b="1" dirty="0">
              <a:solidFill>
                <a:srgbClr val="0000CC"/>
              </a:solidFill>
            </a:endParaRPr>
          </a:p>
          <a:p>
            <a:pPr lvl="0"/>
            <a:r>
              <a:rPr lang="ar-IQ" b="1" dirty="0">
                <a:solidFill>
                  <a:srgbClr val="0000CC"/>
                </a:solidFill>
              </a:rPr>
              <a:t>إدارة الأغذية والمشروبات.</a:t>
            </a:r>
            <a:endParaRPr lang="en-US" b="1" dirty="0">
              <a:solidFill>
                <a:srgbClr val="0000CC"/>
              </a:solidFill>
            </a:endParaRPr>
          </a:p>
          <a:p>
            <a:pPr lvl="0"/>
            <a:r>
              <a:rPr lang="ar-IQ" b="1" dirty="0">
                <a:solidFill>
                  <a:srgbClr val="0000CC"/>
                </a:solidFill>
              </a:rPr>
              <a:t>الإدارة المالية.</a:t>
            </a:r>
            <a:endParaRPr lang="en-US" b="1" dirty="0">
              <a:solidFill>
                <a:srgbClr val="0000CC"/>
              </a:solidFill>
            </a:endParaRPr>
          </a:p>
          <a:p>
            <a:pPr lvl="0"/>
            <a:r>
              <a:rPr lang="ar-IQ" b="1" dirty="0">
                <a:solidFill>
                  <a:srgbClr val="0000CC"/>
                </a:solidFill>
              </a:rPr>
              <a:t>إدارة الأمن.</a:t>
            </a:r>
            <a:endParaRPr lang="en-US" b="1" dirty="0">
              <a:solidFill>
                <a:srgbClr val="0000CC"/>
              </a:solidFill>
            </a:endParaRPr>
          </a:p>
          <a:p>
            <a:pPr lvl="0"/>
            <a:r>
              <a:rPr lang="ar-IQ" b="1" dirty="0">
                <a:solidFill>
                  <a:srgbClr val="0000CC"/>
                </a:solidFill>
              </a:rPr>
              <a:t>إدارة الصيانة</a:t>
            </a:r>
            <a:r>
              <a:rPr lang="ar-IQ" b="1" dirty="0" smtClean="0">
                <a:solidFill>
                  <a:srgbClr val="0000CC"/>
                </a:solidFill>
              </a:rPr>
              <a:t>.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43608" y="980728"/>
            <a:ext cx="7272808" cy="769441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ar-IQ" sz="4400" b="1" dirty="0"/>
              <a:t>إدارة المؤسسات الفندقية</a:t>
            </a:r>
            <a:endParaRPr lang="en-US" sz="4400" dirty="0"/>
          </a:p>
        </p:txBody>
      </p:sp>
      <p:sp>
        <p:nvSpPr>
          <p:cNvPr id="5" name="مستطيل 4"/>
          <p:cNvSpPr/>
          <p:nvPr/>
        </p:nvSpPr>
        <p:spPr>
          <a:xfrm>
            <a:off x="1043608" y="2008912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3200" b="1" dirty="0"/>
              <a:t>يوجد عدد من الإدارات التي يجب توفرها في كافة الفنادق وهي </a:t>
            </a:r>
            <a:r>
              <a:rPr lang="ar-IQ" sz="3200" b="1" dirty="0" smtClean="0"/>
              <a:t>: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117695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مشاريع سمير للكتابة\مواضيع لإدارة الفنادق\صور تعبيرية متنوعة\images (8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84" y="1268760"/>
            <a:ext cx="5259934" cy="525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860032" y="2636912"/>
            <a:ext cx="3519780" cy="304698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IQ" sz="3200" b="1" dirty="0" smtClean="0">
                <a:solidFill>
                  <a:srgbClr val="C00000"/>
                </a:solidFill>
              </a:rPr>
              <a:t>مجموعة </a:t>
            </a:r>
            <a:r>
              <a:rPr lang="ar-IQ" sz="3200" b="1" dirty="0">
                <a:solidFill>
                  <a:srgbClr val="C00000"/>
                </a:solidFill>
              </a:rPr>
              <a:t>الأنشطة </a:t>
            </a:r>
            <a:r>
              <a:rPr lang="ar-IQ" sz="3200" b="1" dirty="0"/>
              <a:t>المتميزة </a:t>
            </a:r>
            <a:r>
              <a:rPr lang="ar-IQ" sz="3200" b="1" dirty="0">
                <a:solidFill>
                  <a:srgbClr val="C00000"/>
                </a:solidFill>
              </a:rPr>
              <a:t>الموجهة</a:t>
            </a:r>
            <a:r>
              <a:rPr lang="ar-IQ" sz="3200" b="1" dirty="0"/>
              <a:t> نحو </a:t>
            </a:r>
            <a:r>
              <a:rPr lang="ar-IQ" sz="3200" b="1" dirty="0" err="1"/>
              <a:t>الإستخدام</a:t>
            </a:r>
            <a:r>
              <a:rPr lang="ar-IQ" sz="3200" b="1" dirty="0"/>
              <a:t> الكفء والفعال للموارد، </a:t>
            </a:r>
            <a:r>
              <a:rPr lang="ar-IQ" sz="3200" b="1" dirty="0">
                <a:solidFill>
                  <a:srgbClr val="C00000"/>
                </a:solidFill>
              </a:rPr>
              <a:t>لغرض</a:t>
            </a:r>
            <a:r>
              <a:rPr lang="ar-IQ" sz="3200" b="1" dirty="0"/>
              <a:t> </a:t>
            </a:r>
            <a:r>
              <a:rPr lang="ar-IQ" sz="3200" b="1" dirty="0">
                <a:solidFill>
                  <a:srgbClr val="C00000"/>
                </a:solidFill>
              </a:rPr>
              <a:t>تحقيق هدف ما، أو مجموعة من الأهداف</a:t>
            </a:r>
            <a:r>
              <a:rPr lang="ar-IQ" sz="3200" b="1" dirty="0"/>
              <a:t>.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220072" y="1422223"/>
            <a:ext cx="262764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IQ" sz="4000" dirty="0">
                <a:solidFill>
                  <a:srgbClr val="FFFF00"/>
                </a:solidFill>
              </a:rPr>
              <a:t>الإدارة الفندقية </a:t>
            </a:r>
          </a:p>
        </p:txBody>
      </p:sp>
    </p:spTree>
    <p:extLst>
      <p:ext uri="{BB962C8B-B14F-4D97-AF65-F5344CB8AC3E}">
        <p14:creationId xmlns:p14="http://schemas.microsoft.com/office/powerpoint/2010/main" val="47168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916833"/>
            <a:ext cx="8568952" cy="4104456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ar-IQ" b="1" dirty="0"/>
              <a:t>إن الإدارة الفندقية متضمنة لمجموعة من الأنشطة (التخطيط، التنظيم، التوجيه، الرقابة، وغيرها من الوظائف).</a:t>
            </a:r>
            <a:endParaRPr lang="en-US" b="1" dirty="0"/>
          </a:p>
          <a:p>
            <a:pPr marL="514350" lvl="0" indent="-514350">
              <a:buFont typeface="+mj-lt"/>
              <a:buAutoNum type="arabicPeriod"/>
            </a:pPr>
            <a:r>
              <a:rPr lang="ar-IQ" b="1" dirty="0"/>
              <a:t>كفاءة الإدارة الفندقية </a:t>
            </a:r>
            <a:r>
              <a:rPr lang="ar-IQ" b="1" dirty="0" err="1"/>
              <a:t>للإستخدام</a:t>
            </a:r>
            <a:r>
              <a:rPr lang="ar-IQ" b="1" dirty="0"/>
              <a:t> الأمثل للموارد والإمكانيات التي تمتلكها المؤسسة الفندقية.</a:t>
            </a:r>
            <a:endParaRPr lang="en-US" b="1" dirty="0"/>
          </a:p>
          <a:p>
            <a:pPr marL="514350" lvl="0" indent="-514350">
              <a:buFont typeface="+mj-lt"/>
              <a:buAutoNum type="arabicPeriod"/>
            </a:pPr>
            <a:r>
              <a:rPr lang="ar-IQ" b="1" dirty="0"/>
              <a:t>الفعالية المتميزة في استخدام تلك الموارد.</a:t>
            </a: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ar-IQ" b="1" dirty="0"/>
              <a:t>تتحد الأعمال الفندقية من أجل تحقيق هدف معين أو مجموعة من الأهداف.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888117" y="760348"/>
            <a:ext cx="7260321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IQ" sz="3200" b="1" dirty="0"/>
              <a:t>يشتمل تعريف الإدارة الفندقية على مجموعة مضامين </a:t>
            </a:r>
          </a:p>
        </p:txBody>
      </p:sp>
    </p:spTree>
    <p:extLst>
      <p:ext uri="{BB962C8B-B14F-4D97-AF65-F5344CB8AC3E}">
        <p14:creationId xmlns:p14="http://schemas.microsoft.com/office/powerpoint/2010/main" val="191514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ar-IQ" b="1" dirty="0" err="1">
                <a:solidFill>
                  <a:srgbClr val="0000CC"/>
                </a:solidFill>
              </a:rPr>
              <a:t>الإستغلال</a:t>
            </a:r>
            <a:r>
              <a:rPr lang="ar-IQ" b="1" dirty="0">
                <a:solidFill>
                  <a:srgbClr val="0000CC"/>
                </a:solidFill>
              </a:rPr>
              <a:t> الأمثل لموارد المؤسسة الفندقية بكفاءة عالية وفاعلية، ما يسهم في إنجاح الخطة التنموية </a:t>
            </a:r>
            <a:r>
              <a:rPr lang="ar-IQ" b="1" dirty="0" err="1">
                <a:solidFill>
                  <a:srgbClr val="0000CC"/>
                </a:solidFill>
              </a:rPr>
              <a:t>الإقتصادية</a:t>
            </a:r>
            <a:r>
              <a:rPr lang="ar-IQ" b="1" dirty="0">
                <a:solidFill>
                  <a:srgbClr val="0000CC"/>
                </a:solidFill>
              </a:rPr>
              <a:t> </a:t>
            </a:r>
            <a:r>
              <a:rPr lang="ar-IQ" b="1" dirty="0" err="1">
                <a:solidFill>
                  <a:srgbClr val="0000CC"/>
                </a:solidFill>
              </a:rPr>
              <a:t>والإجتماعية</a:t>
            </a:r>
            <a:r>
              <a:rPr lang="ar-IQ" b="1" dirty="0">
                <a:solidFill>
                  <a:srgbClr val="0000CC"/>
                </a:solidFill>
              </a:rPr>
              <a:t>. </a:t>
            </a:r>
            <a:endParaRPr lang="en-US" b="1" dirty="0">
              <a:solidFill>
                <a:srgbClr val="0000CC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ar-IQ" b="1" dirty="0">
                <a:solidFill>
                  <a:srgbClr val="0000CC"/>
                </a:solidFill>
              </a:rPr>
              <a:t>المسؤولة عن نجاح الفندق في البقاء ضمن السوق التنافسي.</a:t>
            </a:r>
            <a:endParaRPr lang="en-US" b="1" dirty="0">
              <a:solidFill>
                <a:srgbClr val="0000CC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ar-IQ" b="1" dirty="0">
                <a:solidFill>
                  <a:srgbClr val="0000CC"/>
                </a:solidFill>
              </a:rPr>
              <a:t>تحقيق الجودة الشاملة في الخدمات المتنوعة والمتعددة للمؤسسة الفندقية.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115616" y="620688"/>
            <a:ext cx="7272807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IQ" sz="3600" b="1" dirty="0"/>
              <a:t>أهمية الإدارة الفندقية</a:t>
            </a:r>
            <a:r>
              <a:rPr lang="ar-IQ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3970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31640" y="693410"/>
            <a:ext cx="666073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IQ" sz="3600" b="1" dirty="0">
                <a:solidFill>
                  <a:srgbClr val="0000CC"/>
                </a:solidFill>
              </a:rPr>
              <a:t>إدارة الموارد البشرية الفندقية </a:t>
            </a:r>
            <a:endParaRPr lang="ar-IQ" sz="3600" dirty="0">
              <a:solidFill>
                <a:srgbClr val="0000CC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55576" y="1607438"/>
            <a:ext cx="79563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>
                <a:solidFill>
                  <a:srgbClr val="0000CC"/>
                </a:solidFill>
              </a:rPr>
              <a:t>يمتلك النشاط السياحي الإمكانية لتوليد فرص العمل تفوق حدود القطاع السياحي نفسه، إذ تمتد هذه الإمكانية الى القطاعات الأخرى الساندة للنشاط السياحي. </a:t>
            </a:r>
            <a:endParaRPr lang="ar-IQ" sz="2800" b="1" dirty="0">
              <a:solidFill>
                <a:srgbClr val="0000CC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9552" y="3140968"/>
            <a:ext cx="81244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>
                <a:solidFill>
                  <a:srgbClr val="C00000"/>
                </a:solidFill>
              </a:rPr>
              <a:t>أشار الباحثين الى إن الغرفة الفندقية الواحدة تولد فرصة عمل واحدة في القطاع الفندقي و1,75 فرصة عمل في القطاع السياحي والقطاعات الأخرى.</a:t>
            </a:r>
            <a:endParaRPr lang="ar-IQ" sz="2800" b="1" dirty="0">
              <a:solidFill>
                <a:srgbClr val="C0000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37320" y="4869159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>
                <a:solidFill>
                  <a:srgbClr val="0000CC"/>
                </a:solidFill>
              </a:rPr>
              <a:t>تشير </a:t>
            </a:r>
            <a:r>
              <a:rPr lang="ar-SA" sz="2800" b="1" dirty="0">
                <a:solidFill>
                  <a:srgbClr val="0000CC"/>
                </a:solidFill>
              </a:rPr>
              <a:t>الإحصاءات الى أن قطاع السياحة في العالم يوظف بشكل مباشر وغير مباشر أكثر من (200) مليون عامل في أنحاء العالم</a:t>
            </a:r>
            <a:endParaRPr lang="ar-IQ" sz="28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74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سهم للأسفل 12"/>
          <p:cNvSpPr/>
          <p:nvPr/>
        </p:nvSpPr>
        <p:spPr>
          <a:xfrm>
            <a:off x="283568" y="2667000"/>
            <a:ext cx="1951347" cy="26471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1" name="سهم إلى اليسار 10"/>
          <p:cNvSpPr/>
          <p:nvPr/>
        </p:nvSpPr>
        <p:spPr>
          <a:xfrm>
            <a:off x="5615608" y="2667000"/>
            <a:ext cx="2403119" cy="410010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2" name="مستطيل 1"/>
          <p:cNvSpPr/>
          <p:nvPr/>
        </p:nvSpPr>
        <p:spPr>
          <a:xfrm>
            <a:off x="2411760" y="776466"/>
            <a:ext cx="4581692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IQ" sz="3600" b="1" dirty="0"/>
              <a:t>مصادر </a:t>
            </a:r>
            <a:r>
              <a:rPr lang="ar-IQ" sz="3600" b="1" dirty="0" smtClean="0"/>
              <a:t>العمالة الفندقية </a:t>
            </a:r>
            <a:endParaRPr lang="ar-IQ" sz="3600" b="1" dirty="0"/>
          </a:p>
        </p:txBody>
      </p:sp>
      <p:sp>
        <p:nvSpPr>
          <p:cNvPr id="3" name="مستطيل 2"/>
          <p:cNvSpPr/>
          <p:nvPr/>
        </p:nvSpPr>
        <p:spPr>
          <a:xfrm>
            <a:off x="5508104" y="1912475"/>
            <a:ext cx="2510624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IQ" sz="3200" b="1" dirty="0"/>
              <a:t>المصادر الداخلية</a:t>
            </a:r>
            <a:r>
              <a:rPr lang="ar-IQ" sz="3200" dirty="0"/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211542" y="1912476"/>
            <a:ext cx="2558714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IQ" sz="3200" b="1" dirty="0"/>
              <a:t>المصادر </a:t>
            </a:r>
            <a:r>
              <a:rPr lang="ar-IQ" sz="3200" b="1" dirty="0" smtClean="0"/>
              <a:t>الخارجية</a:t>
            </a:r>
            <a:endParaRPr lang="ar-IQ" sz="3200" dirty="0"/>
          </a:p>
        </p:txBody>
      </p:sp>
      <p:cxnSp>
        <p:nvCxnSpPr>
          <p:cNvPr id="6" name="رابط مستقيم 5"/>
          <p:cNvCxnSpPr>
            <a:stCxn id="2" idx="2"/>
          </p:cNvCxnSpPr>
          <p:nvPr/>
        </p:nvCxnSpPr>
        <p:spPr>
          <a:xfrm>
            <a:off x="4702606" y="1422797"/>
            <a:ext cx="805498" cy="4896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>
            <a:stCxn id="2" idx="2"/>
          </p:cNvCxnSpPr>
          <p:nvPr/>
        </p:nvCxnSpPr>
        <p:spPr>
          <a:xfrm flipH="1">
            <a:off x="3770256" y="1422797"/>
            <a:ext cx="932350" cy="4896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ستطيل 8"/>
          <p:cNvSpPr/>
          <p:nvPr/>
        </p:nvSpPr>
        <p:spPr>
          <a:xfrm>
            <a:off x="5724128" y="2824224"/>
            <a:ext cx="29781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2400" b="1" dirty="0"/>
              <a:t>تمثل بالعاملين الحاليين بالفندق، إذ يتم </a:t>
            </a:r>
            <a:r>
              <a:rPr lang="ar-IQ" sz="2400" b="1" dirty="0" err="1"/>
              <a:t>إجتذابهم</a:t>
            </a:r>
            <a:r>
              <a:rPr lang="ar-IQ" sz="2400" b="1" dirty="0"/>
              <a:t> للتحرك الأفقي بالنقل لوظائف أخرى على مستوى وظائفهم سواء نفس إدارتهم وأقسامهم أم في إدارات وأقسام أخرى بالفندق. وتفضل العديد من المؤسسات الفندقية تعبئة شواغرها من الداخل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3491880" y="3744496"/>
            <a:ext cx="2123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IQ" b="1" dirty="0"/>
              <a:t>تخفيض التكاليف. </a:t>
            </a:r>
            <a:endParaRPr lang="en-US" b="1" dirty="0"/>
          </a:p>
          <a:p>
            <a:pPr lvl="0"/>
            <a:r>
              <a:rPr lang="ar-IQ" b="1" dirty="0">
                <a:solidFill>
                  <a:srgbClr val="C00000"/>
                </a:solidFill>
              </a:rPr>
              <a:t>توافر المعلومات السابقة عن أداء العاملين.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ar-IQ" b="1" dirty="0"/>
              <a:t>تجنب المغامرة بتوظيف أفراد من الخارج يصعب </a:t>
            </a:r>
            <a:r>
              <a:rPr lang="ar-IQ" b="1" dirty="0" err="1"/>
              <a:t>التنبأ</a:t>
            </a:r>
            <a:r>
              <a:rPr lang="ar-IQ" b="1" dirty="0"/>
              <a:t> بأدائهم.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539552" y="2781141"/>
            <a:ext cx="24298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IQ" sz="2800" b="1" dirty="0"/>
              <a:t>الجامعات – الكليات – مراكز التدريب الفندقية – </a:t>
            </a:r>
            <a:r>
              <a:rPr lang="ar-IQ" sz="2800" b="1" dirty="0" smtClean="0"/>
              <a:t>المعاهد - الجمعيات </a:t>
            </a:r>
            <a:r>
              <a:rPr lang="ar-IQ" sz="2800" b="1" dirty="0"/>
              <a:t>والمنظمات الفندقية</a:t>
            </a:r>
          </a:p>
        </p:txBody>
      </p:sp>
      <p:sp>
        <p:nvSpPr>
          <p:cNvPr id="14" name="مستطيل 13"/>
          <p:cNvSpPr/>
          <p:nvPr/>
        </p:nvSpPr>
        <p:spPr>
          <a:xfrm>
            <a:off x="1" y="5171708"/>
            <a:ext cx="3491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IQ" sz="2400" b="1" dirty="0">
                <a:solidFill>
                  <a:srgbClr val="C00000"/>
                </a:solidFill>
              </a:rPr>
              <a:t>استقطاب المهارات الجديدة.</a:t>
            </a:r>
            <a:endParaRPr lang="en-US" sz="2400" b="1" dirty="0">
              <a:solidFill>
                <a:srgbClr val="C00000"/>
              </a:solidFill>
            </a:endParaRPr>
          </a:p>
          <a:p>
            <a:pPr lvl="0"/>
            <a:r>
              <a:rPr lang="ar-IQ" sz="2400" b="1" dirty="0">
                <a:solidFill>
                  <a:srgbClr val="C00000"/>
                </a:solidFill>
              </a:rPr>
              <a:t>أقل تكلفة من تدريب العاملين الحاليين.</a:t>
            </a:r>
            <a:endParaRPr lang="en-US" sz="2400" b="1" dirty="0">
              <a:solidFill>
                <a:srgbClr val="C00000"/>
              </a:solidFill>
            </a:endParaRPr>
          </a:p>
          <a:p>
            <a:r>
              <a:rPr lang="ar-IQ" sz="2400" b="1" dirty="0">
                <a:solidFill>
                  <a:srgbClr val="C00000"/>
                </a:solidFill>
              </a:rPr>
              <a:t>إدخال طرق وأساليب </a:t>
            </a:r>
            <a:r>
              <a:rPr lang="ar-IQ" sz="2400" b="1" dirty="0" smtClean="0">
                <a:solidFill>
                  <a:srgbClr val="C00000"/>
                </a:solidFill>
              </a:rPr>
              <a:t>جديدة.</a:t>
            </a:r>
            <a:endParaRPr lang="ar-IQ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27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0" name="مستطيل 9"/>
            <p:cNvSpPr/>
            <p:nvPr/>
          </p:nvSpPr>
          <p:spPr>
            <a:xfrm>
              <a:off x="0" y="0"/>
              <a:ext cx="3203848" cy="6858000"/>
            </a:xfrm>
            <a:prstGeom prst="rect">
              <a:avLst/>
            </a:prstGeom>
            <a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/>
            </a:p>
          </p:txBody>
        </p:sp>
        <p:sp>
          <p:nvSpPr>
            <p:cNvPr id="2" name="مستطيل 1"/>
            <p:cNvSpPr/>
            <p:nvPr/>
          </p:nvSpPr>
          <p:spPr>
            <a:xfrm>
              <a:off x="5940152" y="0"/>
              <a:ext cx="3203848" cy="6858000"/>
            </a:xfrm>
            <a:prstGeom prst="rect">
              <a:avLst/>
            </a:prstGeom>
            <a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/>
            </a:p>
          </p:txBody>
        </p:sp>
      </p:grpSp>
      <p:sp>
        <p:nvSpPr>
          <p:cNvPr id="4" name="مستطيل 3"/>
          <p:cNvSpPr/>
          <p:nvPr/>
        </p:nvSpPr>
        <p:spPr>
          <a:xfrm>
            <a:off x="611560" y="692696"/>
            <a:ext cx="7632848" cy="646331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ar-IQ" sz="3600" b="1" dirty="0">
                <a:solidFill>
                  <a:schemeClr val="tx1"/>
                </a:solidFill>
              </a:rPr>
              <a:t>الهيكل التنظيمي للمؤسسة الفندقية </a:t>
            </a:r>
            <a:endParaRPr lang="ar-IQ" sz="3600" dirty="0">
              <a:solidFill>
                <a:schemeClr val="tx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01982" y="2636912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IQ" sz="3200" b="1" dirty="0"/>
              <a:t>يمثل الإطار الذي يتم من خلاله تقسيم المهام المطلوب أدائها على العاملين وتجميعها داخل أقسام، والتنسيق بينها، ويعبّر عن شبكة </a:t>
            </a:r>
            <a:r>
              <a:rPr lang="ar-IQ" sz="3200" b="1" dirty="0" err="1"/>
              <a:t>الإتصالات</a:t>
            </a:r>
            <a:r>
              <a:rPr lang="ar-IQ" sz="3200" b="1" dirty="0"/>
              <a:t> التي تربط الفندق</a:t>
            </a:r>
            <a:endParaRPr lang="ar-IQ" sz="3200" dirty="0"/>
          </a:p>
        </p:txBody>
      </p:sp>
      <p:sp>
        <p:nvSpPr>
          <p:cNvPr id="6" name="مستطيل 5"/>
          <p:cNvSpPr/>
          <p:nvPr/>
        </p:nvSpPr>
        <p:spPr>
          <a:xfrm>
            <a:off x="5436096" y="1772816"/>
            <a:ext cx="3310522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IQ" sz="3200" b="1" dirty="0" smtClean="0"/>
              <a:t>مفهوم الهيكل </a:t>
            </a:r>
            <a:r>
              <a:rPr lang="ar-IQ" sz="3200" b="1" dirty="0"/>
              <a:t>التنظيمي </a:t>
            </a:r>
            <a:endParaRPr lang="ar-IQ" sz="3200" dirty="0"/>
          </a:p>
        </p:txBody>
      </p:sp>
      <p:grpSp>
        <p:nvGrpSpPr>
          <p:cNvPr id="9" name="مجموعة 8"/>
          <p:cNvGrpSpPr/>
          <p:nvPr/>
        </p:nvGrpSpPr>
        <p:grpSpPr>
          <a:xfrm>
            <a:off x="1790916" y="4582869"/>
            <a:ext cx="6920341" cy="1746195"/>
            <a:chOff x="1790916" y="4582869"/>
            <a:chExt cx="6920341" cy="1746195"/>
          </a:xfrm>
        </p:grpSpPr>
        <p:sp>
          <p:nvSpPr>
            <p:cNvPr id="7" name="مستطيل 6"/>
            <p:cNvSpPr/>
            <p:nvPr/>
          </p:nvSpPr>
          <p:spPr>
            <a:xfrm>
              <a:off x="5115401" y="4582869"/>
              <a:ext cx="3595856" cy="64633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ar-IQ" sz="3600" b="1" dirty="0"/>
                <a:t>أهمية الهيكل التنظيمي</a:t>
              </a:r>
              <a:r>
                <a:rPr lang="ar-IQ" sz="3600" dirty="0"/>
                <a:t> </a:t>
              </a:r>
            </a:p>
          </p:txBody>
        </p:sp>
        <p:sp>
          <p:nvSpPr>
            <p:cNvPr id="8" name="مستطيل 7"/>
            <p:cNvSpPr/>
            <p:nvPr/>
          </p:nvSpPr>
          <p:spPr>
            <a:xfrm>
              <a:off x="1790916" y="5374957"/>
              <a:ext cx="6156176" cy="9541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514350" lvl="0" indent="-514350">
                <a:buFont typeface="+mj-lt"/>
                <a:buAutoNum type="arabicPeriod"/>
              </a:pPr>
              <a:r>
                <a:rPr lang="ar-IQ" sz="2800" b="1" dirty="0">
                  <a:solidFill>
                    <a:srgbClr val="FF0000"/>
                  </a:solidFill>
                </a:rPr>
                <a:t>تحديد التسلسل الإداري لأقسام الفندق المختلفة.</a:t>
              </a:r>
              <a:endParaRPr lang="en-US" sz="2800" b="1" dirty="0">
                <a:solidFill>
                  <a:srgbClr val="FF0000"/>
                </a:solidFill>
              </a:endParaRPr>
            </a:p>
            <a:p>
              <a:pPr marL="514350" indent="-514350">
                <a:buFont typeface="+mj-lt"/>
                <a:buAutoNum type="arabicPeriod"/>
              </a:pPr>
              <a:r>
                <a:rPr lang="ar-IQ" sz="2800" b="1" dirty="0">
                  <a:solidFill>
                    <a:srgbClr val="FF0000"/>
                  </a:solidFill>
                </a:rPr>
                <a:t>يحدد مسؤولية الأقسام والعلاقة بينها.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843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مستطيل 4"/>
            <p:cNvSpPr/>
            <p:nvPr/>
          </p:nvSpPr>
          <p:spPr>
            <a:xfrm>
              <a:off x="0" y="0"/>
              <a:ext cx="3203848" cy="6858000"/>
            </a:xfrm>
            <a:prstGeom prst="rect">
              <a:avLst/>
            </a:prstGeom>
            <a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/>
            </a:p>
          </p:txBody>
        </p:sp>
        <p:sp>
          <p:nvSpPr>
            <p:cNvPr id="8" name="مستطيل 7"/>
            <p:cNvSpPr/>
            <p:nvPr/>
          </p:nvSpPr>
          <p:spPr>
            <a:xfrm>
              <a:off x="5940152" y="0"/>
              <a:ext cx="3203848" cy="6858000"/>
            </a:xfrm>
            <a:prstGeom prst="rect">
              <a:avLst/>
            </a:prstGeom>
            <a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/>
            </a:p>
          </p:txBody>
        </p:sp>
      </p:grpSp>
      <p:sp>
        <p:nvSpPr>
          <p:cNvPr id="6" name="مستطيل 5"/>
          <p:cNvSpPr/>
          <p:nvPr/>
        </p:nvSpPr>
        <p:spPr>
          <a:xfrm>
            <a:off x="436451" y="621465"/>
            <a:ext cx="7843814" cy="58477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ar-IQ" sz="3200" b="1" dirty="0"/>
              <a:t>أسباب نشوء التنظيم الفندقي أسباب نشوء التنظيم الفندقي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457028" y="1556792"/>
            <a:ext cx="809598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arenR"/>
            </a:pPr>
            <a:r>
              <a:rPr lang="ar-IQ" sz="2800" b="1" dirty="0"/>
              <a:t>زيادة المنافسة بين الفنادق، وعلى الخصوص بعد تطور طرق المواصلات البرية والبحرية والجوية.</a:t>
            </a:r>
            <a:endParaRPr lang="en-US" sz="2800" b="1" dirty="0"/>
          </a:p>
          <a:p>
            <a:pPr marL="342900" lvl="0" indent="-342900">
              <a:buFont typeface="+mj-lt"/>
              <a:buAutoNum type="arabicParenR"/>
            </a:pPr>
            <a:r>
              <a:rPr lang="ar-IQ" sz="2800" b="1" dirty="0"/>
              <a:t>زيادة الرغبة </a:t>
            </a:r>
            <a:r>
              <a:rPr lang="ar-IQ" sz="2800" b="1" dirty="0" err="1"/>
              <a:t>بالإنطلاق</a:t>
            </a:r>
            <a:r>
              <a:rPr lang="ar-IQ" sz="2800" b="1" dirty="0"/>
              <a:t> </a:t>
            </a:r>
            <a:r>
              <a:rPr lang="ar-IQ" sz="2800" b="1" dirty="0" err="1"/>
              <a:t>والإنتقال</a:t>
            </a:r>
            <a:r>
              <a:rPr lang="ar-IQ" sz="2800" b="1" dirty="0"/>
              <a:t> من مكان الى آخر لغرض التغيير والترفيه.</a:t>
            </a:r>
            <a:endParaRPr lang="en-US" sz="2800" b="1" dirty="0"/>
          </a:p>
          <a:p>
            <a:pPr marL="342900" lvl="0" indent="-342900">
              <a:buFont typeface="+mj-lt"/>
              <a:buAutoNum type="arabicParenR"/>
            </a:pPr>
            <a:r>
              <a:rPr lang="ar-IQ" sz="2800" b="1" dirty="0"/>
              <a:t>زيادة الطلب على الإقامة في الفنادق وعلى الخصوص بعد الحرب العالمية الثانية.</a:t>
            </a:r>
            <a:endParaRPr lang="en-US" sz="2800" b="1" dirty="0"/>
          </a:p>
          <a:p>
            <a:pPr marL="342900" lvl="0" indent="-342900">
              <a:buFont typeface="+mj-lt"/>
              <a:buAutoNum type="arabicParenR"/>
            </a:pPr>
            <a:r>
              <a:rPr lang="ar-IQ" sz="2800" b="1" dirty="0"/>
              <a:t>زيادة استخدام الفنادق وعلى الخصوص من قبل رجال الأعمال، بسبب زيادة سفرهم من مدينة الى أخرى للتجارة، أو إبرام </a:t>
            </a:r>
            <a:r>
              <a:rPr lang="ar-IQ" sz="2800" b="1" dirty="0" err="1"/>
              <a:t>الإتفاقيات</a:t>
            </a:r>
            <a:r>
              <a:rPr lang="ar-IQ" sz="2800" b="1" dirty="0"/>
              <a:t> التجارية.</a:t>
            </a:r>
            <a:endParaRPr lang="en-US" sz="2800" b="1" dirty="0"/>
          </a:p>
          <a:p>
            <a:pPr marL="342900" lvl="0" indent="-342900">
              <a:buFont typeface="+mj-lt"/>
              <a:buAutoNum type="arabicParenR"/>
            </a:pPr>
            <a:r>
              <a:rPr lang="ar-IQ" sz="2800" b="1" dirty="0" err="1"/>
              <a:t>إستخدام</a:t>
            </a:r>
            <a:r>
              <a:rPr lang="ar-IQ" sz="2800" b="1" dirty="0"/>
              <a:t> التطور التكنولوجي في الفنادق. </a:t>
            </a:r>
            <a:endParaRPr lang="en-US" sz="2800" b="1" dirty="0"/>
          </a:p>
          <a:p>
            <a:pPr marL="342900" lvl="0" indent="-342900">
              <a:buFont typeface="+mj-lt"/>
              <a:buAutoNum type="arabicParenR"/>
            </a:pPr>
            <a:r>
              <a:rPr lang="ar-IQ" sz="2800" b="1" dirty="0"/>
              <a:t>الهجرة من الريف الى المدينة.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8620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933</TotalTime>
  <Words>563</Words>
  <Application>Microsoft Office PowerPoint</Application>
  <PresentationFormat>عرض على الشاشة (3:4)‏</PresentationFormat>
  <Paragraphs>83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</dc:creator>
  <cp:lastModifiedBy>مرتضى الكربلائي</cp:lastModifiedBy>
  <cp:revision>82</cp:revision>
  <dcterms:created xsi:type="dcterms:W3CDTF">2013-09-16T15:50:27Z</dcterms:created>
  <dcterms:modified xsi:type="dcterms:W3CDTF">2015-03-24T19:22:43Z</dcterms:modified>
</cp:coreProperties>
</file>