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5382" autoAdjust="0"/>
  </p:normalViewPr>
  <p:slideViewPr>
    <p:cSldViewPr>
      <p:cViewPr varScale="1">
        <p:scale>
          <a:sx n="66" d="100"/>
          <a:sy n="66" d="100"/>
        </p:scale>
        <p:origin x="-142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1619CC2-377E-4C63-8288-828FE5D1A5FF}" type="datetimeFigureOut">
              <a:rPr lang="ar-IQ" smtClean="0"/>
              <a:t>02/06/1436</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CEBE38C-51D4-47A7-9019-05163EB91C8E}" type="slidenum">
              <a:rPr lang="ar-IQ" smtClean="0"/>
              <a:t>‹#›</a:t>
            </a:fld>
            <a:endParaRPr lang="ar-IQ"/>
          </a:p>
        </p:txBody>
      </p:sp>
    </p:spTree>
    <p:extLst>
      <p:ext uri="{BB962C8B-B14F-4D97-AF65-F5344CB8AC3E}">
        <p14:creationId xmlns:p14="http://schemas.microsoft.com/office/powerpoint/2010/main" val="324773320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IQ" dirty="0"/>
          </a:p>
        </p:txBody>
      </p:sp>
      <p:sp>
        <p:nvSpPr>
          <p:cNvPr id="4" name="عنصر نائب لرقم الشريحة 3"/>
          <p:cNvSpPr>
            <a:spLocks noGrp="1"/>
          </p:cNvSpPr>
          <p:nvPr>
            <p:ph type="sldNum" sz="quarter" idx="10"/>
          </p:nvPr>
        </p:nvSpPr>
        <p:spPr/>
        <p:txBody>
          <a:bodyPr/>
          <a:lstStyle/>
          <a:p>
            <a:fld id="{EE0D2AE4-B5DE-44E5-BB5D-83FCBFA56F1A}" type="slidenum">
              <a:rPr lang="ar-IQ" smtClean="0"/>
              <a:t>18</a:t>
            </a:fld>
            <a:endParaRPr lang="ar-IQ"/>
          </a:p>
        </p:txBody>
      </p:sp>
    </p:spTree>
    <p:extLst>
      <p:ext uri="{BB962C8B-B14F-4D97-AF65-F5344CB8AC3E}">
        <p14:creationId xmlns:p14="http://schemas.microsoft.com/office/powerpoint/2010/main" val="130249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02/06/1436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415342" cy="6357982"/>
            <a:chOff x="-32" y="500042"/>
            <a:chExt cx="8415342"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5941629" y="5013176"/>
              <a:ext cx="2331087" cy="1077218"/>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lgn="ctr"/>
              <a:r>
                <a:rPr lang="ar-IQ" sz="3200" b="1" dirty="0" smtClean="0">
                  <a:solidFill>
                    <a:srgbClr val="FFFF00"/>
                  </a:solidFill>
                </a:rPr>
                <a:t>الفصل </a:t>
              </a:r>
              <a:r>
                <a:rPr lang="ar-IQ" sz="3200" b="1" dirty="0" smtClean="0">
                  <a:solidFill>
                    <a:srgbClr val="FFFF00"/>
                  </a:solidFill>
                </a:rPr>
                <a:t>التاسع</a:t>
              </a:r>
              <a:endParaRPr lang="ar-IQ" sz="3200" b="1" dirty="0" smtClean="0">
                <a:solidFill>
                  <a:srgbClr val="FFFF00"/>
                </a:solidFill>
              </a:endParaRPr>
            </a:p>
            <a:p>
              <a:pPr algn="ctr"/>
              <a:r>
                <a:rPr lang="ar-IQ" sz="3200" b="1" dirty="0" smtClean="0"/>
                <a:t>التسويق الفندقي</a:t>
              </a:r>
              <a:endParaRPr lang="ar-IQ" sz="3200" b="1"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27584" y="1124744"/>
            <a:ext cx="7524328" cy="3970318"/>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just"/>
            <a:r>
              <a:rPr lang="ar-SA" sz="3600" b="1" dirty="0"/>
              <a:t>وتم إضافة ثلاثة عناصر (</a:t>
            </a:r>
            <a:r>
              <a:rPr lang="en-US" sz="3600" b="1" dirty="0"/>
              <a:t>3P'S</a:t>
            </a:r>
            <a:r>
              <a:rPr lang="ar-SA" sz="3600" b="1" dirty="0"/>
              <a:t>) أخرى الى المزيج التسويقي الخدمي وهي: </a:t>
            </a:r>
            <a:endParaRPr lang="en-US" sz="3600" b="1" dirty="0" smtClean="0"/>
          </a:p>
          <a:p>
            <a:pPr algn="ctr"/>
            <a:r>
              <a:rPr lang="ar-SA" sz="3600" b="1" dirty="0" smtClean="0">
                <a:solidFill>
                  <a:srgbClr val="0000CC"/>
                </a:solidFill>
              </a:rPr>
              <a:t>الأفراد </a:t>
            </a:r>
            <a:r>
              <a:rPr lang="en-US" sz="3600" b="1" dirty="0" smtClean="0">
                <a:solidFill>
                  <a:srgbClr val="0000CC"/>
                </a:solidFill>
              </a:rPr>
              <a:t>People</a:t>
            </a:r>
          </a:p>
          <a:p>
            <a:pPr algn="ctr"/>
            <a:r>
              <a:rPr lang="ar-SA" sz="3600" b="1" dirty="0" smtClean="0">
                <a:solidFill>
                  <a:srgbClr val="0000CC"/>
                </a:solidFill>
              </a:rPr>
              <a:t>الدلائل </a:t>
            </a:r>
            <a:r>
              <a:rPr lang="ar-SA" sz="3600" b="1" dirty="0">
                <a:solidFill>
                  <a:srgbClr val="0000CC"/>
                </a:solidFill>
              </a:rPr>
              <a:t>المادية </a:t>
            </a:r>
            <a:r>
              <a:rPr lang="en-US" sz="3600" b="1" dirty="0">
                <a:solidFill>
                  <a:srgbClr val="0000CC"/>
                </a:solidFill>
              </a:rPr>
              <a:t>Physical </a:t>
            </a:r>
            <a:endParaRPr lang="en-US" sz="3600" b="1" dirty="0" smtClean="0">
              <a:solidFill>
                <a:srgbClr val="0000CC"/>
              </a:solidFill>
            </a:endParaRPr>
          </a:p>
          <a:p>
            <a:pPr algn="ctr"/>
            <a:r>
              <a:rPr lang="ar-SA" sz="3600" b="1" dirty="0" smtClean="0">
                <a:solidFill>
                  <a:srgbClr val="0000CC"/>
                </a:solidFill>
              </a:rPr>
              <a:t>العمليات </a:t>
            </a:r>
            <a:r>
              <a:rPr lang="en-US" sz="3600" b="1" dirty="0" smtClean="0">
                <a:solidFill>
                  <a:srgbClr val="0000CC"/>
                </a:solidFill>
              </a:rPr>
              <a:t>Process</a:t>
            </a:r>
          </a:p>
          <a:p>
            <a:pPr algn="just"/>
            <a:r>
              <a:rPr lang="ar-SA" sz="3600" b="1" dirty="0" smtClean="0"/>
              <a:t>تدلّ </a:t>
            </a:r>
            <a:r>
              <a:rPr lang="ar-SA" sz="3600" b="1" dirty="0"/>
              <a:t>الإضافة على عدم </a:t>
            </a:r>
            <a:r>
              <a:rPr lang="ar-SA" sz="3600" b="1" dirty="0" err="1"/>
              <a:t>إكتفاء</a:t>
            </a:r>
            <a:r>
              <a:rPr lang="ar-SA" sz="3600" b="1" dirty="0"/>
              <a:t> الباحثين بالعناصر الأربعة </a:t>
            </a:r>
            <a:r>
              <a:rPr lang="en-US" sz="3600" b="1" dirty="0"/>
              <a:t>(4Ps)</a:t>
            </a:r>
            <a:r>
              <a:rPr lang="ar-SA" sz="3600" b="1" dirty="0"/>
              <a:t> للمزيج التسويقي فجعلوها </a:t>
            </a:r>
            <a:r>
              <a:rPr lang="en-US" sz="3600" b="1" dirty="0"/>
              <a:t>(7Ps)</a:t>
            </a:r>
            <a:endParaRPr lang="ar-IQ" sz="3600" b="1" dirty="0"/>
          </a:p>
        </p:txBody>
      </p:sp>
    </p:spTree>
    <p:extLst>
      <p:ext uri="{BB962C8B-B14F-4D97-AF65-F5344CB8AC3E}">
        <p14:creationId xmlns:p14="http://schemas.microsoft.com/office/powerpoint/2010/main" val="3722158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1.bp.blogspot.com/-MAdAUrG6c2k/VEbDAdQdyGI/AAAAAAAACV4/SBqWzrPVg9o/s1600/7ps-marketin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639" y="0"/>
            <a:ext cx="5976664" cy="5976664"/>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6444208" y="404664"/>
            <a:ext cx="2164239" cy="2308324"/>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a:t>عناصر المزيج التسويقي الفندقي </a:t>
            </a:r>
            <a:endParaRPr lang="ar-IQ" sz="3600" dirty="0"/>
          </a:p>
        </p:txBody>
      </p:sp>
    </p:spTree>
    <p:extLst>
      <p:ext uri="{BB962C8B-B14F-4D97-AF65-F5344CB8AC3E}">
        <p14:creationId xmlns:p14="http://schemas.microsoft.com/office/powerpoint/2010/main" val="37257736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سهم للأسفل 2"/>
          <p:cNvSpPr/>
          <p:nvPr/>
        </p:nvSpPr>
        <p:spPr>
          <a:xfrm>
            <a:off x="0" y="1844824"/>
            <a:ext cx="9144000" cy="4896544"/>
          </a:xfrm>
          <a:prstGeom prst="downArrow">
            <a:avLst/>
          </a:prstGeom>
          <a:solidFill>
            <a:schemeClr val="bg1"/>
          </a:solidFill>
          <a:ln>
            <a:solidFill>
              <a:srgbClr val="FFCCFF"/>
            </a:solidFill>
          </a:ln>
        </p:spPr>
        <p:style>
          <a:lnRef idx="1">
            <a:schemeClr val="dk1"/>
          </a:lnRef>
          <a:fillRef idx="2">
            <a:schemeClr val="dk1"/>
          </a:fillRef>
          <a:effectRef idx="1">
            <a:schemeClr val="dk1"/>
          </a:effectRef>
          <a:fontRef idx="minor">
            <a:schemeClr val="dk1"/>
          </a:fontRef>
        </p:style>
        <p:txBody>
          <a:bodyPr rtlCol="1" anchor="ctr"/>
          <a:lstStyle/>
          <a:p>
            <a:pPr algn="ctr"/>
            <a:endParaRPr lang="ar-IQ"/>
          </a:p>
        </p:txBody>
      </p:sp>
      <p:sp>
        <p:nvSpPr>
          <p:cNvPr id="4" name="مستطيل 3"/>
          <p:cNvSpPr/>
          <p:nvPr/>
        </p:nvSpPr>
        <p:spPr>
          <a:xfrm>
            <a:off x="827584" y="404664"/>
            <a:ext cx="7780863" cy="1200329"/>
          </a:xfrm>
          <a:prstGeom prst="rect">
            <a:avLst/>
          </a:prstGeom>
          <a:solidFill>
            <a:srgbClr val="FFC000"/>
          </a:solid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a:solidFill>
                  <a:srgbClr val="0000CC"/>
                </a:solidFill>
              </a:rPr>
              <a:t>عناصر المزيج التسويقي الحديث</a:t>
            </a:r>
            <a:r>
              <a:rPr lang="ar-IQ" sz="3600" dirty="0">
                <a:solidFill>
                  <a:srgbClr val="0000CC"/>
                </a:solidFill>
              </a:rPr>
              <a:t> </a:t>
            </a:r>
            <a:endParaRPr lang="ar-IQ" sz="3600" dirty="0" smtClean="0">
              <a:solidFill>
                <a:srgbClr val="0000CC"/>
              </a:solidFill>
            </a:endParaRPr>
          </a:p>
          <a:p>
            <a:pPr algn="ctr"/>
            <a:r>
              <a:rPr lang="ar-IQ" sz="3600" dirty="0" smtClean="0"/>
              <a:t>(( </a:t>
            </a:r>
            <a:r>
              <a:rPr lang="ar-IQ" sz="3600" dirty="0" smtClean="0">
                <a:solidFill>
                  <a:srgbClr val="C00000"/>
                </a:solidFill>
              </a:rPr>
              <a:t>روبرت </a:t>
            </a:r>
            <a:r>
              <a:rPr lang="ar-IQ" sz="3600" dirty="0" err="1" smtClean="0">
                <a:solidFill>
                  <a:srgbClr val="C00000"/>
                </a:solidFill>
              </a:rPr>
              <a:t>لوتربورن</a:t>
            </a:r>
            <a:r>
              <a:rPr lang="ar-IQ" sz="3600" dirty="0" smtClean="0">
                <a:solidFill>
                  <a:srgbClr val="C00000"/>
                </a:solidFill>
              </a:rPr>
              <a:t> </a:t>
            </a:r>
            <a:r>
              <a:rPr lang="ar-IQ" sz="3600" dirty="0" smtClean="0"/>
              <a:t>)) </a:t>
            </a:r>
            <a:endParaRPr lang="ar-IQ" sz="3600" dirty="0">
              <a:solidFill>
                <a:srgbClr val="0000CC"/>
              </a:solidFill>
            </a:endParaRPr>
          </a:p>
        </p:txBody>
      </p:sp>
      <p:sp>
        <p:nvSpPr>
          <p:cNvPr id="2" name="مستطيل 1"/>
          <p:cNvSpPr/>
          <p:nvPr/>
        </p:nvSpPr>
        <p:spPr>
          <a:xfrm>
            <a:off x="292944" y="2802560"/>
            <a:ext cx="2778297" cy="1815882"/>
          </a:xfrm>
          <a:prstGeom prst="rect">
            <a:avLst/>
          </a:prstGeom>
        </p:spPr>
        <p:txBody>
          <a:bodyPr wrap="square">
            <a:spAutoFit/>
          </a:bodyPr>
          <a:lstStyle/>
          <a:p>
            <a:pPr algn="ctr"/>
            <a:r>
              <a:rPr lang="en-US" sz="2800" b="1" dirty="0">
                <a:solidFill>
                  <a:srgbClr val="008000"/>
                </a:solidFill>
              </a:rPr>
              <a:t>Customer needs and wants </a:t>
            </a:r>
            <a:endParaRPr lang="ar-IQ" sz="2800" b="1" dirty="0" smtClean="0">
              <a:solidFill>
                <a:srgbClr val="008000"/>
              </a:solidFill>
            </a:endParaRPr>
          </a:p>
          <a:p>
            <a:pPr algn="ctr"/>
            <a:r>
              <a:rPr lang="ar-IQ" sz="2800" b="1" dirty="0" smtClean="0"/>
              <a:t>(</a:t>
            </a:r>
            <a:r>
              <a:rPr lang="ar-IQ" sz="2800" b="1" dirty="0"/>
              <a:t>حاجات ورغبات المستهلك)</a:t>
            </a:r>
          </a:p>
        </p:txBody>
      </p:sp>
      <p:sp>
        <p:nvSpPr>
          <p:cNvPr id="5" name="مستطيل 4"/>
          <p:cNvSpPr/>
          <p:nvPr/>
        </p:nvSpPr>
        <p:spPr>
          <a:xfrm>
            <a:off x="2771799" y="1835242"/>
            <a:ext cx="3456384" cy="954107"/>
          </a:xfrm>
          <a:prstGeom prst="rect">
            <a:avLst/>
          </a:prstGeom>
        </p:spPr>
        <p:txBody>
          <a:bodyPr wrap="square">
            <a:spAutoFit/>
          </a:bodyPr>
          <a:lstStyle/>
          <a:p>
            <a:pPr algn="ctr"/>
            <a:r>
              <a:rPr lang="en-US" sz="2800" b="1" dirty="0">
                <a:solidFill>
                  <a:srgbClr val="C00000"/>
                </a:solidFill>
              </a:rPr>
              <a:t>Cost to the user</a:t>
            </a:r>
            <a:r>
              <a:rPr lang="ar-IQ" sz="2800" b="1" dirty="0">
                <a:solidFill>
                  <a:srgbClr val="C00000"/>
                </a:solidFill>
              </a:rPr>
              <a:t> </a:t>
            </a:r>
            <a:endParaRPr lang="ar-IQ" sz="2800" b="1" dirty="0" smtClean="0">
              <a:solidFill>
                <a:srgbClr val="C00000"/>
              </a:solidFill>
            </a:endParaRPr>
          </a:p>
          <a:p>
            <a:pPr algn="ctr"/>
            <a:r>
              <a:rPr lang="ar-IQ" sz="2800" b="1" dirty="0" smtClean="0"/>
              <a:t>(</a:t>
            </a:r>
            <a:r>
              <a:rPr lang="ar-IQ" sz="2800" b="1" dirty="0"/>
              <a:t>تكلفة إسعاد المستهلك</a:t>
            </a:r>
            <a:r>
              <a:rPr lang="ar-IQ" sz="2800" b="1" dirty="0" smtClean="0"/>
              <a:t>) </a:t>
            </a:r>
            <a:endParaRPr lang="ar-IQ" sz="2800" b="1" dirty="0"/>
          </a:p>
        </p:txBody>
      </p:sp>
      <p:sp>
        <p:nvSpPr>
          <p:cNvPr id="7" name="مستطيل 6"/>
          <p:cNvSpPr/>
          <p:nvPr/>
        </p:nvSpPr>
        <p:spPr>
          <a:xfrm>
            <a:off x="2821969" y="5635030"/>
            <a:ext cx="3456384" cy="954107"/>
          </a:xfrm>
          <a:prstGeom prst="rect">
            <a:avLst/>
          </a:prstGeom>
        </p:spPr>
        <p:txBody>
          <a:bodyPr wrap="square">
            <a:spAutoFit/>
          </a:bodyPr>
          <a:lstStyle/>
          <a:p>
            <a:pPr algn="ctr"/>
            <a:r>
              <a:rPr lang="en-US" sz="2800" b="1" dirty="0">
                <a:solidFill>
                  <a:srgbClr val="0000CC"/>
                </a:solidFill>
              </a:rPr>
              <a:t>Communication</a:t>
            </a:r>
            <a:r>
              <a:rPr lang="ar-IQ" sz="2800" b="1" dirty="0">
                <a:solidFill>
                  <a:srgbClr val="0000CC"/>
                </a:solidFill>
              </a:rPr>
              <a:t> </a:t>
            </a:r>
            <a:endParaRPr lang="ar-IQ" sz="2800" b="1" dirty="0" smtClean="0">
              <a:solidFill>
                <a:srgbClr val="0000CC"/>
              </a:solidFill>
            </a:endParaRPr>
          </a:p>
          <a:p>
            <a:pPr algn="ctr"/>
            <a:r>
              <a:rPr lang="ar-IQ" sz="2800" b="1" dirty="0" smtClean="0"/>
              <a:t>(</a:t>
            </a:r>
            <a:r>
              <a:rPr lang="ar-IQ" sz="2800" b="1" dirty="0"/>
              <a:t>الحوار والعلاقات الثنائية</a:t>
            </a:r>
            <a:r>
              <a:rPr lang="ar-IQ" sz="2800" b="1" dirty="0" smtClean="0"/>
              <a:t>) </a:t>
            </a:r>
            <a:endParaRPr lang="ar-IQ" sz="2800" b="1" dirty="0"/>
          </a:p>
        </p:txBody>
      </p:sp>
      <p:sp>
        <p:nvSpPr>
          <p:cNvPr id="8" name="مستطيل 7"/>
          <p:cNvSpPr/>
          <p:nvPr/>
        </p:nvSpPr>
        <p:spPr>
          <a:xfrm>
            <a:off x="5900411" y="3310745"/>
            <a:ext cx="2920061" cy="1384995"/>
          </a:xfrm>
          <a:prstGeom prst="rect">
            <a:avLst/>
          </a:prstGeom>
        </p:spPr>
        <p:txBody>
          <a:bodyPr wrap="square">
            <a:spAutoFit/>
          </a:bodyPr>
          <a:lstStyle/>
          <a:p>
            <a:pPr algn="ctr"/>
            <a:r>
              <a:rPr lang="en-US" sz="2800" b="1" dirty="0" smtClean="0">
                <a:solidFill>
                  <a:schemeClr val="accent6">
                    <a:lumMod val="75000"/>
                  </a:schemeClr>
                </a:solidFill>
              </a:rPr>
              <a:t>Convenience </a:t>
            </a:r>
            <a:endParaRPr lang="ar-IQ" sz="2800" b="1" dirty="0" smtClean="0">
              <a:solidFill>
                <a:schemeClr val="accent6">
                  <a:lumMod val="75000"/>
                </a:schemeClr>
              </a:solidFill>
            </a:endParaRPr>
          </a:p>
          <a:p>
            <a:pPr algn="ctr"/>
            <a:r>
              <a:rPr lang="ar-IQ" sz="2800" b="1" dirty="0" smtClean="0"/>
              <a:t>(</a:t>
            </a:r>
            <a:r>
              <a:rPr lang="ar-IQ" sz="2800" b="1" dirty="0"/>
              <a:t>ملائمة حاجات ورغبات المستهلك</a:t>
            </a:r>
            <a:r>
              <a:rPr lang="ar-IQ" sz="2800" b="1" dirty="0" smtClean="0"/>
              <a:t>) </a:t>
            </a:r>
            <a:endParaRPr lang="ar-IQ" sz="2800" b="1" dirty="0"/>
          </a:p>
        </p:txBody>
      </p:sp>
      <p:pic>
        <p:nvPicPr>
          <p:cNvPr id="1026" name="Picture 2" descr="http://ratebzein.files.wordpress.com/2012/11/marketing-mix-300x300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1241" y="277753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1356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circle(in)">
                                      <p:cBhvr>
                                        <p:cTn id="2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5"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xQQEhUUEhQUFBQVFBUWFxgVFxcUEhUUFRUXFhQXFxQYHCggGBolGxkUITEjJSkrLi4uGB8zODMsNygtLisBCgoKDg0OGxAQGzEkICU0LCwsLCwsLCwsLCwsLCwsLCwsLCwsLCwsLCwsLSwsLCwsLCwsLCwsLCwsNywrLCssLP/AABEIAMIBBAMBIgACEQEDEQH/xAAbAAEAAgMBAQAAAAAAAAAAAAAABQYBAgQDB//EAD8QAAIBAgMFBQYEBAMJAAAAAAABAgMRBBIhBTFBUXETImGBkQYyUqGx0ULB4fAjYpKyFHLxFjRDU3OCwtLi/8QAGQEBAAMBAQAAAAAAAAAAAAAAAAECBAMF/8QAJBEBAAICAgIDAAIDAAAAAAAAAAECAxESIQQxE0FRInEFMmH/2gAMAwEAAhEDEQA/APuIAAAAAAAAAAAAAAYbAHPWxcY/vT1ODH7SW5a/n+hD1Krlq3cyZPI11VWZTFXbC4XfTRfM53td/D82RhkzzkvP2jcpSO2Hxj6P7nVQ2rF8fXT57iAAjLePs3K3U6ylu9OJ6XKph8VKHF2+nQnsBjlU0e/6mvFn5dT7TEu4GDJoWAAAAAAAAAAAAAAAAAAAAAAAAAAAAAAi9s4vKsq3vV9P1JNlS2jXz1Jv+ZpdI6fdnDPfjVE+nlKV95i5rcXMCja4uaNi4G9xc0uZuBtc3o1XFpp6rVdTyuYbJjoXDB4hVIqS4r0fFHuQXs3W9+HSS89H9F6k6eljtyrErwAAukAAAAAAAAAAAAAAAAAAAAAAAAAAGGUdy1fV/UvDKTi6eSrUjym7dG7r5NGbyY6hWzW4bNLmTIq6sEtKjWs4xjbS7V3aUkuaRtRp5rOcZNyqZGo2jlVovNa2/XwWjOK+t1dNbmm0/VGVJq/ekr7+81m666+ZeLRHuEuylRj3XbNaaU9WtHPLGytZxa8TwxCSnJJNJNqz69Dxb0td25XeVdFuMuTe9t+Lbb9WLWiY1EG21w2aXFzmhKezj/jv/pv+6P3LOit+ytO86k+CUY+fvP8A8SyI9DDGqQvHpkAHVIAAAAAAAAAAAAAAAAAAAAAAAAAABW/ajCWaqrwjLpfuv1dvMsh4YyUMjz2y2s77mnwK3ryjRrfSjqRpOulvZw7VxXZTcY3cL6PivCTI2VVs8226zpeMEx/smJ7QS/dzze0v3b9SJBTcr/HCWjtL9/tntTx0WQYGz4olZIVE92pic+WreiS3tvRJeZX1i3DW7LR7J1YSmp1tJboJ7k3peXKXLrzOuOvKVJwW9x6WrY2C7GlGL97fJ85Pf9vI7zCMnoxGoUAASAAAAAAAAAAAAAAAAAAAGLmJOxDY/afCO76/oc8mWuONyvTHa86hK1K6XHU55bSguK9fsVyrWlLe/LgeZht5d59NlfEj7lZ47Sg+K9fudFPERfEqFjenVcdz+wjy7/ZbxI+pW+c0k29Eld9Ck7b2u6srLSK3L834/Q9NqbVlKHZ38Wua4K/zt4EDc0Rnrkj+Lpg8bhPKxKKej1OOrg2vdfkyVwGClXk4wtdK7u7LfZa82zWlhnKE57sjgmuN5uyt5oTXbtfhPUoWV1vTX75mvaImq+HlCThJWkuG9/LeePZp8LvpqcvhhynBX6lF9qjaFOctyt4vT5EmocloZtpfh8r9RGKITGCse5ctDBKOsu9Lx3LojshKzujNWhKGXMrZoqS8U9xq1bfp10OvHTvWK66W72c2xntTm9fwt73/ACvx5FiufMKdRxaadmndPk+ZdIbej2MZv32rNcpL3r+H3R3xzNunneVh4zyj1KYq1lFXbsiMxW3YQ/Xf6L9CrY7ak6jer6/bkjgZrrhj7Z4qs1X2n5J+SS+tzz/2ofKXrH/1K6Dp8dfxOoWuh7TRfvadVb5r7ErhtqQnxt9PU+fm1Oo4u8XYrOKso4vpiZkqGx9vONoz1j814r7FspVFJJp3T1TW5oz2pNZ7VmNNwAVQAAAAAABhgQ+28bbuLq/yRBuR615OrVlbVyk7dFovkjyq08vFS8Yu65eR5Wble02+nqYYrSsR9sXFzFnro9N+m7ryMzpyi7OLTfDnx05nHjLryguLmFF3tZ36anji24wbs9zt4jjMJ3H6iK1bNJy5v/Q0U9ev1NXRknlyyvppZ313abzzquy6MY5mtttO4mOk1gsVTpUrtzc5VVK1NxzJUneClm4N3dj2xeJpxWIdKa78qFSFn3rqTckrcU/yI/E4SdJqM4tN6paO93ZWt6GMXhp0pZaiyu17Np6eTPUiZYPirad79puvjoSq1n2kX2kI9k+1dNRSfeh2iX8N8bHPLaVlXanCNRqiouE8+a11JqbSu7b2iGuelSi4xhJ2tNScdfhdn8xyIwVie5TGF2hFdhF1Fk7CcaiusufLKyl43tvNMJiIRotOrfNhpLLKp7tRr3VRtpb4m+PiQzZ6/wCGldpqzUXO0movKlfS+8cpJw1/UzT2hFyoylVTXYZNZu8K+V3lL4b7sxH7Tr5si7jyxteNR1m9b96bSu15nBcXE22tTDFbRMSxUnZNvgc2BxblKUXx181w8kabTm7Rir958ONv1OPCScakb6a2d96ujT49dRtTyJ3Gk+Lmlxc1sDe4uaXMxV3ZJt+GrA2uLmlxFXdlq+XEbG5Y/ZXaVpdlJ6S1j4S3teer69Ss3M06zg1Jb4tSXlqVvG40S+og86NTNFNbmk10auehkcwAAAAAMSMmGBSsDXUJa3taUXbfqrNo9ac4JTjmbUorvZdzUk/dvyPHaVHs6048G8y6S1+t15Hhc8ubTS2tPTisXrvaTqYuMnO7eV2aVmpXUFFO6fPenc1li023mks0IxvZtway343aduHMjgPlk+GqSljlrZyvenruclBNNvqzFbacVeUs0kqrnu3Qatpys7O3gRx54iOaMlzTI+axGGrWe1ks2Wd32MoQlGM4tSlOMrNzk3z1vpcgMTLuyfg/mIyPOr3mo83r04nObWyWiJa6Y646zpd6leEpzc2r4afaRXxxlBZYrpUVzlTc5U2p99YSD0VOU5Svqo9p3U+OvAgcq5DKuS9D0uTJ8H/VjrzjGdeUcl+wpSWkZLO3q0lo30NI1FLDwSce3dOs4Xy2v2l5pJ6KbW7zIOhhZTvkg5ZVd5Vey5ijhZTUssHJRV5WV0upPJE4o1qZTm0JxVJ9nFypdnDI70skZKzvb33K9007nri6meq5ScJQeEqOD7nvZIX3a3vffu4Fcnh3HK3G2ZZk9NVzNMi5IciMEfqxKtFpQ7mR4JSekbuoo6PNa9/C5nFxcKLUVdOjS0Sp2p6Jznf33mvbVIrjirbkdc8fUaaclqlFvLFTlFblKaV2tEOROCYmNOfDYiMKkrzVOUqFWFObulCo3B+9+G8VJXPXAulp2s6NSeafaSlKUqj/AIa7HsXpfvaNrk7kTtmPdUvhfyej/I49nrNUj4XfyNGGN1Uz17mV4hVoJpZaVk6Cu76qUf4zeutn6GkatGMbZabahF3abbn2jTT1+CzsQ9xc78GPSZqwoWm4uFl/iEld3betFrw5HpGrQzq2SKjUVmrq8XSd23f47Igri44GktFU7ws6Siqel1ebnkWZTvou9e19DphXpKVoumorEKXFPI4q7i+WbTwRAXFxxNJuj2FoZuzy/wALn2mfMu1z/wAtr/KxH7QqQcYOKinaeZRvpabULrm42OS5tSoupONOO+clH13vyV35DWux9I2Qv4FK+/s4f2o7DWnDKkluSSXRGxmUAAAAAAAAQ3tDs51YqUF34bv5lxj9vEq0Z3PoNiE2vsFVG503lnx5S68n4mbPg5dx7acGbj/GfStXFxiKM6btOLj4/h9TzzGGazHtti0T6elwebmbUYTqO0IuT8N3rwEVmfUE2iEBj0qcpX3b10ZrgqT1lLe9y5L7lq2n7JydLtG81SHeUF7uXivF8fIr0ZaGimHh3PtamaMkdNwYuLnZbaV2LiXShXqL8Coy6pVO8vNXRK06caM+zg01UjWqu3wZGqUf7mVQxlReLM98XKZnaew2Ghak5RiqbwrlVlZXjq7TTt717epw7YpZK0koqMVbLbc4W7svG61I/KuRlabiJna1MfGd7bAxcXKuzFSKaae5o4NmYV03JyTs21B/Ek9Wn8vJkphcNKtUjTh70nv+GPGT6L8i/wCI2FSnQjRtZQSUX+JO2/r9Tvhtxlj8q8RqHz24udm1Nk1cM++rx4TW7z5M4MxtiYllb3FzW4uSNri5rcxfgrtvclq30RGxs5Fp9i9lP/eJrerU14PfPz3LwvzPHYXsvKbU8QrR3qnxf+fkvD1LpGNjje/1Csy2AByVAAAAAAAADDMgDSdNPek+px1Nj0Zb6cfJWO8EaPSOhsWitezj5q5206Sjokl0R6AREQmZmWtil+1GwHButRV4vWcVvT4yiuXNF2NZiY2tS80ncPkqZvTpSlpFN9P3oWHbuAoublTVnxS0jN8/Drx+ZXcVVqLSSyrktI/qWp48z3Kb/wCSrHVI7e7wyXv1IR8L5pekVYxlo/8AMl5Q/wDojwdowUj6ZZ83NP2kMlJ7qtv80WvmmzDwr/C4z/yu79NH8jgClbcyJwUlNfOzV9zv+3SzNOnKclGCcpS0SW9/oeuGhOp7y0+J6S/UunszhaNNWgu+98nq5dOS8P8AU428ea/010/yNLxr1L29nNiLDRvKzqS958Evhj4fUmgjIiNOVpmZ3LScE9GrohMb7LUamsU6b/l0XpuJ4CJmEKXV9jZ/hqJ9U0eUfY+r8cPn9i8AvzlO1Sw/sYv+JUb8Iq3zdye2fsejQ9yCT+J6yfmSAKzaZ9oYSMgEAAAAAAAAAAAAAAAAAAAMMg9v7Qy/w1yvLz3InGUTHVs9Scucn6XsvkkdcVd2Z/Jvxr19tJSvqzDSZ6dglBSlK2a+VWvfLo7vhrobPBzva3Nb46NK7T10duZo5QwcJR9TAwfC3TQ8nsyPN/IlHhJrhvaS1TTbjmWvK13fwYWEm7ab7cVfVZldX0utdSeUHG6MjsyHi/P7HRSw0I7oo7Fg5aqzv3LWs087aWtxHBz5Lg75o5bNtK0r800Ryqnjd43PSjXcWmna35D/AA0tNNW8qV1du+V6Xvv0NK1Nx38Vdapp9GidxPSupjtdNm4vtYKXHc1ya3nWVj2Urd+cODSl5p2f1RZkY7xq2nqYrcqxLIAKugAAAAAAAAAAAAAAAAAAAAAAAAAAMM+eVotSmnvU5L0k/sj6Gyne0+DdOr2i92pv8Jr7q3odcVtSzeTWZruHCsQ8qi1F2vlbvmjm1dmnz5p6ntLaEm20oq7k3ZPWUo5W9/JvkcNxc0cYY+dnYsfKzVlrBQ6KMXFNcnZtX8TZ7RneL0vHTfKz7rj7t7bnyOG4uOMfhzt+uynj5Rta2igl/wBjbX1YljZO+7VwerlL3HmXvN8TjuLjjBzt+u14+V07RzRk5J2d1eWZrfuuzxxFdzd39ZP+5s8Lms52VxqI7RytPSc9ko3rTfKnb+qSf5MtqIb2XwLpUs0laVR5nzSt3V6fUmjLed2elirxpEAAKOgAAAAAAAAAAAAAAAAAAAAAAAAAABz43CxqwcJq6f7uuTOgAfP9p7Nnh3aWsOE+HSXJnJc+kVaSkmpJNPenqivY72XjLWlLI+T1j90dq5f1kyeP3uqs3Fzur7Crw/Dm8YtfnY5Xgaq305/0s684cJx2j6edxc9obOrS3Up+at9bHdhvZutP3nGC/qfotPmJvBGK0/SJlNIntg7ClNqpWVorWMHvb5yX0RL7N2BSo2lbPP4pa26LciWSONsm/TVjwRXuWEjYA5NAAAAAAAAAAAAAAAAAAAAAAAAAAAAAAAAAYYAGAAQkRlgBEiMgEgAAAAAAAAAAAAAAAAAAP//Z"/>
          <p:cNvSpPr>
            <a:spLocks noChangeAspect="1" noChangeArrowheads="1"/>
          </p:cNvSpPr>
          <p:nvPr/>
        </p:nvSpPr>
        <p:spPr bwMode="auto">
          <a:xfrm>
            <a:off x="8358188" y="-1363663"/>
            <a:ext cx="3810000" cy="2847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3" name="AutoShape 4" descr="data:image/jpeg;base64,/9j/4AAQSkZJRgABAQAAAQABAAD/2wCEAAkGBxQQEhUUEhQUFBQVFBUWFxgVFxcUEhUUFRUXFhQXFxQYHCggGBolGxkUITEjJSkrLi4uGB8zODMsNygtLisBCgoKDg0OGxAQGzEkICU0LCwsLCwsLCwsLCwsLCwsLCwsLCwsLCwsLCwsLSwsLCwsLCwsLCwsLCwsNywrLCssLP/AABEIAMIBBAMBIgACEQEDEQH/xAAbAAEAAgMBAQAAAAAAAAAAAAAABQYBAgQDB//EAD8QAAIBAgMFBQYEBAMJAAAAAAABAgMRBBIhBTFBUXETImGBkQYyUqGx0ULB4fAjYpKyFHLxFjRDU3OCwtLi/8QAGQEBAAMBAQAAAAAAAAAAAAAAAAECBAMF/8QAJBEBAAICAgIDAAIDAAAAAAAAAAECAxESIQQxE0FRInEFMmH/2gAMAwEAAhEDEQA/APuIAAAAAAAAAAAAAAYbAHPWxcY/vT1ODH7SW5a/n+hD1Krlq3cyZPI11VWZTFXbC4XfTRfM53td/D82RhkzzkvP2jcpSO2Hxj6P7nVQ2rF8fXT57iAAjLePs3K3U6ylu9OJ6XKph8VKHF2+nQnsBjlU0e/6mvFn5dT7TEu4GDJoWAAAAAAAAAAAAAAAAAAAAAAAAAAAAAAi9s4vKsq3vV9P1JNlS2jXz1Jv+ZpdI6fdnDPfjVE+nlKV95i5rcXMCja4uaNi4G9xc0uZuBtc3o1XFpp6rVdTyuYbJjoXDB4hVIqS4r0fFHuQXs3W9+HSS89H9F6k6eljtyrErwAAukAAAAAAAAAAAAAAAAAAAAAAAAAAGGUdy1fV/UvDKTi6eSrUjym7dG7r5NGbyY6hWzW4bNLmTIq6sEtKjWs4xjbS7V3aUkuaRtRp5rOcZNyqZGo2jlVovNa2/XwWjOK+t1dNbmm0/VGVJq/ekr7+81m666+ZeLRHuEuylRj3XbNaaU9WtHPLGytZxa8TwxCSnJJNJNqz69Dxb0td25XeVdFuMuTe9t+Lbb9WLWiY1EG21w2aXFzmhKezj/jv/pv+6P3LOit+ytO86k+CUY+fvP8A8SyI9DDGqQvHpkAHVIAAAAAAAAAAAAAAAAAAAAAAAAAABW/ajCWaqrwjLpfuv1dvMsh4YyUMjz2y2s77mnwK3ryjRrfSjqRpOulvZw7VxXZTcY3cL6PivCTI2VVs8226zpeMEx/smJ7QS/dzze0v3b9SJBTcr/HCWjtL9/tntTx0WQYGz4olZIVE92pic+WreiS3tvRJeZX1i3DW7LR7J1YSmp1tJboJ7k3peXKXLrzOuOvKVJwW9x6WrY2C7GlGL97fJ85Pf9vI7zCMnoxGoUAASAAAAAAAAAAAAAAAAAAAGLmJOxDY/afCO76/oc8mWuONyvTHa86hK1K6XHU55bSguK9fsVyrWlLe/LgeZht5d59NlfEj7lZ47Sg+K9fudFPERfEqFjenVcdz+wjy7/ZbxI+pW+c0k29Eld9Ck7b2u6srLSK3L834/Q9NqbVlKHZ38Wua4K/zt4EDc0Rnrkj+Lpg8bhPKxKKej1OOrg2vdfkyVwGClXk4wtdK7u7LfZa82zWlhnKE57sjgmuN5uyt5oTXbtfhPUoWV1vTX75mvaImq+HlCThJWkuG9/LeePZp8LvpqcvhhynBX6lF9qjaFOctyt4vT5EmocloZtpfh8r9RGKITGCse5ctDBKOsu9Lx3LojshKzujNWhKGXMrZoqS8U9xq1bfp10OvHTvWK66W72c2xntTm9fwt73/ACvx5FiufMKdRxaadmndPk+ZdIbej2MZv32rNcpL3r+H3R3xzNunneVh4zyj1KYq1lFXbsiMxW3YQ/Xf6L9CrY7ak6jer6/bkjgZrrhj7Z4qs1X2n5J+SS+tzz/2ofKXrH/1K6Dp8dfxOoWuh7TRfvadVb5r7ErhtqQnxt9PU+fm1Oo4u8XYrOKso4vpiZkqGx9vONoz1j814r7FspVFJJp3T1TW5oz2pNZ7VmNNwAVQAAAAAABhgQ+28bbuLq/yRBuR615OrVlbVyk7dFovkjyq08vFS8Yu65eR5Wble02+nqYYrSsR9sXFzFnro9N+m7ryMzpyi7OLTfDnx05nHjLryguLmFF3tZ36anji24wbs9zt4jjMJ3H6iK1bNJy5v/Q0U9ev1NXRknlyyvppZ313abzzquy6MY5mtttO4mOk1gsVTpUrtzc5VVK1NxzJUneClm4N3dj2xeJpxWIdKa78qFSFn3rqTckrcU/yI/E4SdJqM4tN6paO93ZWt6GMXhp0pZaiyu17Np6eTPUiZYPirad79puvjoSq1n2kX2kI9k+1dNRSfeh2iX8N8bHPLaVlXanCNRqiouE8+a11JqbSu7b2iGuelSi4xhJ2tNScdfhdn8xyIwVie5TGF2hFdhF1Fk7CcaiusufLKyl43tvNMJiIRotOrfNhpLLKp7tRr3VRtpb4m+PiQzZ6/wCGldpqzUXO0movKlfS+8cpJw1/UzT2hFyoylVTXYZNZu8K+V3lL4b7sxH7Tr5si7jyxteNR1m9b96bSu15nBcXE22tTDFbRMSxUnZNvgc2BxblKUXx181w8kabTm7Rir958ONv1OPCScakb6a2d96ujT49dRtTyJ3Gk+Lmlxc1sDe4uaXMxV3ZJt+GrA2uLmlxFXdlq+XEbG5Y/ZXaVpdlJ6S1j4S3teer69Ss3M06zg1Jb4tSXlqVvG40S+og86NTNFNbmk10auehkcwAAAAAMSMmGBSsDXUJa3taUXbfqrNo9ac4JTjmbUorvZdzUk/dvyPHaVHs6048G8y6S1+t15Hhc8ubTS2tPTisXrvaTqYuMnO7eV2aVmpXUFFO6fPenc1li023mks0IxvZtway343aduHMjgPlk+GqSljlrZyvenruclBNNvqzFbacVeUs0kqrnu3Qatpys7O3gRx54iOaMlzTI+axGGrWe1ks2Wd32MoQlGM4tSlOMrNzk3z1vpcgMTLuyfg/mIyPOr3mo83r04nObWyWiJa6Y646zpd6leEpzc2r4afaRXxxlBZYrpUVzlTc5U2p99YSD0VOU5Svqo9p3U+OvAgcq5DKuS9D0uTJ8H/VjrzjGdeUcl+wpSWkZLO3q0lo30NI1FLDwSce3dOs4Xy2v2l5pJ6KbW7zIOhhZTvkg5ZVd5Vey5ijhZTUssHJRV5WV0upPJE4o1qZTm0JxVJ9nFypdnDI70skZKzvb33K9007nri6meq5ScJQeEqOD7nvZIX3a3vffu4Fcnh3HK3G2ZZk9NVzNMi5IciMEfqxKtFpQ7mR4JSekbuoo6PNa9/C5nFxcKLUVdOjS0Sp2p6Jznf33mvbVIrjirbkdc8fUaaclqlFvLFTlFblKaV2tEOROCYmNOfDYiMKkrzVOUqFWFObulCo3B+9+G8VJXPXAulp2s6NSeafaSlKUqj/AIa7HsXpfvaNrk7kTtmPdUvhfyej/I49nrNUj4XfyNGGN1Uz17mV4hVoJpZaVk6Cu76qUf4zeutn6GkatGMbZabahF3abbn2jTT1+CzsQ9xc78GPSZqwoWm4uFl/iEld3betFrw5HpGrQzq2SKjUVmrq8XSd23f47Igri44GktFU7ws6Siqel1ebnkWZTvou9e19DphXpKVoumorEKXFPI4q7i+WbTwRAXFxxNJuj2FoZuzy/wALn2mfMu1z/wAtr/KxH7QqQcYOKinaeZRvpabULrm42OS5tSoupONOO+clH13vyV35DWux9I2Qv4FK+/s4f2o7DWnDKkluSSXRGxmUAAAAAAAAQ3tDs51YqUF34bv5lxj9vEq0Z3PoNiE2vsFVG503lnx5S68n4mbPg5dx7acGbj/GfStXFxiKM6btOLj4/h9TzzGGazHtti0T6elwebmbUYTqO0IuT8N3rwEVmfUE2iEBj0qcpX3b10ZrgqT1lLe9y5L7lq2n7JydLtG81SHeUF7uXivF8fIr0ZaGimHh3PtamaMkdNwYuLnZbaV2LiXShXqL8Coy6pVO8vNXRK06caM+zg01UjWqu3wZGqUf7mVQxlReLM98XKZnaew2Ghak5RiqbwrlVlZXjq7TTt717epw7YpZK0koqMVbLbc4W7svG61I/KuRlabiJna1MfGd7bAxcXKuzFSKaae5o4NmYV03JyTs21B/Ek9Wn8vJkphcNKtUjTh70nv+GPGT6L8i/wCI2FSnQjRtZQSUX+JO2/r9Tvhtxlj8q8RqHz24udm1Nk1cM++rx4TW7z5M4MxtiYllb3FzW4uSNri5rcxfgrtvclq30RGxs5Fp9i9lP/eJrerU14PfPz3LwvzPHYXsvKbU8QrR3qnxf+fkvD1LpGNjje/1Csy2AByVAAAAAAAADDMgDSdNPek+px1Nj0Zb6cfJWO8EaPSOhsWitezj5q5206Sjokl0R6AREQmZmWtil+1GwHButRV4vWcVvT4yiuXNF2NZiY2tS80ncPkqZvTpSlpFN9P3oWHbuAoublTVnxS0jN8/Drx+ZXcVVqLSSyrktI/qWp48z3Kb/wCSrHVI7e7wyXv1IR8L5pekVYxlo/8AMl5Q/wDojwdowUj6ZZ83NP2kMlJ7qtv80WvmmzDwr/C4z/yu79NH8jgClbcyJwUlNfOzV9zv+3SzNOnKclGCcpS0SW9/oeuGhOp7y0+J6S/UunszhaNNWgu+98nq5dOS8P8AU428ea/010/yNLxr1L29nNiLDRvKzqS958Evhj4fUmgjIiNOVpmZ3LScE9GrohMb7LUamsU6b/l0XpuJ4CJmEKXV9jZ/hqJ9U0eUfY+r8cPn9i8AvzlO1Sw/sYv+JUb8Iq3zdye2fsejQ9yCT+J6yfmSAKzaZ9oYSMgEAAAAAAAAAAAAAAAAAAAMMg9v7Qy/w1yvLz3InGUTHVs9Scucn6XsvkkdcVd2Z/Jvxr19tJSvqzDSZ6dglBSlK2a+VWvfLo7vhrobPBzva3Nb46NK7T10duZo5QwcJR9TAwfC3TQ8nsyPN/IlHhJrhvaS1TTbjmWvK13fwYWEm7ab7cVfVZldX0utdSeUHG6MjsyHi/P7HRSw0I7oo7Fg5aqzv3LWs087aWtxHBz5Lg75o5bNtK0r800Ryqnjd43PSjXcWmna35D/AA0tNNW8qV1du+V6Xvv0NK1Nx38Vdapp9GidxPSupjtdNm4vtYKXHc1ya3nWVj2Urd+cODSl5p2f1RZkY7xq2nqYrcqxLIAKugAAAAAAAAAAAAAAAAAAAAAAAAAAMM+eVotSmnvU5L0k/sj6Gyne0+DdOr2i92pv8Jr7q3odcVtSzeTWZruHCsQ8qi1F2vlbvmjm1dmnz5p6ntLaEm20oq7k3ZPWUo5W9/JvkcNxc0cYY+dnYsfKzVlrBQ6KMXFNcnZtX8TZ7RneL0vHTfKz7rj7t7bnyOG4uOMfhzt+uynj5Rta2igl/wBjbX1YljZO+7VwerlL3HmXvN8TjuLjjBzt+u14+V07RzRk5J2d1eWZrfuuzxxFdzd39ZP+5s8Lms52VxqI7RytPSc9ko3rTfKnb+qSf5MtqIb2XwLpUs0laVR5nzSt3V6fUmjLed2elirxpEAAKOgAAAAAAAAAAAAAAAAAAAAAAAAAABz43CxqwcJq6f7uuTOgAfP9p7Nnh3aWsOE+HSXJnJc+kVaSkmpJNPenqivY72XjLWlLI+T1j90dq5f1kyeP3uqs3Fzur7Crw/Dm8YtfnY5Xgaq305/0s684cJx2j6edxc9obOrS3Up+at9bHdhvZutP3nGC/qfotPmJvBGK0/SJlNIntg7ClNqpWVorWMHvb5yX0RL7N2BSo2lbPP4pa26LciWSONsm/TVjwRXuWEjYA5NAAAAAAAAAAAAAAAAAAAAAAAAAAAAAAAAAYYAGAAQkRlgBEiMgEgAAAAAAAAAAAAAAAAAAP//Z"/>
          <p:cNvSpPr>
            <a:spLocks noChangeAspect="1" noChangeArrowheads="1"/>
          </p:cNvSpPr>
          <p:nvPr/>
        </p:nvSpPr>
        <p:spPr bwMode="auto">
          <a:xfrm>
            <a:off x="8510588" y="-1211263"/>
            <a:ext cx="3810000" cy="28479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583"/>
            <a:ext cx="9144000" cy="6822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18308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رسم تخطيطي 1"/>
          <p:cNvPicPr>
            <a:picLocks noChangeArrowheads="1"/>
          </p:cNvPicPr>
          <p:nvPr/>
        </p:nvPicPr>
        <p:blipFill rotWithShape="1">
          <a:blip r:embed="rId2">
            <a:extLst>
              <a:ext uri="{28A0092B-C50C-407E-A947-70E740481C1C}">
                <a14:useLocalDpi xmlns:a14="http://schemas.microsoft.com/office/drawing/2010/main" val="0"/>
              </a:ext>
            </a:extLst>
          </a:blip>
          <a:srcRect l="-4024" t="-7277" r="-2035" b="-4522"/>
          <a:stretch/>
        </p:blipFill>
        <p:spPr bwMode="auto">
          <a:xfrm>
            <a:off x="878812" y="1412776"/>
            <a:ext cx="7386375" cy="513805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p:nvPr/>
        </p:nvSpPr>
        <p:spPr>
          <a:xfrm>
            <a:off x="683568" y="476672"/>
            <a:ext cx="7776864" cy="707886"/>
          </a:xfrm>
          <a:prstGeom prst="rect">
            <a:avLst/>
          </a:prstGeom>
          <a:blipFill>
            <a:blip r:embed="rId3"/>
            <a:tile tx="0" ty="0" sx="100000" sy="100000" flip="none" algn="tl"/>
          </a:blip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a:t>المزيج الترويجي الفندقي </a:t>
            </a:r>
            <a:endParaRPr lang="ar-IQ" sz="4000" dirty="0">
              <a:solidFill>
                <a:srgbClr val="FFFF00"/>
              </a:solidFill>
            </a:endParaRPr>
          </a:p>
        </p:txBody>
      </p:sp>
    </p:spTree>
    <p:extLst>
      <p:ext uri="{BB962C8B-B14F-4D97-AF65-F5344CB8AC3E}">
        <p14:creationId xmlns:p14="http://schemas.microsoft.com/office/powerpoint/2010/main" val="29898306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0" y="3041188"/>
            <a:ext cx="9144000" cy="1569660"/>
          </a:xfrm>
          <a:prstGeom prst="rect">
            <a:avLst/>
          </a:prstGeom>
          <a:blipFill>
            <a:blip r:embed="rId2"/>
            <a:tile tx="0" ty="0" sx="100000" sy="100000" flip="none" algn="tl"/>
          </a:blipFill>
        </p:spPr>
        <p:txBody>
          <a:bodyPr wrap="square">
            <a:spAutoFit/>
          </a:bodyPr>
          <a:lstStyle/>
          <a:p>
            <a:pPr algn="just"/>
            <a:r>
              <a:rPr lang="ar-IQ" sz="3200" b="1" dirty="0" smtClean="0"/>
              <a:t>يساهم </a:t>
            </a:r>
            <a:r>
              <a:rPr lang="ar-IQ" sz="3200" b="1" dirty="0"/>
              <a:t>الأنترنت في عملية الترويج عن المنتوج  السياحي عبر النشر (النشرات المختصرة) والدعاية بكل أشكالها وأنواعها، </a:t>
            </a:r>
            <a:r>
              <a:rPr lang="ar-IQ" sz="3200" b="1" dirty="0" err="1"/>
              <a:t>وكذالك</a:t>
            </a:r>
            <a:r>
              <a:rPr lang="ar-IQ" sz="3200" b="1" dirty="0"/>
              <a:t> البيع المباشر وطلبات الشراء على الخط (</a:t>
            </a:r>
            <a:r>
              <a:rPr lang="en-US" sz="3200" b="1" dirty="0">
                <a:solidFill>
                  <a:srgbClr val="0000CC"/>
                </a:solidFill>
              </a:rPr>
              <a:t>on line</a:t>
            </a:r>
            <a:r>
              <a:rPr lang="ar-IQ" sz="3200" b="1" dirty="0"/>
              <a:t>)</a:t>
            </a:r>
          </a:p>
        </p:txBody>
      </p:sp>
      <p:sp>
        <p:nvSpPr>
          <p:cNvPr id="7" name="AutoShape 2" descr="data:image/jpeg;base64,/9j/4AAQSkZJRgABAQAAAQABAAD/2wCEAAkGBxQTEhUUEhQUFRUVGBUVFxUUFhcXFhcYFRUXFxcXFRUYHCggGBwlHRYXITEiJSkrLi4uFx8zODMsNygtLisBCgoKDg0OGhAQGyweHCQsKywsLC0sLCwtLTE3LCwsLS0sLSwsLSwsLDc3LDctMSw3LSwsNywsLDcsMDcsLSwsK//AABEIAIEBhwMBIgACEQEDEQH/xAAcAAABBQEBAQAAAAAAAAAAAAAFAAIDBAYBBwj/xABLEAACAQIDAwkDBwcLBAMBAAABAgADEQQSIQUGMRMiQVFhcYGRoTKxwQcUM1Jy0fAjQmJzssLhFiQ0Q1OCkpOz4vEVNYOiVGTDJf/EABoBAAMAAwEAAAAAAAAAAAAAAAABAgMEBQb/xAAsEQACAgEDAwIFBAMAAAAAAAAAAQIRAxIhMQQF8EFRImFxgcEyUpGhE7HR/9oADAMBAAIRAxEAPwD1e8aTPMtqfKdVIJw2FYL/AGla4HflHHzmSxW9OOxObNWYKPaFOyAX7tTAD2fae38PQ+lrInZe7eQ19Jl8V8pFNjlwtGrXbrAKr52v6CYmjgKKhGyh2ZVZmfnatqbA6acIaOZOawy2A06LMAwtbTgQfGAFuttXadf86lhVPVzn9Ln3TL7x4d6RHLValVm1DMbqe65vNNQqwbvtQz4fP0oQfA6fdAAHsyorIxscynwt1zT4bH56Sfo3XxBv7iPKYDYmJtUKk6VFKn4Q/u/iTZ0PH2vFTZvQ+kKA0nLyWgxYhVBJJAAHEk8AJb3XOEJb505BsVQFTlFxYsWF9R0X4ce6pVx9NSvI08pRgwqFy7HKdOgKB3DxioZeGzq1yMh0GY2IItr0g2Pstpx5p6oRw+xbi5caOUcLzrEEDS9uFnvxtlvw1lKrvU9zyahRr7dmIubhRYAZRrZbEanjBlfaFSp7bs1ug8NL9HXqde0wCzUth6NIAsQbEjiWbNobZLAWCtfUcRwPCR1NrqD+TU21FjoupJJCjgdeN+FpmadSTrVtJGi9WxBZix4kk6RuaUHx6jiRKdXeGmOFzAZe2inT+LiHt22zoR9U+ja++8wtTbJc66TUbn4mzLfhUDAd684el5LTKTRsEwtxaU0XK0K0TB20Vs1/Hz/jI/xlf5C1RrS3TeDcMO375eosI9Iai4kkAkSPJVMKCx06I28cIUFitFadAnbQoLORTtorQoLG2itHTl4AK05acLyNq0TaGkySKVXxEauIk6itJcijaT3ktpS3Jewy0r4k2EtWlfEppJmtioPcA4s3MrJh7whWo6ztOnaY6pbF3b3IFwgjWp2l+0hdJFMyWUysaVlopGFItIaivljgJIViCyWi0xtopIEikUXZ5f8AKPhuYlZRY3yvbS9xcE+swezq9nseDAjx6J6tvFhuVwlReJC5h3rr9/nPHKhsb9U65yDc7IxJ5JWFroxGoBH1luDoRctoeqHdp7YqYjk+UPsKFsNFJBPOyCwUkWGn1RMfuziLll+suYd66+7NNPs3Z1Wrfk6bMBxIHNH2mOg49JgBawplzGURUounHMpHpp6ylhtD2g+t4TRtIAeN1CUbtU+4zQYHEZa4b81rN4OMrfGUd6sNkxFQDgTmHjrI8O96SN0och7jw+HnADZ3sbeEcGgT/ragDNe9gCOuw43lHEbxn80W74AazlQJFV2lTT2mHdMRX2nUb84+GkqrnY8CfWJtLkaTfBsa+86j2QT2mDcRvDUbpt3Srg936725pA62098PYLdED6R/BB8TNXJ1mGHLv6Gzj6PNPhV9QD86ZjqSe+XsFgqlQ8xWbuE1uE2TQp2y0wT1ucx8uHpCIqm1uA6hYDyE0sndP2R/k3cfbP3y/gA4TdyqBchQeosLwxsjF8kRfirBxbiLe0D3i8nDwVtI5XJ8fPj8Zr4+tyvInJ7Gxk6LGsbUVueqUaoNiOB18DwlXbA0B7x58IK3UxufDpfit0P9zQeloYxq5qbDsuO8azvHCBODxWghTDOSbDX7plMPWsxXyhjBYuxBOosQR1ggiKhmjo3/AB+O7zlxFgWltA8BoNLdJFrdPTwlylWv0xUOy+THKZW5TSdSrEMtidkIqzhqxWOia8aXkBqRhJi3HsTNVkTVo3LOinJodkbOY0gywKUeKcKQ7KLU40JL5SMNOWkQ2LDy4BK9MSysEqBuxWjKiSa04RG0SmDK1GQ5ISqpKzJI0mTUV8kYyS1knCklxK1FM04w0pfWnHclJaKTBvIx64eEBTE6bSHEtSKgw8UlqVIpNIq2YGmbix4HQjv6J41tzC8nWqJ9ViPDonrBxyILuwA7Z5pvXjErYh3TgbC/XYWvOic4q7AxWSoh6Ade7p9CZ6BgdqPRDCmVsTcMVViOgFSwOXvE8ywXtG3eO8S1XxLnRc9h0C+kAN1X2wiktUqC5JJubkk8fGDsZvioFqYJ7ToJinVunSWqGz2K57HL19HhABm0Mearlm4mXNhrcOrcH4ddx0y3hNg3AZiFU3tYXY20J7vuh/AbLo09QpY9bH4CwgBmK2xXPBsx6FUEt5Sji8A1I2dSD1MCD5T06jUtoNB2WA9IG3yw2ejn6UPoYAZ7Z+FpsitqbmxBHAjomx2fQprTQooBK3LAC97kHXoAtbSYHZNYjMvcw8OPpNrsWvdCPqm47m/iPWcbucZXfodjtso1XqEgZLmkC6kADXhYdPYIZo7CcIXrsKKLlJBGarZjZbUhqLnS7WnLjCUuEdOU4x5YOz90JYTZTtlapalTJHPqHLcdORTqx7haWHrU6VBKuGQXLPTapWAaorAArlHsrcEnhfSJqFXF4dGAd6lN2UseJSoMwOZtLBgw46XmWONXXLq6XnnuYpZW1fCurfnnsR7SpUqRakodnVrNUY5QLdCIOjtMB7UW4B8PP/iHN5aZFVWNr1KdNzlIYZrZWsw0POUwRiFzKR2f8Scm2RrgrHvjT5LO4mMs1SmekBx3g5W/dm8pNpPJ9h4nk8VTbgCcp7qgy+/KZ6jQaekwT144s87nhoyNGR2qOTrkdFyPiPQiTUcR98l3yw/Bx1eq/wAD6TN/POGv3+UyGNGvoYuXaW0gOnymHTGsTYAk+Z8hDOA2dialuYVHW/N9OMQzULtK8tUKpIvB+B2Jl1d79ij4mHKFBV0A+MVDsVMkyZaceskEQ7GCnHBI8CdtFQ7G5YrR9p20KCxgE6BHWgveasEoH8uMOSRapa50NyAo1Nx1RpCsJZY3LAG7u2KdStUAxXK8pbk6ZQplyqc1iRY3tfwmgxVdaaM7nKqi7HXQDulUTYgJMko/9SpCkKxqKKRFw5uAdbaA637JUwG9WFquESrdmNgCrC5PAAkQoLDkU6JC2LQKzl1yrfM1wQtuN7cIxDnWV2WV8dt2jTSm5YslVgiMguCT1noHHyi25hnekRTqmiQQxcC/NXUi344SaHZNlnCsArWLYXFVlxBqq4qNTOUoaYVSMo6ePugzGYl/+kI+d8/N5+Y5vpSPaveGkeo2AERaRYPWmhP1F/ZEewkOJaYxnkTvJGEiYTG4lqRExinSIpFGSz5dq4l3N2Yt3mdp4F30ALHqUEwlsatSOZHpjNYlWv7wenpmn2awFKmF5oJbMQNSc3rzcuk3jRAGzt1axILZaf2zr5C5mtwG71NVIaoz34hQFB8Tc+6WdoYfkq1SmL2R2UX4kA6E9498nwbwAyG+mw0oZXpXyNoQTex7DM9gMUVDJrY6gds9H3rwvKYV+tecPDj6TysmzAwA22zcSciMDqhsD1a51PmTDm3mHLZ1AHKJTqkDgGqIGYAdAvfSZLYVX2l6xp/d1HpeHKWGcoagU5AwUsPZDEXA9IAW6DSfG0c9N0PSpErYWX0EAPLKTZKov0Gx9xmq3fqWfKem6fFfcID3owuSu46Dzh4y5s2v7LDiQD4qbGafXY9WM3OinpyGyvY3FwRqCOII1BE1+ENF2FeozAYsGhURVGUVebmYuTzdQrjTpMyLMDqOBAbzAI9DCWxcS3OpcnTqK5DAVXyIrJc581x0Ei19bzhYJU6fj82+5280bVrxeb/YMbLxYzVcNSoqj2YrmJrNytK5F8wy6jONBxIjqCV2FT55UyU6lMqOWcLZhZkK0uOjAcANDG4jamrGriwMxOZMFTtc9tY2ufEwa206Skmlh1zfXrk1WPbY2UeRmeU0uXx9v6V/gwRg3wvPq6/JY2jST5rRKPygpvUpFgrKOd+UAGbUgXbWCJv9qYSjUwHKPULEIHV81hny8Ai2Ua6WtPPlmPqsWiS+aX/DJ0uTXF/JsA7SplWNus28dR62npuxsbytJH+uqnxI1HnPPdtU+ns9QbiaL5P8Xmosn1HNvsvzh65p1O2z1QcTmdxhU1I12Kwi1Vyve3WLaecHUd2KAN2zuf0msPJbQsjx4M6JzxmFwtOmPyaKv2QAfOThoy8V4ATK0nptKamT0zEMuoZMsq0jLKRDJAJ0CIR4EQHLRWjgJ20YAPena7YamhpqrM9QUxmvYXBN9O6B98GFPF4WrWBNBbgm11DX4kf4Tb9GHN6NjfOqOQNldWDoTwzAEa26LEwcu0ccq5KuCWr0FkqJlbtKm8aEwVi9s4c7ToVlqLya02DOAbAlaoAOl/zl84U3h3iwtTC1lSsjMyMABe5PiJTwmzatXHUqtTBrRpKrKy3pspOV7EqOm7AcOiF9obOqcoeRoYTk+Sa2dBm5XXLfT2eHrGIy+0VtgdnuwLUUcGqAL6ZtL+AceMn2/tnDPicE9OopWm5LkAjKMyEXFuwzTYiviKVCkFwy1XItUSmwRF0/NB4i/RBGH2NVxGIp1a2HpYelSueTGRmqE/Wyi1tBx6u2MQY/lbgx/Xp5N90xuxdqUkweMpM2WpVZiiEHM3KIoWw6Z6ENm0f7Gl/lr90lbB0ywcohccGyjMO42vEM8z2jtWk2z8NSDjladQZlIIK2z3PqJr8bvRhDTcCuhJRgPa4lSOqG6mz6RNzSpkniSiknvNpGdmUf7Gl/lr90GCMHsfa9BNmvRaooqFawCa3u17dFtZJjf+yp/d/1jNodm0f7Gl/lp90e2GQrkyLl+rlGXr9m1orHRDgvoqf2E/ZEeRJCLaDhGMZDLREwkTSVzIHeTRVjGnZBUqTsnQVrPlvOVYEdE1u72IzU2XqIcfst+7MniksSD0EjyhbdTEWqAHg11PiLD1t5TZNY3FfGmqQzWuFVLjQsFGUFus2AF+yW8G8hwVFWw1U5fylOpTJYk35NwykAcPbtr+kI7DNaABFhmDKeDAjznkO1MNkqOh/NJE9ZpvPPt9FX5yxHSAT3wApbIxOVkbq4+HH0m42TWVRiEdgFekQOJu6sr07WHWLX6iZ57gB7XZZvvhCptplAAsegEwA1tF7R+I2vSQc5h3X18phq+OrP+cR3aSkuHdjbUmJyS5Got8BHeHaS1qmZeAFhG7Kc5NPzWuO46GWMHurWaxK5R1ucvodfSaDZewUpas2Y8LKPifumj1HW4lFxuzewdHlclKqLuzKgamOtbr8R6H0loCR0qaKLKLXsSbknTr/hJL2nBk022juRVKmaU7w0/mPzbkufwzc3LfNfP15pnc0av4vOqhIJsSBa5AuBfQXPRHPJKdX6KhQhGF16uxwbynRUkj7PqLRSuV/JuSqsLHUXGo6OBt3SXauzuQqtTvmyhSTa2rIrWtfttE4SStr2/vganFul8wftBbp3ayPcXFZMUaZOlQMvivPX0zCWGFwR1/GZ3ljRxCVBxQq/+Bud6Xm/27JWSvc0e4wvHfsezUpNeVaTg2I4HXwMsAzvHCHXnQY2IQGPWTUzBu1MZyNJqlr5bWHC5JC8fGLd7HtXpl2ULziABc6C3Entv5RAHaMtoIB27tNsPRNRQGOZRZr217oBTejHFOUFBTT45gjWsOOuaKh2egiA96t4jhBTK0+Uzki5JAFraXsdTfTujN2NvDFITbK6WzLe414EHq0PlIt7t4nwnJ5ER8+YnPfTLa1rd8PUDTUamZVaxFwDY8RcXse2OMH4naq0sOK9XQZVYgdJYCyr2km0ylPe3G1rthsKCgNr2Zz5ggX7BADdxTJ7rb1VMTWNGpSVWVWa6kjVSAQVPf19El3x3lfCGmERGzhyc19MpXhY9sKCy/vPtz5pSV8hfMwQC9gNCbk2PVKL73ry+Hpck/5dabXJ1XleHNtzgOk3miUB0GYAggEgi46+BmX3V3jbFV2R6dNeTRmVlBze0q2ueA1jEaqrUCgsxCqNSSbADrJPCZLE75h69OjhVL5nQNUINsuYZsi8TpfnHSZ7faviDXIrioMOHsgUWUqDoQeBa3XNluimF5HNhR2OW+kv1Ofu06oCJd7NsPhaAqIFYl1WzXtYhj0EdUjobaqNs/50EU1ArPl1y2ViD039kEyj8pH9EH61P2Xl7c2mGwFJTqGVwe4u4MBndztvNi6bs4VXR7ELe1iAQdT3+Uo7R3nqJj1wwVChamuY3zc8Anpt0wJuBUNDG1cO3SGXvakxt6Zpzbf/AHlPt0P2VjoRpt8NsvhaaOiqxZ8pzXtbKx6COqXdkYw1aFOowALqGIHAE9UAfKd9BS/W/uPC27J/mlD9Wvuk+hXqEmMgdo9jIXiGRu0ru0meQOIAQOYp1liisdHzrvLh8mIcDgTmHj/GDtnOVfTo1l/buP5WoWylbaWPEW64NwrWa9pkMZvKO3gmZg+TOpV1HEg6lSOkXlOtvQqjmqT36QKmDVhd6oQdAtcmTVNkKoBDK9+Fjm8dIAcxe9FZ9AQo/R++B6tVmNybk9JmoXdix/KtY9KoOHYTw98I4TZlFPZpgnrfnHy4QAyOzMM+bmhj12BOnhLVXGImgpKfrX0Y+PRN7hqhsLaDqAsPITFb5YfLWzAaOL+I0MALFI0nK5Vsunae0n8dE1ICoSKahANNOJHa3Ezz7ZVXS3UffN1hquZFbrUeY0Pu9Zwu4xanfodvt8k4V6kvTrFacA/HcYf2VTGJo8iFHLUjylMgAGrTJHKISNSw4jrtbrmjCGp0uTenPSrfALw2zKj1loBclRjwqArbmlrm/DQXj8Ns/lMPVqI12pEF6dtch/rAb6gHiLaCbKliErYt3dlWrhHxFmOgqUSKigfaQt5GYnYuPNCotQajgyng6MLMp7CPhM08cIVbtNv8GGOSc7rZpL8/7NC2wqYOHalclWwwxCE3+myMH+yblSOyU6e0VpYyuGF6FR6tOog4ZM5AKgdK8R3GMqbw5cWa+HGVcq0wlTUFVRVs9j+iDx6IFxNQs7ObZmLMbDpYknu4+kJ5Ip/Bzf28YQxya+Pivv4jY491w5pYaqQ9CpSZXI10as7U6y9ouD4mAd5cStTE1HQ5lJUKQDrZFW9urQwRmPX2a9ka+IA9ojTr09ZOTK5rSlsVjxKD1N7lnNAO3KdmB6LgnubQyTE7fpL05j+j9/CBcbtY1jYCw4fgzL02HIpqSRi6nNjcHFs9b3NxRfC07nnJeme+mbe63nD4Mw/yf1SpqUzwZUqr5ZX9wm3Uz0R58fOiNE7AAdvLRL4ZwNSLNbsVgT6X8pX3J2gnJckWAdSSATa4bW469b+kNrAm1N3MN7bPyNz1jJc9Qb3AxDLu+/8ARD9tPfLO5ovhKY+1+20BfySp5hTOLGZhdUKi5HWBn1mo2JguQRaV82W+trXuSeHjE3sNGY+Tj6asB9Qejyf5Tf6j/wAn7kcu4mumIYX6qf8AvjjuADxxLHvp3/fjtXYU6Jd+gfmOHtwvTzf5RtDm5mIRsJRCEc1crAcQ351x2nXxl2rgEeiKNQZ0yqpvpfKALjqOl5lq24VMElK7oO1QbDtYFdIrQUU9zD//AEq//n/1RH/Kn7VD7NX3pKvyfU/53UKnMqo4zdYLqAfG15P8p1QF6A6Qrm3eVt7jH6i9Df4Q8xPsr7hPPfk3/pVb9W3+oktpuKbD+cuNBpk4dntzi7ggcMSw7qdv34AbjE0VqKUcBlYWKngRPPt2r4XaT4cE5GLJr1ZeUpk9ttP7xlv+Qn/2n/wf743+QAvf5y1+vk9fPPAQS+Uc/wA0H61P2XhHcj+g0e5v22meO4F+OJY99O/781OzNl8lhhhw97K657W9rNra/Rfr6IMpIA7S3drjaC4miFKZkZrsAeGVxbtHvgrbf/eU+3Q/ZWXx8n5/+W/+D/fJtn7i8nWSqcQWKMrWNPjlPC+eFio58p30FL9b+48Kbtf0Sh+rWS70bE+d01QvkytnvlzX5pFrXHXJdn4TkaSUr5sihb2te3Tbokt7FJErSJpITGmQ5FKJAwkZWSuZEzSHItRGlYo0tOzG2ZUj5+wW6tV/aIQfpG5/wrc+c0GA3NoD23dz+jZR63vLz3RipvdSwIN1ItodDqOEvYduH47Jumkec7y4I0KzU7kgaqT1HheUtnYkjTqOk1nyiYTSnUHah94+MwytZoAenbOxyLVSq6h0POZSAbhhrYHS4JJHaJzaWKFWq9RVChiDlFrA2ANraWJBPjAuyMRmojrUkeB1H70urcD8dHGABCgdIG3yw+air/VPoYRw7R+NocpSdT0g/wAIAec4N7Pbrm22BXvTI6iD4HQ+o9ZhH5p7Qfdxmr2HVyvrwYHXv1HqJz+4Y9WO/Y3+35NOSvc0YklCqyMHRirLqGXiDrrKj4lU4kDvMoYjeGkvA5u6cWOObfwo7MskEviYXqMSSzEsSSSTqSSbkntjS4mVr7yMx5qgd92PkIOxW0ajcXPde3/qvxm1DoMsudjVn12KPG5sK+0Kae0wHZfWCsTvIi+zdj18BM5QwlSobIrN3D7oVw27D8XZU8bnyW/rN3H22K/U7NOfcZP9KogxO8NRtFsvd95g93qVDqSfMzV4fYVFeIZz280eQ19YSoqqewqp9kW9ePrNyHT44cI059RknyzI4Xd2s+rDKOtzl9DqfAQmm7AA+kBPUAbeZ+6HAZ0TOlRhsH7qY7kMXTGoUnJY9AfT9rKZ63TeeLbXolagI01/49RPXNkYrlKVOp9dVbxI19YAFAI4CRrJlEmxpDlErbW2QuIUKxZcpuCtu4ixltRJlMlsugcu7lLlqdW73phAFvocgspJ48APKGX43kQqTj1Yt2Oki0Hj1qShy06K0KCyPeDBvXphKdQ0mDBswv0Ai2hB6Znn3WxD82ri2Zeq9Rr+BNppeVi5WWtiGCKu7pp0BTwtQ03zBnqEkM9gRYleA14Svs/dQ8qKuJq8qQQbam5HDMzakdlof5SOzwsKLXKTueVg0episKJ88cGkInSYtSK0lhWkqNKQeSU6klyKUS6DFeRK0deOxUJ5WqmWGMp1zIky4ojZ4wvIXqRhqSWykiR3kJaNZ4y8hstI6WinCsUx6kXpPLBVLMWYlidSWNySTqSTCWEP4++V6ODBw/KBahZamRzdeTAZboAL5s1wezhJ8M/49OidE55HvRhOUwrjpXnDvH4M8nrCe0VnGUg8Lek8h2hSAdgOAJtAAvutiNSv1hp3jUfHzmp+fE0RRNsq1DUB6QWUKw7jYHvEwuzK+UAroynTuhGrtasRzadu3KbeF9IAaNGt/wA/GRYnbNKne7AnqGpmSqVKzmz1AL9DOF9JPVwS0wMxzsehToO9v4QAFYt8zE24km3fDOz6bVEAvlyi1zwiw2yazarTCL9Zvvbj4CFsLslV9uoWPUvwZvuilFSVMcZOLtAXG4UKedUJ+yPidJHh9m1Kn0dIkfWbh8BNVTo011VFv1tzm9dB4ASU1SeJv2H4RKMVwhuTfLAVHdw/1tQAfVTX3WWEsLsugnCnm7XN/wD1Gnvli86BKJJRU0toB1DQeQ0jYhOgQA5lnQI9V6o/J+LQAjVe+SoketOWadKKx0CNr4TMt+kf8zXbhVr4coeNNjbufnD1zQc+GupEubprydQjoYEeWo+MQzYII8GRBpDXxWU2tcmIZdzThqQdy7Hs7p1RCgsvGvGmtIFEeFhsG5Jnjg8aqSRaUlzSKUGzgaPWPWnJFSY3lLWIYqyVViAnc0h5GWsaHgRwMizRZotRWknzRrNIs04Wi1BpOs8SVZXqNIeUlqVonTQao1JPmgvC1ZfVooyCUSUmU8TLOaVsTwhN7DgtwZVeR55zEGV88i9iqpk5ePptKuadWpIky4oIrFKfLxTGZTCbN/omJ+3hv/2kGH4Dv+AiinWOSR7R4HxnmuM4nvMUUAO7P9oTW7W+hHcPdFFADGV+EL4XgvcIooAbXbP0jeEpLFFABD7vjHH8eZiigBx+PhOpOxQAR6I4cfD4zkUAJB90s0/uiiiYyalLaTsUQyVuB8ZJsf6RftfCKKAGnMp4j2/CKKAyYRyxRSRkqSdIopDLiSLJlnIphkZkPnYopBZwxGcigApyKKACiiiiAhqys0UUuJMi1hYTpxRRLkb4HyKvwiijlwTHkDYuU4opC4MkuTpnIopLGhRRRSSj/9k="/>
          <p:cNvSpPr>
            <a:spLocks noChangeAspect="1" noChangeArrowheads="1"/>
          </p:cNvSpPr>
          <p:nvPr/>
        </p:nvSpPr>
        <p:spPr bwMode="auto">
          <a:xfrm>
            <a:off x="8447088" y="-1173163"/>
            <a:ext cx="7410450" cy="2447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8" name="AutoShape 4" descr="data:image/jpeg;base64,/9j/4AAQSkZJRgABAQAAAQABAAD/2wCEAAkGBxQTEhUUEhQUFRUVGBUVFxUUFhcXFhcYFRUXFxcXFRUYHCggGBwlHRYXITEiJSkrLi4uFx8zODMsNygtLisBCgoKDg0OGhAQGyweHCQsKywsLC0sLCwtLTE3LCwsLS0sLSwsLSwsLDc3LDctMSw3LSwsNywsLDcsMDcsLSwsK//AABEIAIEBhwMBIgACEQEDEQH/xAAcAAABBQEBAQAAAAAAAAAAAAAFAAIDBAYBBwj/xABLEAACAQIDAwkDBwcLBAMBAAABAgADEQQSIQUGMRMiQVFhcYGRoTKxwQcUM1Jy0fAjQmJzssLhFiQ0Q1OCkpOz4vEVNYOiVGTDJf/EABoBAAMAAwEAAAAAAAAAAAAAAAABAgMEBQb/xAAsEQACAgEDAwIFBAMAAAAAAAAAAQIRAxIhMQQF8EFRImFxgcEyUpGhE7HR/9oADAMBAAIRAxEAPwD1e8aTPMtqfKdVIJw2FYL/AGla4HflHHzmSxW9OOxObNWYKPaFOyAX7tTAD2fae38PQ+lrInZe7eQ19Jl8V8pFNjlwtGrXbrAKr52v6CYmjgKKhGyh2ZVZmfnatqbA6acIaOZOawy2A06LMAwtbTgQfGAFuttXadf86lhVPVzn9Ln3TL7x4d6RHLValVm1DMbqe65vNNQqwbvtQz4fP0oQfA6fdAAHsyorIxscynwt1zT4bH56Sfo3XxBv7iPKYDYmJtUKk6VFKn4Q/u/iTZ0PH2vFTZvQ+kKA0nLyWgxYhVBJJAAHEk8AJb3XOEJb505BsVQFTlFxYsWF9R0X4ce6pVx9NSvI08pRgwqFy7HKdOgKB3DxioZeGzq1yMh0GY2IItr0g2Pstpx5p6oRw+xbi5caOUcLzrEEDS9uFnvxtlvw1lKrvU9zyahRr7dmIubhRYAZRrZbEanjBlfaFSp7bs1ug8NL9HXqde0wCzUth6NIAsQbEjiWbNobZLAWCtfUcRwPCR1NrqD+TU21FjoupJJCjgdeN+FpmadSTrVtJGi9WxBZix4kk6RuaUHx6jiRKdXeGmOFzAZe2inT+LiHt22zoR9U+ja++8wtTbJc66TUbn4mzLfhUDAd684el5LTKTRsEwtxaU0XK0K0TB20Vs1/Hz/jI/xlf5C1RrS3TeDcMO375eosI9Iai4kkAkSPJVMKCx06I28cIUFitFadAnbQoLORTtorQoLG2itHTl4AK05acLyNq0TaGkySKVXxEauIk6itJcijaT3ktpS3Jewy0r4k2EtWlfEppJmtioPcA4s3MrJh7whWo6ztOnaY6pbF3b3IFwgjWp2l+0hdJFMyWUysaVlopGFItIaivljgJIViCyWi0xtopIEikUXZ5f8AKPhuYlZRY3yvbS9xcE+swezq9nseDAjx6J6tvFhuVwlReJC5h3rr9/nPHKhsb9U65yDc7IxJ5JWFroxGoBH1luDoRctoeqHdp7YqYjk+UPsKFsNFJBPOyCwUkWGn1RMfuziLll+suYd66+7NNPs3Z1Wrfk6bMBxIHNH2mOg49JgBawplzGURUounHMpHpp6ylhtD2g+t4TRtIAeN1CUbtU+4zQYHEZa4b81rN4OMrfGUd6sNkxFQDgTmHjrI8O96SN0och7jw+HnADZ3sbeEcGgT/ragDNe9gCOuw43lHEbxn80W74AazlQJFV2lTT2mHdMRX2nUb84+GkqrnY8CfWJtLkaTfBsa+86j2QT2mDcRvDUbpt3Srg936725pA62098PYLdED6R/BB8TNXJ1mGHLv6Gzj6PNPhV9QD86ZjqSe+XsFgqlQ8xWbuE1uE2TQp2y0wT1ucx8uHpCIqm1uA6hYDyE0sndP2R/k3cfbP3y/gA4TdyqBchQeosLwxsjF8kRfirBxbiLe0D3i8nDwVtI5XJ8fPj8Zr4+tyvInJ7Gxk6LGsbUVueqUaoNiOB18DwlXbA0B7x58IK3UxufDpfit0P9zQeloYxq5qbDsuO8azvHCBODxWghTDOSbDX7plMPWsxXyhjBYuxBOosQR1ggiKhmjo3/AB+O7zlxFgWltA8BoNLdJFrdPTwlylWv0xUOy+THKZW5TSdSrEMtidkIqzhqxWOia8aXkBqRhJi3HsTNVkTVo3LOinJodkbOY0gywKUeKcKQ7KLU40JL5SMNOWkQ2LDy4BK9MSysEqBuxWjKiSa04RG0SmDK1GQ5ISqpKzJI0mTUV8kYyS1knCklxK1FM04w0pfWnHclJaKTBvIx64eEBTE6bSHEtSKgw8UlqVIpNIq2YGmbix4HQjv6J41tzC8nWqJ9ViPDonrBxyILuwA7Z5pvXjErYh3TgbC/XYWvOic4q7AxWSoh6Ade7p9CZ6BgdqPRDCmVsTcMVViOgFSwOXvE8ywXtG3eO8S1XxLnRc9h0C+kAN1X2wiktUqC5JJubkk8fGDsZvioFqYJ7ToJinVunSWqGz2K57HL19HhABm0Mearlm4mXNhrcOrcH4ddx0y3hNg3AZiFU3tYXY20J7vuh/AbLo09QpY9bH4CwgBmK2xXPBsx6FUEt5Sji8A1I2dSD1MCD5T06jUtoNB2WA9IG3yw2ejn6UPoYAZ7Z+FpsitqbmxBHAjomx2fQprTQooBK3LAC97kHXoAtbSYHZNYjMvcw8OPpNrsWvdCPqm47m/iPWcbucZXfodjtso1XqEgZLmkC6kADXhYdPYIZo7CcIXrsKKLlJBGarZjZbUhqLnS7WnLjCUuEdOU4x5YOz90JYTZTtlapalTJHPqHLcdORTqx7haWHrU6VBKuGQXLPTapWAaorAArlHsrcEnhfSJqFXF4dGAd6lN2UseJSoMwOZtLBgw46XmWONXXLq6XnnuYpZW1fCurfnnsR7SpUqRakodnVrNUY5QLdCIOjtMB7UW4B8PP/iHN5aZFVWNr1KdNzlIYZrZWsw0POUwRiFzKR2f8Scm2RrgrHvjT5LO4mMs1SmekBx3g5W/dm8pNpPJ9h4nk8VTbgCcp7qgy+/KZ6jQaekwT144s87nhoyNGR2qOTrkdFyPiPQiTUcR98l3yw/Bx1eq/wAD6TN/POGv3+UyGNGvoYuXaW0gOnymHTGsTYAk+Z8hDOA2dialuYVHW/N9OMQzULtK8tUKpIvB+B2Jl1d79ij4mHKFBV0A+MVDsVMkyZaceskEQ7GCnHBI8CdtFQ7G5YrR9p20KCxgE6BHWgveasEoH8uMOSRapa50NyAo1Nx1RpCsJZY3LAG7u2KdStUAxXK8pbk6ZQplyqc1iRY3tfwmgxVdaaM7nKqi7HXQDulUTYgJMko/9SpCkKxqKKRFw5uAdbaA637JUwG9WFquESrdmNgCrC5PAAkQoLDkU6JC2LQKzl1yrfM1wQtuN7cIxDnWV2WV8dt2jTSm5YslVgiMguCT1noHHyi25hnekRTqmiQQxcC/NXUi344SaHZNlnCsArWLYXFVlxBqq4qNTOUoaYVSMo6ePugzGYl/+kI+d8/N5+Y5vpSPaveGkeo2AERaRYPWmhP1F/ZEewkOJaYxnkTvJGEiYTG4lqRExinSIpFGSz5dq4l3N2Yt3mdp4F30ALHqUEwlsatSOZHpjNYlWv7wenpmn2awFKmF5oJbMQNSc3rzcuk3jRAGzt1axILZaf2zr5C5mtwG71NVIaoz34hQFB8Tc+6WdoYfkq1SmL2R2UX4kA6E9498nwbwAyG+mw0oZXpXyNoQTex7DM9gMUVDJrY6gds9H3rwvKYV+tecPDj6TysmzAwA22zcSciMDqhsD1a51PmTDm3mHLZ1AHKJTqkDgGqIGYAdAvfSZLYVX2l6xp/d1HpeHKWGcoagU5AwUsPZDEXA9IAW6DSfG0c9N0PSpErYWX0EAPLKTZKov0Gx9xmq3fqWfKem6fFfcID3owuSu46Dzh4y5s2v7LDiQD4qbGafXY9WM3OinpyGyvY3FwRqCOII1BE1+ENF2FeozAYsGhURVGUVebmYuTzdQrjTpMyLMDqOBAbzAI9DCWxcS3OpcnTqK5DAVXyIrJc581x0Ei19bzhYJU6fj82+5280bVrxeb/YMbLxYzVcNSoqj2YrmJrNytK5F8wy6jONBxIjqCV2FT55UyU6lMqOWcLZhZkK0uOjAcANDG4jamrGriwMxOZMFTtc9tY2ufEwa206Skmlh1zfXrk1WPbY2UeRmeU0uXx9v6V/gwRg3wvPq6/JY2jST5rRKPygpvUpFgrKOd+UAGbUgXbWCJv9qYSjUwHKPULEIHV81hny8Ai2Ua6WtPPlmPqsWiS+aX/DJ0uTXF/JsA7SplWNus28dR62npuxsbytJH+uqnxI1HnPPdtU+ns9QbiaL5P8Xmosn1HNvsvzh65p1O2z1QcTmdxhU1I12Kwi1Vyve3WLaecHUd2KAN2zuf0msPJbQsjx4M6JzxmFwtOmPyaKv2QAfOThoy8V4ATK0nptKamT0zEMuoZMsq0jLKRDJAJ0CIR4EQHLRWjgJ20YAPena7YamhpqrM9QUxmvYXBN9O6B98GFPF4WrWBNBbgm11DX4kf4Tb9GHN6NjfOqOQNldWDoTwzAEa26LEwcu0ccq5KuCWr0FkqJlbtKm8aEwVi9s4c7ToVlqLya02DOAbAlaoAOl/zl84U3h3iwtTC1lSsjMyMABe5PiJTwmzatXHUqtTBrRpKrKy3pspOV7EqOm7AcOiF9obOqcoeRoYTk+Sa2dBm5XXLfT2eHrGIy+0VtgdnuwLUUcGqAL6ZtL+AceMn2/tnDPicE9OopWm5LkAjKMyEXFuwzTYiviKVCkFwy1XItUSmwRF0/NB4i/RBGH2NVxGIp1a2HpYelSueTGRmqE/Wyi1tBx6u2MQY/lbgx/Xp5N90xuxdqUkweMpM2WpVZiiEHM3KIoWw6Z6ENm0f7Gl/lr90lbB0ywcohccGyjMO42vEM8z2jtWk2z8NSDjladQZlIIK2z3PqJr8bvRhDTcCuhJRgPa4lSOqG6mz6RNzSpkniSiknvNpGdmUf7Gl/lr90GCMHsfa9BNmvRaooqFawCa3u17dFtZJjf+yp/d/1jNodm0f7Gl/lp90e2GQrkyLl+rlGXr9m1orHRDgvoqf2E/ZEeRJCLaDhGMZDLREwkTSVzIHeTRVjGnZBUqTsnQVrPlvOVYEdE1u72IzU2XqIcfst+7MniksSD0EjyhbdTEWqAHg11PiLD1t5TZNY3FfGmqQzWuFVLjQsFGUFus2AF+yW8G8hwVFWw1U5fylOpTJYk35NwykAcPbtr+kI7DNaABFhmDKeDAjznkO1MNkqOh/NJE9ZpvPPt9FX5yxHSAT3wApbIxOVkbq4+HH0m42TWVRiEdgFekQOJu6sr07WHWLX6iZ57gB7XZZvvhCptplAAsegEwA1tF7R+I2vSQc5h3X18phq+OrP+cR3aSkuHdjbUmJyS5Got8BHeHaS1qmZeAFhG7Kc5NPzWuO46GWMHurWaxK5R1ucvodfSaDZewUpas2Y8LKPifumj1HW4lFxuzewdHlclKqLuzKgamOtbr8R6H0loCR0qaKLKLXsSbknTr/hJL2nBk022juRVKmaU7w0/mPzbkufwzc3LfNfP15pnc0av4vOqhIJsSBa5AuBfQXPRHPJKdX6KhQhGF16uxwbynRUkj7PqLRSuV/JuSqsLHUXGo6OBt3SXauzuQqtTvmyhSTa2rIrWtfttE4SStr2/vganFul8wftBbp3ayPcXFZMUaZOlQMvivPX0zCWGFwR1/GZ3ljRxCVBxQq/+Bud6Xm/27JWSvc0e4wvHfsezUpNeVaTg2I4HXwMsAzvHCHXnQY2IQGPWTUzBu1MZyNJqlr5bWHC5JC8fGLd7HtXpl2ULziABc6C3Entv5RAHaMtoIB27tNsPRNRQGOZRZr217oBTejHFOUFBTT45gjWsOOuaKh2egiA96t4jhBTK0+Uzki5JAFraXsdTfTujN2NvDFITbK6WzLe414EHq0PlIt7t4nwnJ5ER8+YnPfTLa1rd8PUDTUamZVaxFwDY8RcXse2OMH4naq0sOK9XQZVYgdJYCyr2km0ylPe3G1rthsKCgNr2Zz5ggX7BADdxTJ7rb1VMTWNGpSVWVWa6kjVSAQVPf19El3x3lfCGmERGzhyc19MpXhY9sKCy/vPtz5pSV8hfMwQC9gNCbk2PVKL73ry+Hpck/5dabXJ1XleHNtzgOk3miUB0GYAggEgi46+BmX3V3jbFV2R6dNeTRmVlBze0q2ueA1jEaqrUCgsxCqNSSbADrJPCZLE75h69OjhVL5nQNUINsuYZsi8TpfnHSZ7faviDXIrioMOHsgUWUqDoQeBa3XNluimF5HNhR2OW+kv1Ofu06oCJd7NsPhaAqIFYl1WzXtYhj0EdUjobaqNs/50EU1ArPl1y2ViD039kEyj8pH9EH61P2Xl7c2mGwFJTqGVwe4u4MBndztvNi6bs4VXR7ELe1iAQdT3+Uo7R3nqJj1wwVChamuY3zc8Anpt0wJuBUNDG1cO3SGXvakxt6Zpzbf/AHlPt0P2VjoRpt8NsvhaaOiqxZ8pzXtbKx6COqXdkYw1aFOowALqGIHAE9UAfKd9BS/W/uPC27J/mlD9Wvuk+hXqEmMgdo9jIXiGRu0ru0meQOIAQOYp1liisdHzrvLh8mIcDgTmHj/GDtnOVfTo1l/buP5WoWylbaWPEW64NwrWa9pkMZvKO3gmZg+TOpV1HEg6lSOkXlOtvQqjmqT36QKmDVhd6oQdAtcmTVNkKoBDK9+Fjm8dIAcxe9FZ9AQo/R++B6tVmNybk9JmoXdix/KtY9KoOHYTw98I4TZlFPZpgnrfnHy4QAyOzMM+bmhj12BOnhLVXGImgpKfrX0Y+PRN7hqhsLaDqAsPITFb5YfLWzAaOL+I0MALFI0nK5Vsunae0n8dE1ICoSKahANNOJHa3Ezz7ZVXS3UffN1hquZFbrUeY0Pu9Zwu4xanfodvt8k4V6kvTrFacA/HcYf2VTGJo8iFHLUjylMgAGrTJHKISNSw4jrtbrmjCGp0uTenPSrfALw2zKj1loBclRjwqArbmlrm/DQXj8Ns/lMPVqI12pEF6dtch/rAb6gHiLaCbKliErYt3dlWrhHxFmOgqUSKigfaQt5GYnYuPNCotQajgyng6MLMp7CPhM08cIVbtNv8GGOSc7rZpL8/7NC2wqYOHalclWwwxCE3+myMH+yblSOyU6e0VpYyuGF6FR6tOog4ZM5AKgdK8R3GMqbw5cWa+HGVcq0wlTUFVRVs9j+iDx6IFxNQs7ObZmLMbDpYknu4+kJ5Ip/Bzf28YQxya+Pivv4jY491w5pYaqQ9CpSZXI10as7U6y9ouD4mAd5cStTE1HQ5lJUKQDrZFW9urQwRmPX2a9ka+IA9ojTr09ZOTK5rSlsVjxKD1N7lnNAO3KdmB6LgnubQyTE7fpL05j+j9/CBcbtY1jYCw4fgzL02HIpqSRi6nNjcHFs9b3NxRfC07nnJeme+mbe63nD4Mw/yf1SpqUzwZUqr5ZX9wm3Uz0R58fOiNE7AAdvLRL4ZwNSLNbsVgT6X8pX3J2gnJckWAdSSATa4bW469b+kNrAm1N3MN7bPyNz1jJc9Qb3AxDLu+/8ARD9tPfLO5ovhKY+1+20BfySp5hTOLGZhdUKi5HWBn1mo2JguQRaV82W+trXuSeHjE3sNGY+Tj6asB9Qejyf5Tf6j/wAn7kcu4mumIYX6qf8AvjjuADxxLHvp3/fjtXYU6Jd+gfmOHtwvTzf5RtDm5mIRsJRCEc1crAcQ351x2nXxl2rgEeiKNQZ0yqpvpfKALjqOl5lq24VMElK7oO1QbDtYFdIrQUU9zD//AEq//n/1RH/Kn7VD7NX3pKvyfU/53UKnMqo4zdYLqAfG15P8p1QF6A6Qrm3eVt7jH6i9Df4Q8xPsr7hPPfk3/pVb9W3+oktpuKbD+cuNBpk4dntzi7ggcMSw7qdv34AbjE0VqKUcBlYWKngRPPt2r4XaT4cE5GLJr1ZeUpk9ttP7xlv+Qn/2n/wf743+QAvf5y1+vk9fPPAQS+Uc/wA0H61P2XhHcj+g0e5v22meO4F+OJY99O/781OzNl8lhhhw97K657W9rNra/Rfr6IMpIA7S3drjaC4miFKZkZrsAeGVxbtHvgrbf/eU+3Q/ZWXx8n5/+W/+D/fJtn7i8nWSqcQWKMrWNPjlPC+eFio58p30FL9b+48Kbtf0Sh+rWS70bE+d01QvkytnvlzX5pFrXHXJdn4TkaSUr5sihb2te3Tbokt7FJErSJpITGmQ5FKJAwkZWSuZEzSHItRGlYo0tOzG2ZUj5+wW6tV/aIQfpG5/wrc+c0GA3NoD23dz+jZR63vLz3RipvdSwIN1ItodDqOEvYduH47Jumkec7y4I0KzU7kgaqT1HheUtnYkjTqOk1nyiYTSnUHah94+MwytZoAenbOxyLVSq6h0POZSAbhhrYHS4JJHaJzaWKFWq9RVChiDlFrA2ANraWJBPjAuyMRmojrUkeB1H70urcD8dHGABCgdIG3yw+air/VPoYRw7R+NocpSdT0g/wAIAec4N7Pbrm22BXvTI6iD4HQ+o9ZhH5p7Qfdxmr2HVyvrwYHXv1HqJz+4Y9WO/Y3+35NOSvc0YklCqyMHRirLqGXiDrrKj4lU4kDvMoYjeGkvA5u6cWOObfwo7MskEviYXqMSSzEsSSSTqSSbkntjS4mVr7yMx5qgd92PkIOxW0ajcXPde3/qvxm1DoMsudjVn12KPG5sK+0Kae0wHZfWCsTvIi+zdj18BM5QwlSobIrN3D7oVw27D8XZU8bnyW/rN3H22K/U7NOfcZP9KogxO8NRtFsvd95g93qVDqSfMzV4fYVFeIZz280eQ19YSoqqewqp9kW9ePrNyHT44cI059RknyzI4Xd2s+rDKOtzl9DqfAQmm7AA+kBPUAbeZ+6HAZ0TOlRhsH7qY7kMXTGoUnJY9AfT9rKZ63TeeLbXolagI01/49RPXNkYrlKVOp9dVbxI19YAFAI4CRrJlEmxpDlErbW2QuIUKxZcpuCtu4ixltRJlMlsugcu7lLlqdW73phAFvocgspJ48APKGX43kQqTj1Yt2Oki0Hj1qShy06K0KCyPeDBvXphKdQ0mDBswv0Ai2hB6Znn3WxD82ri2Zeq9Rr+BNppeVi5WWtiGCKu7pp0BTwtQ03zBnqEkM9gRYleA14Svs/dQ8qKuJq8qQQbam5HDMzakdlof5SOzwsKLXKTueVg0episKJ88cGkInSYtSK0lhWkqNKQeSU6klyKUS6DFeRK0deOxUJ5WqmWGMp1zIky4ojZ4wvIXqRhqSWykiR3kJaNZ4y8hstI6WinCsUx6kXpPLBVLMWYlidSWNySTqSTCWEP4++V6ODBw/KBahZamRzdeTAZboAL5s1wezhJ8M/49OidE55HvRhOUwrjpXnDvH4M8nrCe0VnGUg8Lek8h2hSAdgOAJtAAvutiNSv1hp3jUfHzmp+fE0RRNsq1DUB6QWUKw7jYHvEwuzK+UAroynTuhGrtasRzadu3KbeF9IAaNGt/wA/GRYnbNKne7AnqGpmSqVKzmz1AL9DOF9JPVwS0wMxzsehToO9v4QAFYt8zE24km3fDOz6bVEAvlyi1zwiw2yazarTCL9Zvvbj4CFsLslV9uoWPUvwZvuilFSVMcZOLtAXG4UKedUJ+yPidJHh9m1Kn0dIkfWbh8BNVTo011VFv1tzm9dB4ASU1SeJv2H4RKMVwhuTfLAVHdw/1tQAfVTX3WWEsLsugnCnm7XN/wD1Gnvli86BKJJRU0toB1DQeQ0jYhOgQA5lnQI9V6o/J+LQAjVe+SoketOWadKKx0CNr4TMt+kf8zXbhVr4coeNNjbufnD1zQc+GupEubprydQjoYEeWo+MQzYII8GRBpDXxWU2tcmIZdzThqQdy7Hs7p1RCgsvGvGmtIFEeFhsG5Jnjg8aqSRaUlzSKUGzgaPWPWnJFSY3lLWIYqyVViAnc0h5GWsaHgRwMizRZotRWknzRrNIs04Wi1BpOs8SVZXqNIeUlqVonTQao1JPmgvC1ZfVooyCUSUmU8TLOaVsTwhN7DgtwZVeR55zEGV88i9iqpk5ePptKuadWpIky4oIrFKfLxTGZTCbN/omJ+3hv/2kGH4Dv+AiinWOSR7R4HxnmuM4nvMUUAO7P9oTW7W+hHcPdFFADGV+EL4XgvcIooAbXbP0jeEpLFFABD7vjHH8eZiigBx+PhOpOxQAR6I4cfD4zkUAJB90s0/uiiiYyalLaTsUQyVuB8ZJsf6RftfCKKAGnMp4j2/CKKAyYRyxRSRkqSdIopDLiSLJlnIphkZkPnYopBZwxGcigApyKKACiiiiAhqys0UUuJMi1hYTpxRRLkb4HyKvwiijlwTHkDYuU4opC4MkuTpnIopLGhRRRSSj/9k="/>
          <p:cNvSpPr>
            <a:spLocks noChangeAspect="1" noChangeArrowheads="1"/>
          </p:cNvSpPr>
          <p:nvPr/>
        </p:nvSpPr>
        <p:spPr bwMode="auto">
          <a:xfrm>
            <a:off x="8599488" y="-1020763"/>
            <a:ext cx="7410450" cy="2447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1030" name="Picture 6" descr="https://5dmti.com/upload/services/14199204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3020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32849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600200"/>
            <a:ext cx="8568952" cy="4997151"/>
          </a:xfrm>
        </p:spPr>
        <p:txBody>
          <a:bodyPr>
            <a:noAutofit/>
          </a:bodyPr>
          <a:lstStyle/>
          <a:p>
            <a:pPr lvl="0" algn="just"/>
            <a:r>
              <a:rPr lang="ar-IQ" sz="2400" b="1" dirty="0">
                <a:solidFill>
                  <a:srgbClr val="0000CC"/>
                </a:solidFill>
              </a:rPr>
              <a:t>للتوسيع في مجالات الترويج والتسويق والدعاية السياحية وترويج المبيعات </a:t>
            </a:r>
            <a:r>
              <a:rPr lang="ar-IQ" sz="2400" b="1" dirty="0"/>
              <a:t>من خلال إيصال كل مواقع الجذب السياحي والخدمات للمستهلك/السائح/الضيف ورسم صورة ذهنية لا تنسى.</a:t>
            </a:r>
            <a:endParaRPr lang="en-US" sz="2400" b="1" dirty="0"/>
          </a:p>
          <a:p>
            <a:pPr lvl="0" algn="just"/>
            <a:r>
              <a:rPr lang="ar-IQ" sz="2400" b="1" dirty="0">
                <a:solidFill>
                  <a:srgbClr val="0000CC"/>
                </a:solidFill>
              </a:rPr>
              <a:t>إعطاء فرص متساوية للمنافسة في السوق السياحية </a:t>
            </a:r>
            <a:r>
              <a:rPr lang="ar-IQ" sz="2400" b="1" dirty="0"/>
              <a:t>سواء كانت مؤسسات كبيرة أو صغيرة الحجم، أي لها تواجد عالمي على الأنترنت. </a:t>
            </a:r>
            <a:endParaRPr lang="en-US" sz="2400" b="1" dirty="0"/>
          </a:p>
          <a:p>
            <a:pPr lvl="0" algn="just"/>
            <a:r>
              <a:rPr lang="ar-IQ" sz="2400" b="1" dirty="0"/>
              <a:t>إن المزيج الترويجي الفندقي يحتاج الى ميزانية كبيرة لا تستطيع المؤسسات الفندقية الصغيرة القيام بها, </a:t>
            </a:r>
            <a:r>
              <a:rPr lang="ar-IQ" sz="2400" b="1" dirty="0">
                <a:solidFill>
                  <a:srgbClr val="0000CC"/>
                </a:solidFill>
              </a:rPr>
              <a:t>فساعد الأنترنت على توفير فرص متساوية في التنافس </a:t>
            </a:r>
            <a:r>
              <a:rPr lang="ar-IQ" sz="2400" b="1" dirty="0" err="1">
                <a:solidFill>
                  <a:srgbClr val="0000CC"/>
                </a:solidFill>
              </a:rPr>
              <a:t>والإنتشار</a:t>
            </a:r>
            <a:r>
              <a:rPr lang="ar-IQ" sz="2400" b="1" dirty="0">
                <a:solidFill>
                  <a:srgbClr val="0000CC"/>
                </a:solidFill>
              </a:rPr>
              <a:t> من خلال الترويج على المواقع </a:t>
            </a:r>
            <a:r>
              <a:rPr lang="ar-IQ" sz="2400" b="1" dirty="0" err="1">
                <a:solidFill>
                  <a:srgbClr val="0000CC"/>
                </a:solidFill>
              </a:rPr>
              <a:t>الألكترونية</a:t>
            </a:r>
            <a:r>
              <a:rPr lang="ar-IQ" sz="2400" b="1" dirty="0">
                <a:solidFill>
                  <a:srgbClr val="0000CC"/>
                </a:solidFill>
              </a:rPr>
              <a:t> </a:t>
            </a:r>
            <a:r>
              <a:rPr lang="ar-IQ" sz="2400" b="1" dirty="0"/>
              <a:t>للترويج عن الخدمات السياحية.</a:t>
            </a:r>
            <a:endParaRPr lang="en-US" sz="2400" b="1" dirty="0"/>
          </a:p>
          <a:p>
            <a:pPr lvl="0" algn="just"/>
            <a:r>
              <a:rPr lang="ar-IQ" sz="2400" b="1" dirty="0"/>
              <a:t>يؤدي الأنترنت دوراً كبيراً في تحقيق </a:t>
            </a:r>
            <a:r>
              <a:rPr lang="ar-IQ" sz="2400" b="1" dirty="0" err="1"/>
              <a:t>إقتصاديات</a:t>
            </a:r>
            <a:r>
              <a:rPr lang="ar-IQ" sz="2400" b="1" dirty="0"/>
              <a:t> الكلفة، إذ </a:t>
            </a:r>
            <a:r>
              <a:rPr lang="ar-IQ" sz="2400" b="1" dirty="0">
                <a:solidFill>
                  <a:srgbClr val="0000CC"/>
                </a:solidFill>
              </a:rPr>
              <a:t>استطاعت المؤسسات الفندقية الترويج عن خدماتها وتوزيعها بتكاليف منخفضة مقارنة بأساليب الترويج والتسويق التقليدية</a:t>
            </a:r>
            <a:r>
              <a:rPr lang="ar-IQ" sz="2400" b="1" dirty="0"/>
              <a:t>.  </a:t>
            </a:r>
          </a:p>
        </p:txBody>
      </p:sp>
      <p:sp>
        <p:nvSpPr>
          <p:cNvPr id="4" name="Rectangle 3"/>
          <p:cNvSpPr/>
          <p:nvPr/>
        </p:nvSpPr>
        <p:spPr>
          <a:xfrm>
            <a:off x="683568" y="476672"/>
            <a:ext cx="7776864" cy="707886"/>
          </a:xfrm>
          <a:prstGeom prst="rect">
            <a:avLst/>
          </a:prstGeom>
          <a:blipFill>
            <a:blip r:embed="rId2"/>
            <a:tile tx="0" ty="0" sx="100000" sy="100000" flip="none" algn="tl"/>
          </a:blip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smtClean="0">
                <a:solidFill>
                  <a:schemeClr val="tx1"/>
                </a:solidFill>
              </a:rPr>
              <a:t>أهمية التسويق </a:t>
            </a:r>
            <a:r>
              <a:rPr lang="ar-IQ" sz="4000" b="1" dirty="0">
                <a:solidFill>
                  <a:schemeClr val="tx1"/>
                </a:solidFill>
              </a:rPr>
              <a:t>الالكتروني </a:t>
            </a:r>
            <a:endParaRPr lang="ar-IQ" sz="4000" dirty="0">
              <a:solidFill>
                <a:schemeClr val="tx1"/>
              </a:solidFill>
            </a:endParaRPr>
          </a:p>
        </p:txBody>
      </p:sp>
    </p:spTree>
    <p:extLst>
      <p:ext uri="{BB962C8B-B14F-4D97-AF65-F5344CB8AC3E}">
        <p14:creationId xmlns:p14="http://schemas.microsoft.com/office/powerpoint/2010/main" val="327799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548680"/>
            <a:ext cx="8229600" cy="5904656"/>
          </a:xfrm>
        </p:spPr>
        <p:txBody>
          <a:bodyPr>
            <a:noAutofit/>
          </a:bodyPr>
          <a:lstStyle/>
          <a:p>
            <a:pPr lvl="0" algn="just"/>
            <a:r>
              <a:rPr lang="ar-IQ" sz="2800" b="1" dirty="0"/>
              <a:t>تسمح شبكات الأنترنت في </a:t>
            </a:r>
            <a:r>
              <a:rPr lang="ar-IQ" sz="2800" b="1" dirty="0">
                <a:solidFill>
                  <a:srgbClr val="0000CC"/>
                </a:solidFill>
              </a:rPr>
              <a:t>فتح قناة </a:t>
            </a:r>
            <a:r>
              <a:rPr lang="ar-IQ" sz="2800" b="1" dirty="0" err="1">
                <a:solidFill>
                  <a:srgbClr val="0000CC"/>
                </a:solidFill>
              </a:rPr>
              <a:t>إتصال</a:t>
            </a:r>
            <a:r>
              <a:rPr lang="ar-IQ" sz="2800" b="1" dirty="0">
                <a:solidFill>
                  <a:srgbClr val="0000CC"/>
                </a:solidFill>
              </a:rPr>
              <a:t> مباشر مع السياح </a:t>
            </a:r>
            <a:r>
              <a:rPr lang="ar-IQ" sz="2800" b="1" dirty="0"/>
              <a:t>من خلال موقعها.  </a:t>
            </a:r>
            <a:endParaRPr lang="en-US" sz="2800" b="1" dirty="0"/>
          </a:p>
          <a:p>
            <a:pPr lvl="0" algn="just"/>
            <a:r>
              <a:rPr lang="ar-IQ" sz="2800" b="1" dirty="0"/>
              <a:t>إن الترويج الفندقي عبر الأنترنت يساعد المؤسسة السياحية في </a:t>
            </a:r>
            <a:r>
              <a:rPr lang="ar-IQ" sz="2800" b="1" dirty="0">
                <a:solidFill>
                  <a:srgbClr val="0000CC"/>
                </a:solidFill>
              </a:rPr>
              <a:t>إيجاد سائح بسرعة ويسر من خلال مواقع الويب </a:t>
            </a:r>
            <a:r>
              <a:rPr lang="ar-IQ" sz="2800" b="1" dirty="0"/>
              <a:t>أو الأنشطة أو المزيج الترويجي.</a:t>
            </a:r>
            <a:endParaRPr lang="en-US" sz="2800" b="1" dirty="0"/>
          </a:p>
          <a:p>
            <a:pPr lvl="0" algn="just"/>
            <a:r>
              <a:rPr lang="ar-IQ" sz="2800" b="1" dirty="0"/>
              <a:t>يساعد الأنترنت في </a:t>
            </a:r>
            <a:r>
              <a:rPr lang="ar-IQ" sz="2800" b="1" dirty="0">
                <a:solidFill>
                  <a:srgbClr val="0000CC"/>
                </a:solidFill>
              </a:rPr>
              <a:t>قياس مدى فاعلية عناصر الترويج الفندقي من خلال التغذية العكسية وردود أفعال المستفيدين </a:t>
            </a:r>
            <a:r>
              <a:rPr lang="ar-IQ" sz="2800" b="1" dirty="0"/>
              <a:t>وطرح أفكار جديدة ومبتكرة ومباشرة من خلال الإجابة على أسئلة الاستبيان أو الشكاوى أو المقترحات أو استطلاع الرأي. </a:t>
            </a:r>
            <a:endParaRPr lang="en-US" sz="2800" b="1" dirty="0"/>
          </a:p>
          <a:p>
            <a:pPr algn="just"/>
            <a:r>
              <a:rPr lang="ar-IQ" sz="2800" b="1" dirty="0"/>
              <a:t>كسب فرص تسويقية من خلال </a:t>
            </a:r>
            <a:r>
              <a:rPr lang="ar-IQ" sz="2800" b="1" dirty="0">
                <a:solidFill>
                  <a:srgbClr val="0000CC"/>
                </a:solidFill>
              </a:rPr>
              <a:t>الحصول على معلومات وبيانات في وقت مناسب وكلفة أقل</a:t>
            </a:r>
            <a:r>
              <a:rPr lang="ar-IQ" sz="2800" b="1" dirty="0"/>
              <a:t>، فضلاً عن إن شبكة الأنترنت تساهم في إيصال المعلومات على مدار الـ 24 ساعة وطيلة أيام الأسبوع دون تكاليف إضافية.</a:t>
            </a:r>
            <a:endParaRPr lang="ar-IQ" sz="2800" dirty="0"/>
          </a:p>
        </p:txBody>
      </p:sp>
    </p:spTree>
    <p:extLst>
      <p:ext uri="{BB962C8B-B14F-4D97-AF65-F5344CB8AC3E}">
        <p14:creationId xmlns:p14="http://schemas.microsoft.com/office/powerpoint/2010/main" val="3892958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encrypted-tbn1.gstatic.com/images?q=tbn:ANd9GcSiUiPVdkuBIr3a8l_xuU7AvDHkrQrIfu8Ey4E71Jc0kTJenzT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5" y="203561"/>
            <a:ext cx="7870651" cy="656723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p:nvPr/>
        </p:nvSpPr>
        <p:spPr>
          <a:xfrm>
            <a:off x="683568" y="476672"/>
            <a:ext cx="7776864" cy="1323439"/>
          </a:xfrm>
          <a:prstGeom prst="rect">
            <a:avLst/>
          </a:prstGeom>
          <a:blipFill>
            <a:blip r:embed="rId4"/>
            <a:tile tx="0" ty="0" sx="100000" sy="100000" flip="none" algn="tl"/>
          </a:blip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a:t>الأدوات الترويجية </a:t>
            </a:r>
            <a:r>
              <a:rPr lang="ar-IQ" sz="4000" b="1" dirty="0" err="1"/>
              <a:t>للؤسسة</a:t>
            </a:r>
            <a:r>
              <a:rPr lang="ar-IQ" sz="4000" b="1" dirty="0"/>
              <a:t> الفندقية عبر الأنترنت </a:t>
            </a:r>
            <a:endParaRPr lang="ar-IQ" sz="4000" dirty="0">
              <a:solidFill>
                <a:schemeClr val="tx1"/>
              </a:solidFill>
            </a:endParaRPr>
          </a:p>
        </p:txBody>
      </p:sp>
      <p:sp>
        <p:nvSpPr>
          <p:cNvPr id="2" name="مستطيل 1"/>
          <p:cNvSpPr/>
          <p:nvPr/>
        </p:nvSpPr>
        <p:spPr>
          <a:xfrm>
            <a:off x="4176464" y="3212976"/>
            <a:ext cx="4572000" cy="3108543"/>
          </a:xfrm>
          <a:prstGeom prst="rect">
            <a:avLst/>
          </a:prstGeom>
        </p:spPr>
        <p:txBody>
          <a:bodyPr>
            <a:spAutoFit/>
          </a:bodyPr>
          <a:lstStyle/>
          <a:p>
            <a:pPr algn="just"/>
            <a:r>
              <a:rPr lang="ar-IQ" sz="2800" b="1" dirty="0">
                <a:solidFill>
                  <a:srgbClr val="FF0000"/>
                </a:solidFill>
              </a:rPr>
              <a:t>إنشاء موقع ويب للفندق </a:t>
            </a:r>
            <a:r>
              <a:rPr lang="en-US" sz="2800" b="1" dirty="0">
                <a:solidFill>
                  <a:srgbClr val="FF0000"/>
                </a:solidFill>
              </a:rPr>
              <a:t>Hotel </a:t>
            </a:r>
            <a:r>
              <a:rPr lang="en-US" sz="2800" b="1" dirty="0" err="1">
                <a:solidFill>
                  <a:srgbClr val="FF0000"/>
                </a:solidFill>
              </a:rPr>
              <a:t>Wep</a:t>
            </a:r>
            <a:r>
              <a:rPr lang="en-US" sz="2800" b="1" dirty="0">
                <a:solidFill>
                  <a:srgbClr val="FF0000"/>
                </a:solidFill>
              </a:rPr>
              <a:t> Site</a:t>
            </a:r>
            <a:r>
              <a:rPr lang="ar-IQ" sz="2800" b="1" dirty="0">
                <a:solidFill>
                  <a:srgbClr val="FF0000"/>
                </a:solidFill>
              </a:rPr>
              <a:t> </a:t>
            </a:r>
            <a:r>
              <a:rPr lang="ar-IQ" sz="2800" b="1" dirty="0"/>
              <a:t>: تستطيع المؤسسة الفندقية من خلال موقعها عرض خدماتها بمختلف أنواعها ولكافة شرائح المجتمع ومواصفاتها وأسعارها ونظم توزيعها وأساليب وقنوات الدفع </a:t>
            </a:r>
            <a:r>
              <a:rPr lang="ar-IQ" sz="2800" b="1" dirty="0" err="1"/>
              <a:t>الألكتروني</a:t>
            </a:r>
            <a:r>
              <a:rPr lang="ar-IQ" sz="2800" b="1" dirty="0"/>
              <a:t> والتقليدي</a:t>
            </a:r>
          </a:p>
        </p:txBody>
      </p:sp>
      <p:sp>
        <p:nvSpPr>
          <p:cNvPr id="5" name="Rectangle 3"/>
          <p:cNvSpPr/>
          <p:nvPr/>
        </p:nvSpPr>
        <p:spPr>
          <a:xfrm>
            <a:off x="7740352" y="2120950"/>
            <a:ext cx="1008112" cy="707886"/>
          </a:xfrm>
          <a:prstGeom prst="rect">
            <a:avLst/>
          </a:prstGeom>
          <a:blipFill>
            <a:blip r:embed="rId4"/>
            <a:tile tx="0" ty="0" sx="100000" sy="100000" flip="none" algn="tl"/>
          </a:blip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smtClean="0"/>
              <a:t>1</a:t>
            </a:r>
            <a:endParaRPr lang="ar-IQ" sz="4000" dirty="0">
              <a:solidFill>
                <a:schemeClr val="tx1"/>
              </a:solidFill>
            </a:endParaRPr>
          </a:p>
        </p:txBody>
      </p:sp>
    </p:spTree>
    <p:extLst>
      <p:ext uri="{BB962C8B-B14F-4D97-AF65-F5344CB8AC3E}">
        <p14:creationId xmlns:p14="http://schemas.microsoft.com/office/powerpoint/2010/main" val="34477429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s://encrypted-tbn3.gstatic.com/images?q=tbn:ANd9GcSHK_i2i3fGCMfPOzOFEcmtSFiz4j5yN1Yver-Lb5Gw4IJNBv6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5368" y="2671035"/>
            <a:ext cx="6804248" cy="4194620"/>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251520" y="476672"/>
            <a:ext cx="7200800" cy="2677656"/>
          </a:xfrm>
          <a:prstGeom prst="rect">
            <a:avLst/>
          </a:prstGeom>
        </p:spPr>
        <p:txBody>
          <a:bodyPr wrap="square">
            <a:spAutoFit/>
          </a:bodyPr>
          <a:lstStyle/>
          <a:p>
            <a:pPr algn="just"/>
            <a:r>
              <a:rPr lang="ar-IQ" sz="2800" b="1" dirty="0">
                <a:solidFill>
                  <a:srgbClr val="FF0000"/>
                </a:solidFill>
              </a:rPr>
              <a:t>مجتمعات ومكاتب السياحة </a:t>
            </a:r>
            <a:r>
              <a:rPr lang="ar-IQ" sz="2800" b="1" dirty="0" err="1">
                <a:solidFill>
                  <a:srgbClr val="FF0000"/>
                </a:solidFill>
              </a:rPr>
              <a:t>الإفتراضية</a:t>
            </a:r>
            <a:r>
              <a:rPr lang="ar-IQ" sz="2800" b="1" baseline="30000" dirty="0">
                <a:solidFill>
                  <a:srgbClr val="FF0000"/>
                </a:solidFill>
              </a:rPr>
              <a:t> </a:t>
            </a:r>
            <a:r>
              <a:rPr lang="ar-IQ" sz="2800" b="1" dirty="0"/>
              <a:t>: يتم التعرف على المكاتب السياحية ووكالات السفر والسياحة وشركات النقل عبر شبكة الأنترنت ومواقع الفنادق والمنتجعات السياحية، ويتم التعرف على الخدمات وطريقة الوصول والحجوزات على الموقع الالكتروني للفندق والترويج عن الخدمات والنشاطات والفعاليات السياحية لوكالات ترعاها جميع بلدان العالم.</a:t>
            </a:r>
          </a:p>
        </p:txBody>
      </p:sp>
      <p:sp>
        <p:nvSpPr>
          <p:cNvPr id="5" name="Rectangle 3"/>
          <p:cNvSpPr/>
          <p:nvPr/>
        </p:nvSpPr>
        <p:spPr>
          <a:xfrm>
            <a:off x="7706776" y="476672"/>
            <a:ext cx="1008112" cy="707886"/>
          </a:xfrm>
          <a:prstGeom prst="rect">
            <a:avLst/>
          </a:prstGeom>
          <a:blipFill>
            <a:blip r:embed="rId3"/>
            <a:tile tx="0" ty="0" sx="100000" sy="100000" flip="none" algn="tl"/>
          </a:blip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smtClean="0"/>
              <a:t>2</a:t>
            </a:r>
            <a:endParaRPr lang="ar-IQ" sz="4000" dirty="0">
              <a:solidFill>
                <a:schemeClr val="tx1"/>
              </a:solidFill>
            </a:endParaRPr>
          </a:p>
        </p:txBody>
      </p:sp>
    </p:spTree>
    <p:extLst>
      <p:ext uri="{BB962C8B-B14F-4D97-AF65-F5344CB8AC3E}">
        <p14:creationId xmlns:p14="http://schemas.microsoft.com/office/powerpoint/2010/main" val="781223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encrypted-tbn0.gstatic.com/images?q=tbn:ANd9GcR-ES_JVK0Q0HbB-2KeVWpsnKUD4aQcbfHxSt7R2JVK-OoM585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604" y="1180493"/>
            <a:ext cx="7128792" cy="5346594"/>
          </a:xfrm>
          <a:prstGeom prst="rect">
            <a:avLst/>
          </a:prstGeom>
          <a:noFill/>
          <a:extLst>
            <a:ext uri="{909E8E84-426E-40DD-AFC4-6F175D3DCCD1}">
              <a14:hiddenFill xmlns:a14="http://schemas.microsoft.com/office/drawing/2010/main">
                <a:solidFill>
                  <a:srgbClr val="FFFFFF"/>
                </a:solidFill>
              </a14:hiddenFill>
            </a:ext>
          </a:extLst>
        </p:spPr>
      </p:pic>
      <p:sp>
        <p:nvSpPr>
          <p:cNvPr id="2" name="مستطيل 1"/>
          <p:cNvSpPr/>
          <p:nvPr/>
        </p:nvSpPr>
        <p:spPr>
          <a:xfrm>
            <a:off x="539552" y="548680"/>
            <a:ext cx="8064896" cy="707886"/>
          </a:xfrm>
          <a:prstGeom prst="rect">
            <a:avLst/>
          </a:prstGeom>
          <a:blipFill>
            <a:blip r:embed="rId3"/>
            <a:tile tx="0" ty="0" sx="100000" sy="100000" flip="none" algn="tl"/>
          </a:blipFill>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ar-IQ" sz="4000" b="1" dirty="0">
                <a:solidFill>
                  <a:srgbClr val="0000CC"/>
                </a:solidFill>
              </a:rPr>
              <a:t>التسويق </a:t>
            </a:r>
            <a:r>
              <a:rPr lang="ar-IQ" sz="4000" b="1" dirty="0" smtClean="0">
                <a:solidFill>
                  <a:srgbClr val="0000CC"/>
                </a:solidFill>
              </a:rPr>
              <a:t>الفندقي</a:t>
            </a:r>
            <a:endParaRPr lang="en-US" sz="4000" dirty="0">
              <a:solidFill>
                <a:srgbClr val="0000CC"/>
              </a:solidFill>
            </a:endParaRPr>
          </a:p>
        </p:txBody>
      </p:sp>
      <p:grpSp>
        <p:nvGrpSpPr>
          <p:cNvPr id="7" name="مجموعة 6"/>
          <p:cNvGrpSpPr/>
          <p:nvPr/>
        </p:nvGrpSpPr>
        <p:grpSpPr>
          <a:xfrm>
            <a:off x="2466192" y="1628800"/>
            <a:ext cx="6066248" cy="1517127"/>
            <a:chOff x="2466192" y="1628800"/>
            <a:chExt cx="6066248" cy="1517127"/>
          </a:xfrm>
        </p:grpSpPr>
        <p:sp>
          <p:nvSpPr>
            <p:cNvPr id="3" name="مستطيل 2"/>
            <p:cNvSpPr/>
            <p:nvPr/>
          </p:nvSpPr>
          <p:spPr>
            <a:xfrm>
              <a:off x="6521953" y="1628800"/>
              <a:ext cx="2010487" cy="646331"/>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IQ" sz="3600" b="1" dirty="0">
                  <a:solidFill>
                    <a:srgbClr val="C00000"/>
                  </a:solidFill>
                </a:rPr>
                <a:t>التسويق </a:t>
              </a:r>
              <a:r>
                <a:rPr lang="ar-IQ" sz="3600" b="1" dirty="0" smtClean="0">
                  <a:solidFill>
                    <a:srgbClr val="C00000"/>
                  </a:solidFill>
                </a:rPr>
                <a:t>لغة</a:t>
              </a:r>
              <a:endParaRPr lang="ar-IQ" sz="3600" b="1" dirty="0">
                <a:solidFill>
                  <a:srgbClr val="C00000"/>
                </a:solidFill>
              </a:endParaRPr>
            </a:p>
          </p:txBody>
        </p:sp>
        <p:sp>
          <p:nvSpPr>
            <p:cNvPr id="4" name="مستطيل 3"/>
            <p:cNvSpPr/>
            <p:nvPr/>
          </p:nvSpPr>
          <p:spPr>
            <a:xfrm>
              <a:off x="2466192" y="2561152"/>
              <a:ext cx="5368777" cy="58477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IQ" sz="3200" b="1" dirty="0"/>
                <a:t>تعني (طلب السوق للبضائع والخدمات).</a:t>
              </a:r>
            </a:p>
          </p:txBody>
        </p:sp>
      </p:grpSp>
      <p:grpSp>
        <p:nvGrpSpPr>
          <p:cNvPr id="8" name="مجموعة 7"/>
          <p:cNvGrpSpPr/>
          <p:nvPr/>
        </p:nvGrpSpPr>
        <p:grpSpPr>
          <a:xfrm>
            <a:off x="539553" y="3530625"/>
            <a:ext cx="7992887" cy="2404139"/>
            <a:chOff x="539553" y="3530625"/>
            <a:chExt cx="7992887" cy="2404139"/>
          </a:xfrm>
        </p:grpSpPr>
        <p:sp>
          <p:nvSpPr>
            <p:cNvPr id="5" name="مستطيل 4"/>
            <p:cNvSpPr/>
            <p:nvPr/>
          </p:nvSpPr>
          <p:spPr>
            <a:xfrm>
              <a:off x="539553" y="4365104"/>
              <a:ext cx="7314574" cy="156966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IQ" sz="3200" b="1" dirty="0" smtClean="0"/>
                <a:t>عملية </a:t>
              </a:r>
              <a:r>
                <a:rPr lang="ar-IQ" sz="3200" b="1" dirty="0"/>
                <a:t>إدارية </a:t>
              </a:r>
              <a:r>
                <a:rPr lang="ar-IQ" sz="3200" b="1" dirty="0" err="1"/>
                <a:t>إجتماعية</a:t>
              </a:r>
              <a:r>
                <a:rPr lang="ar-IQ" sz="3200" b="1" dirty="0"/>
                <a:t> يحصل بموجبها الأفراد والمجموعات على ما يحتاجون، ويتم تحقيق ذلك من خلال إنتاج وتبادل المنتجات ذات القيمة مع الآخرين.</a:t>
              </a:r>
            </a:p>
          </p:txBody>
        </p:sp>
        <p:sp>
          <p:nvSpPr>
            <p:cNvPr id="6" name="مستطيل 5"/>
            <p:cNvSpPr/>
            <p:nvPr/>
          </p:nvSpPr>
          <p:spPr>
            <a:xfrm>
              <a:off x="6707902" y="3530625"/>
              <a:ext cx="1824538" cy="646331"/>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ar-IQ" sz="3600" b="1" dirty="0">
                  <a:solidFill>
                    <a:srgbClr val="C00000"/>
                  </a:solidFill>
                </a:rPr>
                <a:t>التسويق : </a:t>
              </a:r>
            </a:p>
          </p:txBody>
        </p:sp>
      </p:grpSp>
    </p:spTree>
    <p:extLst>
      <p:ext uri="{BB962C8B-B14F-4D97-AF65-F5344CB8AC3E}">
        <p14:creationId xmlns:p14="http://schemas.microsoft.com/office/powerpoint/2010/main" val="38467169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23528" y="313716"/>
            <a:ext cx="7092280" cy="2677656"/>
          </a:xfrm>
          <a:prstGeom prst="rect">
            <a:avLst/>
          </a:prstGeom>
        </p:spPr>
        <p:txBody>
          <a:bodyPr wrap="square">
            <a:spAutoFit/>
          </a:bodyPr>
          <a:lstStyle/>
          <a:p>
            <a:pPr algn="just"/>
            <a:r>
              <a:rPr lang="ar-IQ" sz="2800" b="1" dirty="0">
                <a:solidFill>
                  <a:srgbClr val="FF0000"/>
                </a:solidFill>
              </a:rPr>
              <a:t>محركات البحث </a:t>
            </a:r>
            <a:r>
              <a:rPr lang="ar-IQ" sz="2800" b="1" dirty="0" smtClean="0">
                <a:solidFill>
                  <a:srgbClr val="FF0000"/>
                </a:solidFill>
              </a:rPr>
              <a:t>والفهارس</a:t>
            </a:r>
            <a:r>
              <a:rPr lang="ar-IQ" sz="2800" b="1" dirty="0" smtClean="0"/>
              <a:t>: </a:t>
            </a:r>
            <a:r>
              <a:rPr lang="ar-IQ" sz="2800" b="1" dirty="0"/>
              <a:t>إن الدخول الى هذه المحركات والفهارس وتزويدها بوصف جيد لمواقع الفنادق ومكاتب السفر والسياحة وشركات الطيران وشركات النقل البحري والبري وسكك الحديد والحجوزات تسهل من عملية وصول السائح الى هذه المواقع والتعرف بصورة مباشرة عن هذه الخدمات خلال بحثه عبر شبكة الأنترنت.</a:t>
            </a:r>
          </a:p>
        </p:txBody>
      </p:sp>
      <p:sp>
        <p:nvSpPr>
          <p:cNvPr id="5" name="Rectangle 3"/>
          <p:cNvSpPr/>
          <p:nvPr/>
        </p:nvSpPr>
        <p:spPr>
          <a:xfrm>
            <a:off x="7764680" y="482769"/>
            <a:ext cx="1008112" cy="707886"/>
          </a:xfrm>
          <a:prstGeom prst="rect">
            <a:avLst/>
          </a:prstGeom>
          <a:blipFill>
            <a:blip r:embed="rId2"/>
            <a:tile tx="0" ty="0" sx="100000" sy="100000" flip="none" algn="tl"/>
          </a:blip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smtClean="0"/>
              <a:t>3</a:t>
            </a:r>
            <a:endParaRPr lang="ar-IQ" sz="4000" dirty="0">
              <a:solidFill>
                <a:schemeClr val="tx1"/>
              </a:solidFill>
            </a:endParaRPr>
          </a:p>
        </p:txBody>
      </p:sp>
      <p:pic>
        <p:nvPicPr>
          <p:cNvPr id="6" name="Picture 2" descr="https://encrypted-tbn3.gstatic.com/images?q=tbn:ANd9GcRputzEOoGeFDxX1O6myfou__6ytSWuiu8AroaQXvcsDQ4wLFj-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429001"/>
            <a:ext cx="9143997"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181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677766"/>
            <a:ext cx="8784976" cy="4919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323528" y="620688"/>
            <a:ext cx="7236296" cy="3108543"/>
          </a:xfrm>
          <a:prstGeom prst="rect">
            <a:avLst/>
          </a:prstGeom>
        </p:spPr>
        <p:txBody>
          <a:bodyPr wrap="square">
            <a:spAutoFit/>
          </a:bodyPr>
          <a:lstStyle/>
          <a:p>
            <a:pPr algn="just"/>
            <a:r>
              <a:rPr lang="ar-IQ" sz="2800" b="1" dirty="0" err="1">
                <a:solidFill>
                  <a:srgbClr val="FF0000"/>
                </a:solidFill>
              </a:rPr>
              <a:t>إختيار</a:t>
            </a:r>
            <a:r>
              <a:rPr lang="ar-IQ" sz="2800" b="1" dirty="0">
                <a:solidFill>
                  <a:srgbClr val="FF0000"/>
                </a:solidFill>
              </a:rPr>
              <a:t> وسائل الإعلان </a:t>
            </a:r>
            <a:r>
              <a:rPr lang="ar-IQ" sz="2800" b="1" dirty="0"/>
              <a:t>: </a:t>
            </a:r>
            <a:r>
              <a:rPr lang="ar-SA" sz="2800" b="1" dirty="0"/>
              <a:t>يتم اختيار قنوات الاتصال عبر شبكة الأنترنت من خلال معلومات وبيانات عن الفنادق والسلاسل الفندقية وموقعها الالكتروني والمواقع والمنتجعات السياحية ومواقعها الالكترونية وكيفية الحصول على الويب الخاص بكل فندق أو موقع سياحي, مع الأخذ بعين </a:t>
            </a:r>
            <a:r>
              <a:rPr lang="ar-SA" sz="2800" b="1" dirty="0" err="1"/>
              <a:t>الإعتبار</a:t>
            </a:r>
            <a:r>
              <a:rPr lang="ar-SA" sz="2800" b="1" dirty="0"/>
              <a:t> محتوى الإعلان أي الرسالة الإعلانية أن تكون واضحة وذات ألوان جذابة وصور تعطي الجانب الأبهى للموقع.</a:t>
            </a:r>
            <a:endParaRPr lang="ar-IQ" sz="2800" b="1" dirty="0"/>
          </a:p>
        </p:txBody>
      </p:sp>
      <p:sp>
        <p:nvSpPr>
          <p:cNvPr id="5" name="Rectangle 3"/>
          <p:cNvSpPr/>
          <p:nvPr/>
        </p:nvSpPr>
        <p:spPr>
          <a:xfrm>
            <a:off x="7740352" y="620688"/>
            <a:ext cx="1008112" cy="707886"/>
          </a:xfrm>
          <a:prstGeom prst="rect">
            <a:avLst/>
          </a:prstGeom>
          <a:blipFill>
            <a:blip r:embed="rId3"/>
            <a:tile tx="0" ty="0" sx="100000" sy="100000" flip="none" algn="tl"/>
          </a:blip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smtClean="0"/>
              <a:t>4</a:t>
            </a:r>
            <a:endParaRPr lang="ar-IQ" sz="4000" dirty="0">
              <a:solidFill>
                <a:schemeClr val="tx1"/>
              </a:solidFill>
            </a:endParaRPr>
          </a:p>
        </p:txBody>
      </p:sp>
    </p:spTree>
    <p:extLst>
      <p:ext uri="{BB962C8B-B14F-4D97-AF65-F5344CB8AC3E}">
        <p14:creationId xmlns:p14="http://schemas.microsoft.com/office/powerpoint/2010/main" val="29952427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888" y="2105025"/>
            <a:ext cx="7762016" cy="4457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251520" y="233362"/>
            <a:ext cx="7272808" cy="1815882"/>
          </a:xfrm>
          <a:prstGeom prst="rect">
            <a:avLst/>
          </a:prstGeom>
        </p:spPr>
        <p:txBody>
          <a:bodyPr wrap="square">
            <a:spAutoFit/>
          </a:bodyPr>
          <a:lstStyle/>
          <a:p>
            <a:pPr algn="just"/>
            <a:r>
              <a:rPr lang="ar-IQ" sz="2800" b="1" dirty="0">
                <a:solidFill>
                  <a:srgbClr val="FF0000"/>
                </a:solidFill>
              </a:rPr>
              <a:t>البريد </a:t>
            </a:r>
            <a:r>
              <a:rPr lang="ar-IQ" sz="2800" b="1" dirty="0" err="1">
                <a:solidFill>
                  <a:srgbClr val="FF0000"/>
                </a:solidFill>
              </a:rPr>
              <a:t>ألالكتروني</a:t>
            </a:r>
            <a:r>
              <a:rPr lang="ar-IQ" sz="2800" b="1" dirty="0">
                <a:solidFill>
                  <a:srgbClr val="FF0000"/>
                </a:solidFill>
              </a:rPr>
              <a:t> </a:t>
            </a:r>
            <a:r>
              <a:rPr lang="en-US" sz="2800" b="1" dirty="0">
                <a:solidFill>
                  <a:srgbClr val="FF0000"/>
                </a:solidFill>
              </a:rPr>
              <a:t>E-Mail</a:t>
            </a:r>
            <a:r>
              <a:rPr lang="ar-IQ" sz="2800" b="1" dirty="0">
                <a:solidFill>
                  <a:srgbClr val="FF0000"/>
                </a:solidFill>
              </a:rPr>
              <a:t> </a:t>
            </a:r>
            <a:r>
              <a:rPr lang="ar-IQ" sz="2800" b="1" dirty="0"/>
              <a:t>: </a:t>
            </a:r>
            <a:r>
              <a:rPr lang="ar-SA" sz="2800" b="1" dirty="0"/>
              <a:t>يعدّ البريد الالكتروني من أحدث وسائل </a:t>
            </a:r>
            <a:r>
              <a:rPr lang="ar-SA" sz="2800" b="1" dirty="0" err="1"/>
              <a:t>الإتصال</a:t>
            </a:r>
            <a:r>
              <a:rPr lang="ar-SA" sz="2800" b="1" dirty="0"/>
              <a:t> وأبرز الأنواع الأساسية لخدمات الأنترنت حيث يقوم بنقل الرسائل بسهولة وأسرع من البريد </a:t>
            </a:r>
            <a:r>
              <a:rPr lang="ar-SA" sz="2800" b="1" dirty="0" err="1"/>
              <a:t>الإعتيادي</a:t>
            </a:r>
            <a:r>
              <a:rPr lang="ar-SA" sz="2800" b="1" dirty="0"/>
              <a:t>. ولا يعتمد كلفة البريد الالكتروني على المسافة.</a:t>
            </a:r>
            <a:endParaRPr lang="ar-IQ" sz="2800" b="1" dirty="0"/>
          </a:p>
        </p:txBody>
      </p:sp>
      <p:sp>
        <p:nvSpPr>
          <p:cNvPr id="5" name="Rectangle 3"/>
          <p:cNvSpPr/>
          <p:nvPr/>
        </p:nvSpPr>
        <p:spPr>
          <a:xfrm>
            <a:off x="7762016" y="569268"/>
            <a:ext cx="1008112" cy="707886"/>
          </a:xfrm>
          <a:prstGeom prst="rect">
            <a:avLst/>
          </a:prstGeom>
          <a:blipFill>
            <a:blip r:embed="rId3"/>
            <a:tile tx="0" ty="0" sx="100000" sy="100000" flip="none" algn="tl"/>
          </a:blip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smtClean="0"/>
              <a:t>5</a:t>
            </a:r>
            <a:endParaRPr lang="ar-IQ" sz="4000" dirty="0">
              <a:solidFill>
                <a:schemeClr val="tx1"/>
              </a:solidFill>
            </a:endParaRPr>
          </a:p>
        </p:txBody>
      </p:sp>
      <p:sp>
        <p:nvSpPr>
          <p:cNvPr id="7" name="AutoShape 4" descr="data:image/jpeg;base64,/9j/4AAQSkZJRgABAQAAAQABAAD/2wCEAAkGBxMTEhUTEhQWFhUXGRwaFxgYFxwcGBkbHx8cHRoYGBoeHCggGB0lHhcXITIhJSkrLi4uGR8zODUsNygtLisBCgoKDg0OGxAQGywmICQsNCw3LCwsLS8sLC8sLCwvLCwsLCwvLCwsNCwsLCwsLCwsLCwsLCwsLCwsLCwsLCwsLP/AABEIANAA8gMBEQACEQEDEQH/xAAbAAEAAgMBAQAAAAAAAAAAAAAABQYDBAcCAf/EAEkQAAIBAgQEBAMEBQkHAgcAAAECEQADBBIhMQUGQVETImFxMoGRBxShsSNCUsHRM1NicnOSsuHwFRYXNEPS8SXTJGOCoqOzwv/EABsBAQADAQEBAQAAAAAAAAAAAAADBAUCAQYH/8QAOhEAAgECBAIHBwMDBAMBAAAAAAECAxEEEiExQVEFE2FxgaHwFCIykbHB0SNC4RVS8TM0YnIWU6IG/9oADAMBAAIRAxEAPwDuNAKAUAoBQCgFAKAUAoBQCgFAKAUAoBQCgFAKAUAoBQCgFAKAUAoBQCgFAKAUAoBQCgFAKAUAoBQCgFAKAw3rvlYqRI/dXUY6q5zKWjsR+Ix85CNCDqP9fOp40t0yvOrs0eU4lFxmMxEAfl++vXR91JHKr+829jbwmMlM7kLJMe20DvUU6dpZYk0Kt45pG7URMKAUAoBQCgFAKAUAoBQCgFAKAUAoBQCgFAKAUAoBQGO/dCqWOwE1zKSirs6jFyaSKXc45inzKkksdMqar6A/xmsdYuvO6jx5Lb12m4sHh4WcuHN7+uw98N5qupdSxiE1JCFiIcEnykjYjUfLXWpqOMmpKnUXZ2+v8kdbo+nKm6tJ9tuGm/rwLncYgSBPpWqjEbIHjGNyjMB5jAAnr3PoBJ+VW6NO+hQxNbJHNbUjcEuIuyUhgNyQAoPbv+JqxPqofEUqTxFW7jZ9+35POLuXbJHjoAp0Dr8P5mvYKFT/AE3ryPKtWpRa66Nk+K2M9i6FZWIzAaxP0/jXEk2rIsRklJN6llwWIZ1zFcoO2skjvtpVCpFRdk7mlTm5q7Vj1isUlsZrjBR6n8u9cEhpWOYMM7ZVurPSZWfbMBNASdAKAUAoBQCgFAKAUAoBQCgFAKAUAoBQCgFAKA0+LWM9l1gkxIA3kaj8RUOIhnpyiTYeeSrGRSDxO5ZPwgEdCCP9bVkwxUqb1j9jalhI1VpL7kfjuJ/eb1kMq22zqPEBObUgDp06fur2ddV5x0s7rUmoYZ4anN5nJWenDY6feBjQx/r8K3Y24ny8r20K1x0foydyCD+ME/Qmr1D4kZeNX6TfIj8LxGybBsYnOiFiVuKCQeuUwDqO0ERFTTpTVTPTs3yKNLEUnQ6mvdJvSS2fZszBxfBsuGzWcR4uGDCV0lTsNd4kjy6RI0ruhUjKtacbT+pDjKE4YW9Kpmp325eP20HB7maynpI+hMfhFK8bVGTYKebDxfh8i4cLFzLme4GEaAQfq1ZlZxvZKxuUFO15Sv65la+63Mbdc5sqjqRMAzlAE+lRE5o8z8BFm0j5kBgKVAMsdSWzdfaAANKAlvs/4q1y29lzJtxlJ3ymdPkR9CO1GeltrwCgFAKAUAoBQCgFAKAUAoBQCgFAKAh+a+IvYwzXLcZ5CgnWJMTHXSairzcINojqycY3RQLfHsWf+u/4fwrLliqi/cVOtnzPtzjuLj+Xf8P4VysVU/uHWT5ljxnHr1riWHs5ptXbSZlIHxHP5wdwdB6RX1FKjGeFc3uv4PJ4iccTGHBr8lj4pwa1fg3AZGgIMGO3rWXWw9OrrJGxQxVSj8LKxxPBX7DhcLayopDBsoM6al7h1A0M6jT5VQqQq0pWpK0Vx/LNSjVo1o3rSu3pb8ItWExdq+mZGzAGGiRBEEjUA9R9a06NaM1mg7mPXoSpvLNW4mhi7QYEQcp01q9Btd5nVIqSa4MgQ96whsmyuJsEkqCYZSTJ6HqSdup16C01GpLOpZZGWlVoQdKVNVIcOaIzi/Erz2xh0w3gW5kqoLFjMiTlHWD30GtWKFGEZ9ZOd2UsZiKsqfUU6TjHuvc3uCYJrduGBOuZgOkxpPTQVHiKinO6LeBw8qNJKS7WXLh+Gthc1uYYdz+W01l1ZybtI3aMIJXhxK7wzFjCXnS7IU9Y7TlPsQTUZKeOaeP4e7YKL53J0lSMv9KaHpocr23w+FxOLjUr+jnrE+b1Ekf3TXcI5pJHMnZXKjf5hxZJJxF6T2cgfIAgD5VpKlDkirnlzJ7l3DYi9ZfEYjH3rNlTlDeKdToJJLQBJA9TUNVxjLLGCb7juKbV2ys8W45iUu3EtYy+6KxCv4zeYdDoYqeFOLim4r5EUpNPRnRPsw47exNi4L7Z2tuAHO5UiQG7kGde0e9UsVTjCSy8SehNyWpc6qk4oBQCgFAKAUAoBQCgFAKArvPv/KH+uv51Wxf+kyGv8BD4a3c8C0cFbw9zyfpc4m5n6iMw9fwqxgI4WVNZ9+zzuVqnXKKdBRfO+5q4xvGwfjOiJcW6UORcoIiYIJOs/lUHTOGp0knDs87kVCtKtRzySTTtofONj/1bB/1LX5vW3hv9nL1wRxW/3sO5fcunGuLJh7fiOGIBUHKpaJIEkDWBMk9ACazTWuYE4uGEwrIZB/Igg9dwQaZU0eKTTubWCwdoZXtSqwfIuiEnclRoW0iaijSjB+7p2Lb5E8q8pxtLXte/dczYmwXgTAG9TwllK84ZiNuYQkvGyz8/SrCqLS/ErOm3e3A1nwjZA/Qn6dJrtTWaxE6byqRKYXA+G5KmVI1B3Hb36/Wq86meNnuWoUskrrYyXuIWkZVZgpY+UHr/AKNcKEpK6WxI5xi0m9zR4xdwrHJf+ICRoQQD2I6aH6VFKcY7ssQoVKivFXI/h3BcA7+U+IRrlZvxywJHvIr2M4y2Z5OjUp6yTRIc2qBgr4AgBNAPlU1H/URBP4WcYJEidp19q1SodL/2ngv9nM/gN92za2oGac4E/HHxQd6zslTrbX15+BZzRyXtocp4tdttduNaUpbLEop3VegOp/OtKCaik9ypK19Don2MfyeJ/rp+Rqljd0T4bZnR6olkUAoBQCgFAKAUAoBQCgFAQPOuJtW8KXvW2uIGWVVspknQz713Tw6xEurZBiakadPNJXRSMLzNhLbC5awr51+Etd0B9d6sQ6EhGSlp5mb7fTWsYO/eYMDzKAty3iLfipcc3TlbIQ53j0Pbp6zVzF9HwrpLkrfIrYbF9XmU1dN38WecJxhsVxPD3CoXzqqqNcqiYE9dyZ9allRVHDSiuR3Cs62KjK3rU6FzRi3s2Lt1BLKsiQSB3YqNWCiWIG4FYbdldH0EIqU1Fuyb3OZ8sYnEXMT+huvdsIVVnOUIUCZYdRp4kKhBEtqJ8sVBSnUnK/A1MZQw1Ck4fvsmtbvfW7Vla22lzpOK4qMHh1e4rNmeAoidQTrO2in61dp0nVlZGLOoqcbsix9oKGIw945jlWADmP7I11PpU/sT/uRF7UuTM+H5xd7pspgcR4gEspyLAPUlmAE/jXLwyUczmreJ6q7byqLv4Ebj/tKtYdjau4S+jLoVOTQenmgiOswakjgZTWaMk/mRvFxg8ri0XrOCsjYiR9Ko7Fw5/wAat/fri/drircUFbiPIIAb41IBBgsfqNq0qMuoi860fL6GbWj7RJdW9Vz+pg5nxj37gNuFVAV80hiZ1JEae2+/tXymLxcXO1nobuC6Tp4ZNSi22+dj5y1h7yY20HKkAsDBP7DeldYWf6+XjqWcT0rRr03SUGm+62jLzzLhXu4W9btiXZDlB6ncCek7Vs0pKM02ZUldNHCr3jAlWtMpG4KMCPcEVrJrmVLMmRxn/wBPbC+Fd8QtM5PJGcNvM7DtUOT9XPdW/g7v7mUrWViSApkbgAyPcVYzEWU619k3C7tmxde6hTxHBUMIYgCM0HUAkmJ7TtFZ+LmpSSXAs0Y5UW+/xK0hhnUH6/WNqzpYilF2ckXIYerJXUTNh8QjiUYMPQz9e1dwqRmrxdzidOUHaSsZa7OBQCgFAKAUAoD4+xoCscV4uQyrbInPDhzlIHfUiR6iekVTr4q0oxg1e+qlo7dm3g9S5RwqcZSne1rprX6fexF4DjruzK7AktFsW2LSv7RgmF21MdfStmrQiknHlrfny/gxKOIk5NTtq9Lcub/OhbjhEvYcW7q50dQGB67dd5nWd5qrGcoSzR3LkoRnHLJXTKrjOU+GWTDsyzsDdP4dann0nOHxSS77EFPoiFW+SDfdc2bHI2AdQy5yDqCLhIPqDXa6QqtXTXyI30bRTs0797N3h3LGCwb+MBlYaBrjzE75ZMTGk7/Woa+NnKNpySXyJ8PgIRlenFt+LJNOLYdzlF22T0GYfhVOOIpN2Ul8y9LC1oq7i/kZkwKAggAekae47GprlexWvtL/AOWt/wBqP8L1bwXxvu/BXxXwrvNLhNrGDC4Y2xYYAhgpJU5GBiWggGHJJAJ99QVR0nUle55BVMkbWMj47F28W2bDM6PbUKbDB4yFj5mfwx/1DocvSJ1rnJTlT0lqnx7e6/I6zTU9Y6dnpHNftCxty7imNy01oqgUK/xZRJDGNDJJ2JHqYrUwcFGnZO5nYqTlU1VjvFj+RX+oPyrDe5sLYrv3VbTTZtKJ3ZQuYknXMSJPSqHSFfHZkqKvHvW/j9ibDUcMk81k/XIh+bsaqeGQQLxHmj9mOvz2+dc4m+WMnZT48e/z2KOIcU/d9I1+XeJNextvciWMdhlI1+ZA+dc0W51r8NeRHTlmqFp5n5rt4RgmQu7LmgEAAagEn1IOg7GrlSqoaHWIxcaLy2uyof7/AGNWz4hs2yDcyi4VYJtPhgBvi3Mzt0O9RqrK1ymsdWy3st9/sdH4Xjlv2bd5dnUNHaRMH1G3yqwndXNWE1OKkuIXAWxeN4KBcZcjEfrAGRPcjWPc13mdrcD2yvc1+OYgqgA0LdfT/RqjjarhBJcS5hKalK74EfhOE22RC6ls0y2crl7QoMGoKWEpyhFyV79trFiriqkZtRdrcLXv4kBfa5hL+h1U9/iXsfcfQ1nyz4Wrpw80aMFDFUtePkzoCmRNfRnzb0PtAKAUAoBQCgPjDSgK3xvgLXrlt5gJ8S5ZDCZjfTt13qtiMLGtOMm9uHMt4fFujTlBLfjfYiuX+V72GFzM3iF41AjQTvJOpzfhWnWrQlGMYRUUuC7TJo0JwlKc5OUpcX2F0wiEW1B0IUD8KqstI5xzDduJcuDxbdm4bilXukqrWwgGRXykZlcMcnXNNZONw+ermkrrgfQdHSg6cVlcrJ3S3vfe1+Ksr9lif5cxJt2790A+FmJtAgrMhBOU6qGcO0dmnrVijfD4duXgvXaUcRFVq8YJ62s3vrd8eNlZeBBcSv3LhZjmdo6KTHYCBp7Vly62q3Kzfga1NU6SUbpLtaR75l4KLTWxaW4wZJbQtr8hpVnFYXK11cX5siwWMzqXWSSs+xGzyPx1xdGGuElGnJO6kCcvsQDp0IHeu8FXkpdXLwOOk8JFw66K1W/aSP2l/wDL2/7Uf4Xr6LBfG+78Hy+K+Fd5A8ucyfDYfIipagOXiSuVQPNAkgk/KusRh7e+tbs5o1r+6+CLEvEARKsrA9VYMNPUEiqbTW5aTvsUL7VnDLh26/pRPoPDMfifqa0ujXrJdxn49aRZ1i1iYW2gGZigMekCT/r071nNatsvX4I+YZbblgVhlMESf4+teNcUFroyncY5hwFpyFwfijNlZwgAJ1kLIlm200nv3tQwDkruy4lKpiqcXZRv2lk5VxWFv2zcw1sIQcrrkysjwCVYRqRI1Eiq9Si6Ts/LiW6M4TV4lS+0Jhbxtq44W4uRT4bEgEBm0Pofn1kd6FZ2mmzMxzUa6k9dNvmV7ieMTEW8qC+LmYeHh0IawBBkoiqCG36E7yTJg5KS+xDKcai0vfhFbeGh0nknh7YbBW1dCrmWdSQSCSd+2mXTpVmlHSxq4aDp0kmtTQ5h50sWLqoxkgwwXUp1zEfTTf3rRo4Sc4tohr4yEJJMm8QwxCwo13BnT6+tZmLwueG+ppYXE5Z7aERexNy3Fp7SOVnKHTMYPbXb+FZDq1Kdqcop25q5rxpQnepGTV+TsY7PCb2Ku+JeXKmkyIkD9VRvHqa9hhquIqZ6isvWiR7LE0sNTyU3d+tWXGtoxBQCgFAKA+M0CTQ8bsQeO49bW6tk3VW43wpPmPb2np3qxGhJxzW0K066vlvY8PinGzH60yojc5LibOC4tqFuddm/j/GuJU+KJKeI1tIlbjQKiLRW7PMim9ctGVyuEU/tmDJ9AGUrO0kayajVaLk49ti5UwM40Y1VrdXfZrp80787X4IkuIcNt4lFzgSHRp6+VgY/Cu5RurP1YrUqjpvNHk181Y98Ww2eyyWwJGoA9DMR3OtQYqDqUmluS4Wap1E3sUyzxK7ZzeE0TvoDqPcVj0sROkrRN2eHp1Ws6uSnMvMT2zb8C4hBXzRlbX91XsVipQayNFPB4GE1LrYvftRX+TcE13Fq4Hlty7HpqCAPck/QGq2Dg51VLlqXukasaeHceL0Rd+aeCnF2lthwhVw0kSNiI3/pfhX0VCr1Ur2Pk61PrFYqNz7N7h/66f3D/Grft0f7St7I+ZPcC5YfD2fCJS55mbNJXeNIg9qqVqsaksxYpU3COUj+beR7mNFpRcS0LefoXnPk/qxGT8alw2IjRbdr3OK9B1ba2sWXHcOfyGy+VkAEnqB0PcHqD6HcCoIyi1aRJKMr3iLXD3CXczA3LikT0mIBMR6bRtXueN1ZaI8UJWd3q0VLg/GrOGwzW7jr41tWItOHSHlmyk7FpjzASJFW61GdSpmS0fFalOhWhTp5W9VwengPs0vXb9/F4t0yJcFtF+IglARoxMuQAJJkknptXmMUYRjTT1V/MkwkpTlKbW9jzxXG4vG3S/D2D2l/RsrBQoP62dbg8wII1UHQRod8duU3eOxFOdWtLNRd47fm9y2cM5awth/Ft2lW53ljE75cxOXrtGlSxpxjqkXKeGp03mitSXrsnKxf5ednZ7d17as4uMgVINwQA4LLI0UaGRpMb1a61WSfd4FXqndtd/iTvDbeVMsRGlQVHdk1NWRFca5gs4Z4yZ3YSxEaDYSflt6VPhsA6t5rTt5lHHdLwwzVN3fGy2RCtz6fF/kh4X/5I77x8vxq9/S1k+L3vL16sZX/AJA+t0h7nn38vDzJngXNVvEuUylGAkZiII9++u1VMRgZ0YqV7mpgulKeJk4pWfaWCqRpigFAKA18WeldxI6jOS83nLj3cCSptsAepCof3Vt4ZXoJd/3MHFO1dvlYztzneP8A0rf95v4Vx7DHmzp43s8yb4VjzftC4VykkggGRp1B7f51Vq0+rnluTQqZ45i4cKvG5ZE7jQ/Lb8IqjNWkalCWaCIJ+UvN/LXMuaf1c3xZ48SM0Ztfeo+rpdf1+X3v/m9rXy8/LsJc1XqOozu3P91uV/K9r24kjzQXTCP4ZIJgFgSCFJAYgzoY0kbTNRV5NQbRe6PjF11m7fnbQp1vgP3e81/Di5bdb0KI8lxGc5VRpl/LBMzVVwyyco3Wvg7vgbLxnX01SqtSTj4xaWrfLXbYtvMPBRc1tJ+kY6mYWOpbv8ta6xWFU9YLXy8fVzJwmLdPSb91fPw/nQ1LPJSaG5cY9woAHtJnSo4dHR/c2TS6Vn+yK8TNguJJZu/d7dpEQPk+L9IzQpzFd4gnUmdB0NX1TjRUYxW/8/jcz51euvKc/e5dnZ+EuZYLzdKkRAzRxebI3hxnynJmEjNHlkSJEx1r08Kfwrm03TbL5EtrhzdxLEHyOGNsIuvl8ysYIJiK8ue2JW1zBhnQOtzQutvVWBzt8KlSsie5EV7c8sZ8LjEu5jbbMFZkbQiGXRhqOlDwkcDfIYDodIoz1EXzTiMAjgYmwLjxOiAmCepJE/DUM8e8Ppd+BapdFvFRz2VttTT4rzjgUUWHsXchAbKioAPNI2uCNROle05qu/yZWKxNKjLqpp89O/vXIn+W+PWcZba5ZDABoYMACDAOsEg6EazU9WlKm7MuRaaujW5o5i+62w4QuWYKqgwSYJ3gwIB1ioa1SNGOaRZweGliqjgnZJXbNDhfNRuJmujwTJEMwKmACYaB+0NwK5o4qlUjeWn8f5I8fQ9lqKCne6vtb57/AFJ/hfFEvDykH1GxjeKmsms0XdFanVUjS5s4kLdo2wSHcaR0E6yekiRVvBUXOeZ7Iz+lcUqdJ00/ely5cfwUmxwO/dXPat5lMwZUbaHcz0rXliqVOWWctfE+Zp9H4itHNThdd6/JoYrhl5LgtPbYOYhe87RGh+VTQrU5Rzp6FeeErU6ipyi8z4czXx+AuWoF1GSdswia6p1YVPhdz2rh6tG3WRaudA5D4ytyyLBJNy2DM9VnSD1ABUfSsTpDDuE+sS0f1Pquh8XGpSVJv3o/S/2LVWcbAoBQGtihXcSKZzXnCwUxYuxIbKwnYlYBU/Qf3q2cI1Kjl9anz+OvCupc7P5evMkP94cIROWD2NiY9JCkH5GoPZq/pln2yg/8G5ZxSXFDIZXYaREdIgR7VBKEou0tyRTU1eOxYeC+SxmPUk/kP3VWqayL+HVqdz4vF2yi4bRFoxDyNjoGK7hT3qjHE3SlleV8fo7cvVixqSFm4HBBAI2I6EGrUoiMnuirvxrDWrh8KzmykgNm0HfIDMD2ismWMpQlaMb29aHtTpCpJZW7r6/knOH8W8S0bzKLaD9Zn0gbnbQVeoVnUhnasiOM7xzPRGn/AL3YaYzNG2bI+X/Bt67V57VRvbMce0w7fkyVs2rTkXQEYkeVxBkejdqsLXUlWV+8vme729eo9ZrtXp4cxxvDW+78ZFu02ZrwKgKZZQQ5y/tAS50rw9MGLxBuePiUW41o4zCMG8N5KooDkLlzEA6bb0BY+Sp8O+WVlzYq8wDqVaCQRIIkV6jxllw/xL7j86HiKN9ol0/7QC9PBU/jc/hWTj1rfsR9b0Ul7C3xzP7Fe5n/AJRf7Mfm1Xej9/XI/OOlv9z4fdlt+xmfu2J/tf8A+FrVxjTnHuNiHwnrnHjipirdkqjBVzEsJyljAA1gGF6jrpSGCp14Zpq5Xlj6uHnkpu19/sbmMwavaUyFkTETv89DtpXz2Lnhqc+rTayu1kr3b5a8y/7PXxMVUlbVcSV4LhRaW2i9CNe8mSa2oU1Tp5eRRgrNJGhztcBuqI1C6nvJMD5a/U1o9Hpqm32mL01JOqlbZevkYhctDh1rxvFy+K0eEVDTNzfNpET+FGpvFSyWvbj4HidKPR0HVcrZn8Nr7y5m6+Dt3rmGZgWsjDu6K4JYlcg/SRObRgYHbrUKqSpxmlpLMk2tuO3IuujTrzpSlrFQbSe+lt+e5XuOHD3MMLiC34geM1mzcS2ykbHMsZhvvV3D9bGrld7W4tNmZjFQqYfPG2ZPeMWk+zVWPv2d3wuKKlZLoQG/ZiGMjsYH4d6dJxbo3vsz3oOaVdq2rW/I6bWAfWCgFAeLtuRXqdjmSuiE4ngkdcl1ZG+vQ91PQ1Zp1JQeaLKdajGayzRAXOWsP3u/30/9uraxtTkvP8mc+jqPOXzX4JLhXBhAVAVtjckyT31jU/KBVarWcnme5boYVJKMdic4qMtghYAAAHboBVRXZoysolT4xjL3g27UnwQyC74IPjeEBrlJJkyFmBMZo1iq6w1SEFBtOKSVknfTtvr8iXD1IOVpW20vtft9WvvoS/It53sEuWMsSheM5tlmNrPGmbJln8dZqxrlVz2rkVRqHZ3XtrbxKG93U+5r5tw1MouOOttf4dZ8EZsmUso3OUEMI6kNrHpWnUjKeGiodnkWZLNSVim+LrHXaOs9orLycCsdG5Pwj28PFwEFmLBTuoMaEdJIJj1rawkJQp2kXaMXGOpu8UxS2ke43wopYxvABOnrVpyUU2yxSpSq1I047t2+ZzjBc1YvE3wgvWsOG+AFAwkkBUkgksc2+g0O1UI4ipOVrpH1VXonCYelmcJTtvrbhq9OHzMfGOPY2zdNsYlbpXRilpYVpIyGV3lfxpOtVi7Xv4HuG6OwNampum432vJ6q1777HjF8fx6WrV43pF0Of5NZXK2SGOXqaOtVSTvv2HVPo3o+dSdNQ1jb9z1ur6amk/NONEFniRIm2okdx5dR7Vz7TVXHyJV0PgHdKO3/J6eZcOTOOHE6OALiMsxswJ0MdDoQR/GKt0K3WJ33R890r0dHCTi4P3Zc901w/BbOIYCxcIa9at3CvwlkViJ3AJGlSSpxnpJJ95QhXqU01CTSfJkZicFhiZbC2WjTVFJjt8NdRgo/DoVZ04Td5RTfaSPCRZVfDs21tga5FUKPUgDSupXerJFY+4vCCDoCp3B69Ne9dxmRzgRh4MGOYBu++n41R/puF67rWne993a973+fgWPa6/V9WtrW24Etg8Hl1O/4Crs530RBCnbVkPzng2dEZEzFTrAlo/OJq3gKijJqTt9DL6YoSnTjKEb2fBalQsccxFlclu5lUEmMqncydSs71qSwtKpLNJa958/T6RxFCGSD0XYjRxHF77XBda63iL8LCBHoABEfLXrUscNSjBwS0ZBLpDETqKo5aoxcT4tfvwL1wsBsIAE94UAT617Sw9OlrBHtfG18Qkqkr+uwun2d8Ne2tx7lvLmICllh41zb65fh+lZXSdaM2oxd7fI+i6Ew86cJSnG19rrXt8C41lm4KAUAoD4yg7iaBq5Eca4hZw4BKBmOygD6nsKsUaU6uz0KterTpbrUiRzqTOXDMYEmGmB3MLoKn9htvL18yFY++0fXyNS9z+sQcPI7G4I/wAFdLAP+7yOf6gv7fMw4TnjClwt3DC2pMZ/KwHqRlGntXssDUSvGVzyOOp3tKNu0vdm2qjyAAHXQae+lZzb4mkklscVuXdT7msJx1M1lm5S4/aw1q61wklmGW2NzA1PZdxqe3WKt4eoqcXf5E1KooJ3Nv8A4gDf7sM39p+/JNSe1/8AE69p7CR5O47dxV28bhACquVV2Elp9SdBr+Vd0Ksqknc7o1HNu5I83/8AKYj+yb8qnq/6cu40+j/91T/7I5Fwdx95w/8Ab2f/ANi1mU/jXefa4qX6FT/rL6Mt/C7bPfxYQElcfZZo6KL7kk+kCrcFeUv+y+pg16qjTpX/APVJfONjOHbwHLZvA8HH55nw833ny5umaM8TrGaOtdW07LP6kLlHrFb4s1O3O2TW3l5Gjz/eeCGRgn3glHe5mLDwxPhpkGW1qNmPmnvUeIvbx+xb6Hyqd09cmqSt+7i76vw2PP2aMDduR/8AL/Nq9we8jn/9C7wp97+xeOaBdNi54Li2+UwxEwAJOUT8XY9N9aunzJQhhw+AV79x7z200a07C4gI0F6H8+Uj4jrG/wCsSPOJO8mYlmtYfR5UKhLfrRoxBmSN9TXvA84l5aOtcnZrXceg7n2qRU5MjdWKMP8AtVf2T+FddSznr1yM1niFtusH10/yrl0pI6jViyt8W5NDZ3sucx1VDGWZkifrHyrQo9ItWU1pzMPFdBxlmnSlq9Unt65FePJ+LyZsgmYy51ze++WPnNXv6hQva/jb0zJXQuLy5sqvyur/AI8yZ4XyIsI19jm3ZFiN9Fze28esHrVOt0m7tU1pzNXC9BRSjKq9eKW3d+S7Vkn0IoBQCgFAKA59zXczYl5OgygeggH8yTWvhVakrGLi3es7lo5YwFpLKtbIctJLxBOu3WANo9DVDEVJSnrp2GjhqUIQvHW/Ei8fwLCYRLuIdQxklFYiATJVEU6E+4O1Sxr1arUF67yKWHpUk5v12I5XiDMk79a2UYsjsfImINzAWGbcKV+SMyD8FFYWMio1pJer6m9gpOVCLfd8tCscT5BueIxtXbeQmQHJDCTtoDPvWVLCtv3TmeHd9Ga//D3Ffzln6v8A9lc+yy5nns0+aH/D7Ffzln6v/wBlPZZcx7NPmi18ocufdFcu4d3iY+EATAE6nc6+3zsUaXVk9Klk3JnHYcOrKwlWBVh3BEEfQ1NZNWZPGThJSjutTl+O+ze8GPg3rZTp4mYMPQ5QQffT2qo8K76M+ih07Tcf1IO/Za3max+zvFfzlj6v7/sd6eyy5nX9bw/9r+S/J4P2fYn+csfV/f8AY709mnzH9bw6/Y/kvyP9w8TpN2zAEDV9B2Hk29Keyy5hdOYdXtB/Jfku3JvLgwwgHMxILvEAxsoHYSfqasU6SpoxsdjZYuabVktkWrEWAwg+2ux9DUhSIU8ES2S1uzbUxEoigx20ExoK9Vjx3N7AYFbYDaaDSBCqPQe2lN9BtqYMViC3t2/jU8IpEE5uRqtXZGajyWMMQAB0ETqTOk7ZetdHg8RMgEN4siT5o3839HLEx8utRLPnJHkyG/w7iBQhWPl/L/KuqlLNqtzmnVyuz2J6qhcFAKAUAoBQCgFAUrnTh7B/GAJVgMx7Eaa9gQBWlg6qccj3MrG0mpZ1syI4NzI+GlYD2yZKkwQe6np7flU1bCqrrsyGhi3S03Ru8b5uwd+3luWbrEagZgoB/rK8/gahpYStTleLRYq4yjUjaSfrxKM9s37oSxb1OiohLfViZ92OnsK0k+rjeb8TNf6krQXgvXmdjwOG+6YNUGptW9YG7ASTHYtJrBnLrarfNm/Th1VJR5IqmFxxclrwY5rloAi5EW7pZRcAyGYdWBUmABPvPK60j6sVo2lrLXbjwf8AJMcnY+6S9i9GZFDaHTWDp1IIYH0qOuk0pIlw7abg+BJ413UkxnXqB8Q9v2qiVmTO67TWw9x3dTGRcwifiOvb9UfjR2R4m32GhzNzxbwt3wlQ3GAJfUgJoCJOU7gjbqyjrIo1cRldl6Z25JaFiwmJS/aS5bMo4DAwRI7wdasU55lc6Zh4lxBbWVdJacoJA21JkkCAK7Su7HjuouVtF5GHB8TJcLcWJ2OmvtG/TtuK4U4uTgnqj2zspPiSV66qiWIFdnjdiGv8afXKAB07j17V1lOM5qrx26og5WPcj8NIr3KjzOyZ4dxRLoAkByNV/h371w1Y7UrmXiDeWO5rumtTmo9CFvXRmCknUaARLGYABOg/z3gGpJtpaEcEnuer7WbOQYm4cznKoEgT/wDSAdJAJMD0FV6mJULKTtct0MFOqpOnG+VXfr0zZx1rDWka5cGRR8RBaegHwmSdhSdXq1mk9Dylh3WmqcI3bNRsOhVbqOzWmAIIiROxJK6jboCOs9JI13KKaZFUwypzcZLVaWNJHkaGRJAPcAkA/MCatxbauyjNJOyLPwu5mtKT2j6GP3VUqq02XaTvBG1UZIKAUAoBQCgFAKA+RQEVxnjC2RAAZ4mOgHc/wqji8cqGi1f07y5hcG62r0RDY7H41PMwKD0VSo9zrHzNZ9evjoe9LRdiTX3L9Ghg56R1fe7/AGPGF5nJlMQoZGEMQIMHQyOo9oph+lpxl+orrmt/5FfouEovq9+T2NO5ytilkYW7ZexcQqviZsyI5khYBmBBDTvOgkz9RDEUpxUn36cT5ieGqwk4q1ttd0TvB+HLgbT3b9wu7EG68aDWBlG4UZtf/AqKrUz7KyRNSp9Wm27tm1ieOW1v2rRKlbqFg86TPk12gw2veKiJb6mDAcy2XS/dYqlu05UN+0sCDG5JOaAPSh4pI0OYOSrWNvJiDcuWiUyvl+J10KgmYWD6HptFRTpRk7s9m5SioZnl3twfeWTA4S3YtrbTyougBJPruTJ613GKirIJJKyNDjfDFv5IfKymVIIzCQQcvTUGvKlPrF9zpVJxjKMXbMrPuMXB+Cm3GZmbKdMxk+mwAiuaVCFK7ju+JxG6iot6I+4+54lwLtBIn8z+FWFojl6s1sZgRKi2SSTENH1BA9NqKR648hiMTZFiYtz4c/qzOX85rzU90IZWazcBIGZCDE6bT+RrvdEezLg1zxbKuBEgNFcwdpHc9YkTimylXicjSe8EFT9A0/Kp2rqxAnZ3PHFsUuVLngfeAGBGUKzKNfOgPxQQNBrr6VVlCMrXV7FunVnC+STV1Z2e6NLE8x27ilBhsRdJEeGcO6g+jNcAVRPUmvZRUlZq55CcoSUouzXFG9jsQq2fDChS65FQRoCIOg0hQfbYdRXdOGqSI6tR6yk7t+bNeOgq6UCz4Gzktqp3A19zqfzqjOWaTZoU45YpGeuDsUAoBQCgFAKAUAoCgcRcszk7kn/xXyVaTlOTfM+moxUYpImMK5ILYW5cYqJazdM5l/onp8iela9OTacsPJtr9suK7L/4M+pFJ5a8Uk/3R4PtIjjuDQKl+0It3P1f2G6j066eh9Kz8bRhaNamvdlw5MvYOrK7pVPijx5omuUscFwrG4YVHImCYEA9PVjWn0TNyoNPg7fR/czelYqNa64q/wBV9iD5j402a4lq6Llm4ux1yk7gHcaiR01rTMlsqV4/ht6dfzJ+teHBq3TpHTt096Hhd+Weas9x7uMxCooGW3aGi67tA1MCAJJ3PavSSMuZtc8YsZ7O8FSRIPcawdQdqixNOtKhJ0VdpPla2/HW+l4taponoSpKtFVHo2ud7+HDWzT0aZXMXifDMTqROzCNFOhKgMPMPMsicwnQ1f6N6yMerq6y3b5tvX66c9dEUcbGnJ9bT0WitystPpry011OsLtVUtlbxwbOSSVYGZAHtsQQd6k4EWtyOb7whz3WZSrMUEJBA2Jhd4O1eJI6baJy74ecLlWT/RG0gH865Oip3LpfzsZLQToOwGw9AKkRE9y9cHDiyguCGjb06T6xFRvclWxH3xqdNJOlWY7FWW5HPg4JNtihPbUfQ6fOK6aT3Rym1szw1u9/On5Kv/bTq4h1JnrD4ODpLMdyZJrvSK5HFnJ8yb4dw3KQz79B29T61XqVb6IsU6NtZEnUBYFAKAUAoBQCgFAKAUBUuYOGsjG4olCZP9E9Z9K+fx+FlTm6kV7r17jbwWIU4qD3Xma9zjzeIlzIvkBEAxM9/T0rh9ISdSM7LRWJI4GPVyhfcwvjnvocOlqSzlxB+GTPbQa7+tcPETrxdGEN3fu1+h2qEaElWlLZW79CxWsJcw2HCWra3W1LgtEk7kCPMOkaaAVvYWh1FJQ9XMTFV3WqOfqxzvEW2a4VCZWLQEEiCTGUAnTXTWpymWM8KseC9kqt2/YAd8nkJBk5cwUl4B7a+UaTXp7ZGtieWbEE3P0FvKGTEeOjWmkT5lcKw+WnrQZUVjhKtbxaiylvFMp8kSUbrnGoiO50HyBocLR6HSuI8vjGpbbEhrNxQdLVwNoehJSDt0HzNT0a8qV7cT2pSVS1yMPIWEU63b57gsuo7aJIHsRXdOu4L9OEV3L+eB5Uhnf6km+9+ty228SpgA69qruDRKppkZxvBEy4aNVOm4IIgiQRuBvRPgeSXEr+LtO/xXSd/wBVRuIOwFdJHLdz5cxF3OH8TzAEA+GnUg/s9wNaZUMzHCeEm6coaFUCSd49Ok6V63Y8SuXkCoiYhLzSSfWrUdio9zFlJ2E10cm1hOHkmXEDsdzXE6iSsiSFJt3ZKogGwA9hVdtvcsJJbHqvD0UAoBQCgFAKAUAoBQCgFAaGI4PYcGbagnqBB99KqzwVCd7xXhoWYYutDaT8Rwjh/gApIZZkGIb2aPi96YXD9RFxvdefjzGJr9c1K1n5eHIzcQwxuIVDsk7lYmO0kafKKtFY5hfuLav5rRzrbcFSf1oM9Ohg/KvCIyY7mjEtOVhbB38NQCfdjJn1BFe3GZlbvCSCdSBAJ1IHYTsPSvDg3uWcFbvYhbdy69pjrbZYBzdBP6pPQ99K9PYq7Ow20Nu2FLs5AjO0Zj6nKAPwrqKuyV6IgcHxyzdZlVodZlHGVtN99/lVupRlTjmltz4FOliIVZZYvXlxIO9zQ33hERB4RYKWM5jJgMOgE9D07VjUulFVrKEF7rdr8X2n0j6EUcLOrOXvpXtw01s+flrzLtgsQChzbKNSdo9flWhVWV3MWk3LTiQmN4tgG3uhY/ZVoP8A9sfOq3tVNcTQ/peJf7Poap4tw1WDG+YGuUq8f4NRXvtUOZ0uiMU9oea/JZeEYuxdt58OyMhJ1TQT1BHQ+9dxkpK6K1ahOjLJUVmMbeP6p06xU0I8yrOXI8YbDZwS0+h717KeXY8jDMrs3LNhV+EVHKTe5JGKWxkrk6FAKAUAoBQCgFAKAUAoBQCgFAKAUB8ZQRBEg7g0BC8d4IcQbaZglpZLQNSdgFGwgTr67UOWrlDxvAbgS/eAi3buFRO7AMVJHoNJPv2ocNGXC8pP49i3ekJeQnMu6tkLZTOzAx7j5x4Mupd+XeDGzZ8C9kuBHJttH6p8wkH4SGLd+mtencVZWJXFDSuobiexQuduCgg30Go+P0/p/lP1qepiZwpW3X25PsMzEUbTVaO6NXhmGLtZZtSQrRG/cz23r5zC0ZrHZYxeVNu75a5ft6R9XXx8Z4C6eskl+dC6rYLWLwWSWRlA7nKf41u4nWLS5GRgmo1Iye119ShXmAC23wjZgOzBmIABMQD1+RIPvkqSsouB9YoScnUhWVvCy1v67Lmm6BmDPhLpyq0Dw3ymFbIsEEbwOo19K9TTd3FklpRi4wrLVrir6tXd9OF+0uX2ZYO4mEcXbbW891mCsCpykKJg6gaGJ7Vbw6ajquJj9N1ITxCySvaKV9+ZaLNgKSZqxOppqY0YWPtjEKwkEHWN6r060ZLVksqcovVGapzgUAoBQCgFAKAUAoBQCgFAKAUAoBQCgFAKA8XLSspVgCpBBB2IO80B6IoD7QCgNS9g52P1qRT5kbp8jFa4YBpoANgo6furrreRyqRvqI0FQkx8fv1oCuYXnCzcvGypbMJhisK2WZgz6HcaxViWHnGOZ7ESqpyyo+cP5rS85S3MgSMywGA6jX84qJxsX8Rga9CCnNaPt27yc4jaZ7bKpyswIBqpiYOUGluyKhNRmpSV0iM4Fw65bZjdI80Qo20nX3M/hWfhcPKE7VOPAuYvEQqJZOHFk7WwZwoBQCgFAKAUAoBQCgFAKAUAoBQCgFAKAUAoBQCgFAKAUAoDy40oCDsct2rd03kTzGdz5RO+Uesned6nlXlKOVkSppSzI84bl5bTFraQTpq0wOy/QbyaiuXq+NrV4KE9vqWCuSsKAUAoBQCgFAKAUAoBQCgFAKAUAoBQCgFAKAUAoBQCgFAKAUAoBQHLjjLmIa3duXsQjNcfKEdFVMpk+XpFsNMzsP2tdp04004xinouet/59aGHGrOq1KUpLV6aK1uzu5/csf2bcQu3cPdS8bjG1edA9wyWA1jNPmImD8qo42EYzTjbVX0NPCyk4a8HxLdVMsigFAKAUAoBQCgFAKAUAoBQCgFAKAUAoBQCgFAKAUAoBQCgFAKAjOOcWFhYVWe6R5ERczds5UGcgYrJHcd6mpUs710XP7d/Iiq1Mi01fry5lT4Pybfdf/iHfD5W0SxcOVl0OaMxCMWn4YGg0B1N2rjIp+4s3a1r/JQo4FtJzbi1wi9P48C68N4dasJ4dlAiyTA6k7kk6k+prPnOU3eTNKMFFWRtVwdCgFAKAUAoBQCgFAKAUAoBQCgFAKAUAoBQCgFAKAUAoBQCgFAKAUAoBQCgFAKAUAoBQCgFAKAUAoD/2Q=="/>
          <p:cNvSpPr>
            <a:spLocks noChangeAspect="1" noChangeArrowheads="1"/>
          </p:cNvSpPr>
          <p:nvPr/>
        </p:nvSpPr>
        <p:spPr bwMode="auto">
          <a:xfrm>
            <a:off x="8313738" y="-1638300"/>
            <a:ext cx="4343400" cy="3743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Tree>
    <p:extLst>
      <p:ext uri="{BB962C8B-B14F-4D97-AF65-F5344CB8AC3E}">
        <p14:creationId xmlns:p14="http://schemas.microsoft.com/office/powerpoint/2010/main" val="10874078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5184576" cy="4456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201216" y="2587637"/>
            <a:ext cx="8496944" cy="3970318"/>
          </a:xfrm>
          <a:prstGeom prst="rect">
            <a:avLst/>
          </a:prstGeom>
        </p:spPr>
        <p:txBody>
          <a:bodyPr wrap="square">
            <a:spAutoFit/>
          </a:bodyPr>
          <a:lstStyle/>
          <a:p>
            <a:pPr lvl="0" algn="just"/>
            <a:r>
              <a:rPr lang="ar-IQ" sz="2800" b="1" dirty="0">
                <a:solidFill>
                  <a:srgbClr val="FF0000"/>
                </a:solidFill>
              </a:rPr>
              <a:t>غرفة المحادثة</a:t>
            </a:r>
            <a:r>
              <a:rPr lang="en-US" sz="2800" b="1" dirty="0">
                <a:solidFill>
                  <a:srgbClr val="FF0000"/>
                </a:solidFill>
              </a:rPr>
              <a:t>Chatting room </a:t>
            </a:r>
            <a:r>
              <a:rPr lang="ar-IQ" sz="2800" b="1" dirty="0">
                <a:solidFill>
                  <a:srgbClr val="FF0000"/>
                </a:solidFill>
              </a:rPr>
              <a:t> </a:t>
            </a:r>
            <a:r>
              <a:rPr lang="ar-IQ" sz="2800" b="1" dirty="0"/>
              <a:t>: تحاول المؤسسات الفندقية من إيجاد وسائل متعددة للاتصال بالسائح وتحاوره وتقنعه وتثير </a:t>
            </a:r>
            <a:r>
              <a:rPr lang="ar-IQ" sz="2800" b="1" dirty="0" err="1"/>
              <a:t>إهتمامه</a:t>
            </a:r>
            <a:r>
              <a:rPr lang="ar-IQ" sz="2800" b="1" dirty="0"/>
              <a:t> حتى لو في بيته عن طريق الأنترنت. ويقوم رجل الترويج أو المبيعات أو العلاقات العامة بإيصال الخدمات السياحية وإعطاء السائح المعلومات التي تخص الفندق وخدماته, والكشف عن مميزات جديدة للمنتج وخلق اتجاهات وسلوك إيجابي لدى الشخص الذي يجلس في (غرفة </a:t>
            </a:r>
            <a:r>
              <a:rPr lang="en-US" sz="2800" b="1" dirty="0"/>
              <a:t>chatting</a:t>
            </a:r>
            <a:r>
              <a:rPr lang="ar-IQ" sz="2800" b="1" dirty="0"/>
              <a:t>) عن الفندق وخدماته وتدعيم الآراء والمواقف الحالية الجيدة للشخص حول المنتج، وبناء علاقات طويلة الأمد بين الشخص والفندق والذي سيكون سائح مستقبلي ومتوقع  للاستفادة من الخدمات السياحية. </a:t>
            </a:r>
            <a:endParaRPr lang="en-US" sz="2800" b="1" dirty="0"/>
          </a:p>
        </p:txBody>
      </p:sp>
      <p:sp>
        <p:nvSpPr>
          <p:cNvPr id="5" name="Rectangle 3"/>
          <p:cNvSpPr/>
          <p:nvPr/>
        </p:nvSpPr>
        <p:spPr>
          <a:xfrm>
            <a:off x="7762016" y="569268"/>
            <a:ext cx="1008112" cy="707886"/>
          </a:xfrm>
          <a:prstGeom prst="rect">
            <a:avLst/>
          </a:prstGeom>
          <a:blipFill>
            <a:blip r:embed="rId3"/>
            <a:tile tx="0" ty="0" sx="100000" sy="100000" flip="none" algn="tl"/>
          </a:blipFill>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smtClean="0"/>
              <a:t>6</a:t>
            </a:r>
            <a:endParaRPr lang="ar-IQ" sz="4000" dirty="0">
              <a:solidFill>
                <a:schemeClr val="tx1"/>
              </a:solidFill>
            </a:endParaRPr>
          </a:p>
        </p:txBody>
      </p:sp>
    </p:spTree>
    <p:extLst>
      <p:ext uri="{BB962C8B-B14F-4D97-AF65-F5344CB8AC3E}">
        <p14:creationId xmlns:p14="http://schemas.microsoft.com/office/powerpoint/2010/main" val="40901977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mediastream.jumeirah.com/webimage/heroactual/global/destinations/istanbul/destinations-istanbul-shopping-her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219380"/>
            <a:ext cx="9184613" cy="463862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مجموعة 3"/>
          <p:cNvGrpSpPr/>
          <p:nvPr/>
        </p:nvGrpSpPr>
        <p:grpSpPr>
          <a:xfrm>
            <a:off x="3059832" y="332656"/>
            <a:ext cx="3600400" cy="1224136"/>
            <a:chOff x="4860032" y="2204864"/>
            <a:chExt cx="3600400" cy="1224136"/>
          </a:xfrm>
        </p:grpSpPr>
        <p:sp>
          <p:nvSpPr>
            <p:cNvPr id="3" name="نجمة ذات 24 نقطة 2"/>
            <p:cNvSpPr/>
            <p:nvPr/>
          </p:nvSpPr>
          <p:spPr>
            <a:xfrm>
              <a:off x="4860032" y="2204864"/>
              <a:ext cx="3600400" cy="1224136"/>
            </a:xfrm>
            <a:prstGeom prst="star24">
              <a:avLst>
                <a:gd name="adj" fmla="val 2943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33" name="مستطيل 32"/>
            <p:cNvSpPr/>
            <p:nvPr/>
          </p:nvSpPr>
          <p:spPr>
            <a:xfrm>
              <a:off x="5418514" y="2560258"/>
              <a:ext cx="2393604" cy="523220"/>
            </a:xfrm>
            <a:prstGeom prst="rect">
              <a:avLst/>
            </a:prstGeom>
          </p:spPr>
          <p:txBody>
            <a:bodyPr wrap="none">
              <a:spAutoFit/>
            </a:bodyPr>
            <a:lstStyle/>
            <a:p>
              <a:r>
                <a:rPr lang="ar-IQ" sz="2800" b="1" dirty="0" smtClean="0">
                  <a:solidFill>
                    <a:srgbClr val="FFFF00"/>
                  </a:solidFill>
                </a:rPr>
                <a:t>تعريف التسوق إذن</a:t>
              </a:r>
              <a:endParaRPr lang="ar-IQ" sz="2800" b="1" dirty="0">
                <a:solidFill>
                  <a:srgbClr val="FFFF00"/>
                </a:solidFill>
              </a:endParaRPr>
            </a:p>
          </p:txBody>
        </p:sp>
      </p:grpSp>
      <p:sp>
        <p:nvSpPr>
          <p:cNvPr id="5" name="مستطيل 4"/>
          <p:cNvSpPr/>
          <p:nvPr/>
        </p:nvSpPr>
        <p:spPr>
          <a:xfrm>
            <a:off x="4418212" y="1549926"/>
            <a:ext cx="793807" cy="584775"/>
          </a:xfrm>
          <a:prstGeom prst="rect">
            <a:avLst/>
          </a:prstGeom>
        </p:spPr>
        <p:txBody>
          <a:bodyPr wrap="none">
            <a:spAutoFit/>
          </a:bodyPr>
          <a:lstStyle/>
          <a:p>
            <a:r>
              <a:rPr lang="ar-IQ" sz="3200" b="1" dirty="0" smtClean="0">
                <a:solidFill>
                  <a:srgbClr val="C00000"/>
                </a:solidFill>
              </a:rPr>
              <a:t>يحدّد</a:t>
            </a:r>
            <a:endParaRPr lang="ar-IQ" sz="3200" dirty="0">
              <a:solidFill>
                <a:srgbClr val="C00000"/>
              </a:solidFill>
            </a:endParaRPr>
          </a:p>
        </p:txBody>
      </p:sp>
      <p:sp>
        <p:nvSpPr>
          <p:cNvPr id="36" name="مستطيل 35"/>
          <p:cNvSpPr/>
          <p:nvPr/>
        </p:nvSpPr>
        <p:spPr>
          <a:xfrm>
            <a:off x="6300192" y="2350725"/>
            <a:ext cx="2427908" cy="206210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ar-IQ" sz="3200" b="1" dirty="0" smtClean="0">
                <a:solidFill>
                  <a:srgbClr val="0000CC"/>
                </a:solidFill>
              </a:rPr>
              <a:t>المستهلك</a:t>
            </a:r>
          </a:p>
          <a:p>
            <a:pPr algn="ctr"/>
            <a:r>
              <a:rPr lang="ar-IQ" sz="3200" b="1" dirty="0" smtClean="0">
                <a:solidFill>
                  <a:srgbClr val="C00000"/>
                </a:solidFill>
              </a:rPr>
              <a:t>أو </a:t>
            </a:r>
            <a:r>
              <a:rPr lang="ar-IQ" sz="3200" b="1" dirty="0">
                <a:solidFill>
                  <a:srgbClr val="C00000"/>
                </a:solidFill>
              </a:rPr>
              <a:t>جماعات المستهلكين المستهدفين</a:t>
            </a:r>
          </a:p>
        </p:txBody>
      </p:sp>
      <p:sp>
        <p:nvSpPr>
          <p:cNvPr id="37" name="مستطيل 36"/>
          <p:cNvSpPr/>
          <p:nvPr/>
        </p:nvSpPr>
        <p:spPr>
          <a:xfrm>
            <a:off x="6300192" y="4572970"/>
            <a:ext cx="2427908" cy="156966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ar-IQ" sz="3200" b="1" dirty="0" smtClean="0">
                <a:solidFill>
                  <a:srgbClr val="0000CC"/>
                </a:solidFill>
              </a:rPr>
              <a:t>السوق</a:t>
            </a:r>
          </a:p>
          <a:p>
            <a:pPr algn="ctr"/>
            <a:r>
              <a:rPr lang="ar-IQ" sz="3200" b="1" dirty="0" smtClean="0">
                <a:solidFill>
                  <a:srgbClr val="C00000"/>
                </a:solidFill>
              </a:rPr>
              <a:t>أو الأسواق المستهدفة</a:t>
            </a:r>
            <a:endParaRPr lang="ar-IQ" sz="3200" b="1" dirty="0">
              <a:solidFill>
                <a:srgbClr val="C00000"/>
              </a:solidFill>
            </a:endParaRPr>
          </a:p>
        </p:txBody>
      </p:sp>
      <p:sp>
        <p:nvSpPr>
          <p:cNvPr id="38" name="مستطيل 37"/>
          <p:cNvSpPr/>
          <p:nvPr/>
        </p:nvSpPr>
        <p:spPr>
          <a:xfrm>
            <a:off x="3681733" y="5065412"/>
            <a:ext cx="2427908" cy="107721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ar-IQ" sz="3200" b="1" dirty="0" smtClean="0">
                <a:solidFill>
                  <a:srgbClr val="0000CC"/>
                </a:solidFill>
              </a:rPr>
              <a:t>الحاجة أو الرغبة </a:t>
            </a:r>
          </a:p>
          <a:p>
            <a:pPr algn="ctr"/>
            <a:r>
              <a:rPr lang="ar-IQ" sz="3200" b="1" dirty="0" smtClean="0">
                <a:solidFill>
                  <a:srgbClr val="C00000"/>
                </a:solidFill>
              </a:rPr>
              <a:t>للفئة المستهدفة</a:t>
            </a:r>
            <a:endParaRPr lang="ar-IQ" sz="3200" b="1" dirty="0">
              <a:solidFill>
                <a:srgbClr val="C00000"/>
              </a:solidFill>
            </a:endParaRPr>
          </a:p>
        </p:txBody>
      </p:sp>
      <p:sp>
        <p:nvSpPr>
          <p:cNvPr id="39" name="مستطيل 38"/>
          <p:cNvSpPr/>
          <p:nvPr/>
        </p:nvSpPr>
        <p:spPr>
          <a:xfrm>
            <a:off x="683702" y="5065412"/>
            <a:ext cx="2791679" cy="107721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ar-IQ" sz="3200" b="1" dirty="0">
                <a:solidFill>
                  <a:srgbClr val="0000CC"/>
                </a:solidFill>
              </a:rPr>
              <a:t>المنافسين</a:t>
            </a:r>
            <a:r>
              <a:rPr lang="ar-IQ" sz="3200" dirty="0"/>
              <a:t> </a:t>
            </a:r>
            <a:r>
              <a:rPr lang="ar-IQ" sz="3200" b="1" dirty="0">
                <a:solidFill>
                  <a:srgbClr val="C00000"/>
                </a:solidFill>
              </a:rPr>
              <a:t>والأسواق المنافسة</a:t>
            </a:r>
          </a:p>
        </p:txBody>
      </p:sp>
      <p:sp>
        <p:nvSpPr>
          <p:cNvPr id="42" name="مستطيل 41"/>
          <p:cNvSpPr/>
          <p:nvPr/>
        </p:nvSpPr>
        <p:spPr>
          <a:xfrm>
            <a:off x="683702" y="3874219"/>
            <a:ext cx="2845385" cy="107721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ar-IQ" sz="3200" b="1" dirty="0" smtClean="0">
                <a:solidFill>
                  <a:srgbClr val="0000CC"/>
                </a:solidFill>
              </a:rPr>
              <a:t>السياسة السعرية </a:t>
            </a:r>
            <a:r>
              <a:rPr lang="ar-IQ" sz="3200" b="1" dirty="0">
                <a:solidFill>
                  <a:srgbClr val="C00000"/>
                </a:solidFill>
              </a:rPr>
              <a:t>المناسبة</a:t>
            </a:r>
          </a:p>
        </p:txBody>
      </p:sp>
      <p:sp>
        <p:nvSpPr>
          <p:cNvPr id="43" name="مستطيل 42"/>
          <p:cNvSpPr/>
          <p:nvPr/>
        </p:nvSpPr>
        <p:spPr>
          <a:xfrm>
            <a:off x="683568" y="2219380"/>
            <a:ext cx="2845385" cy="156966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ar-IQ" sz="3200" b="1" dirty="0" smtClean="0">
                <a:solidFill>
                  <a:srgbClr val="0000CC"/>
                </a:solidFill>
              </a:rPr>
              <a:t>السياسة العامة</a:t>
            </a:r>
          </a:p>
          <a:p>
            <a:pPr algn="ctr"/>
            <a:r>
              <a:rPr lang="ar-IQ" sz="3200" b="1" dirty="0">
                <a:solidFill>
                  <a:srgbClr val="C00000"/>
                </a:solidFill>
              </a:rPr>
              <a:t>الاسم التجاري والماركة التجارية</a:t>
            </a:r>
          </a:p>
        </p:txBody>
      </p:sp>
    </p:spTree>
    <p:extLst>
      <p:ext uri="{BB962C8B-B14F-4D97-AF65-F5344CB8AC3E}">
        <p14:creationId xmlns:p14="http://schemas.microsoft.com/office/powerpoint/2010/main" val="2393937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barn(inVertical)">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arn(inVertical)">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barn(inVertical)">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barn(inVertical)">
                                      <p:cBhvr>
                                        <p:cTn id="27" dur="500"/>
                                        <p:tgtEl>
                                          <p:spTgt spid="42"/>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barn(inVertical)">
                                      <p:cBhvr>
                                        <p:cTn id="3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2" grpId="0" animBg="1"/>
      <p:bldP spid="4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64417" y="476672"/>
            <a:ext cx="3206327" cy="707886"/>
          </a:xfrm>
          <a:prstGeom prst="rect">
            <a:avLst/>
          </a:prstGeom>
        </p:spPr>
        <p:style>
          <a:lnRef idx="0">
            <a:schemeClr val="accent3"/>
          </a:lnRef>
          <a:fillRef idx="3">
            <a:schemeClr val="accent3"/>
          </a:fillRef>
          <a:effectRef idx="3">
            <a:schemeClr val="accent3"/>
          </a:effectRef>
          <a:fontRef idx="minor">
            <a:schemeClr val="lt1"/>
          </a:fontRef>
        </p:style>
        <p:txBody>
          <a:bodyPr wrap="none">
            <a:spAutoFit/>
          </a:bodyPr>
          <a:lstStyle/>
          <a:p>
            <a:pPr algn="ctr"/>
            <a:r>
              <a:rPr lang="ar-IQ" sz="4000" b="1" dirty="0"/>
              <a:t>التسويق السياحي </a:t>
            </a:r>
            <a:endParaRPr lang="ar-IQ" sz="4000" dirty="0">
              <a:solidFill>
                <a:srgbClr val="FFFF00"/>
              </a:solidFill>
            </a:endParaRPr>
          </a:p>
        </p:txBody>
      </p:sp>
      <p:sp>
        <p:nvSpPr>
          <p:cNvPr id="2" name="مستطيل 1"/>
          <p:cNvSpPr/>
          <p:nvPr/>
        </p:nvSpPr>
        <p:spPr>
          <a:xfrm>
            <a:off x="4932040" y="1412776"/>
            <a:ext cx="3623972" cy="5016758"/>
          </a:xfrm>
          <a:prstGeom prst="rect">
            <a:avLst/>
          </a:prstGeom>
        </p:spPr>
        <p:txBody>
          <a:bodyPr wrap="square">
            <a:spAutoFit/>
          </a:bodyPr>
          <a:lstStyle/>
          <a:p>
            <a:pPr algn="just"/>
            <a:r>
              <a:rPr lang="ar-IQ" sz="3200" b="1" dirty="0">
                <a:solidFill>
                  <a:srgbClr val="FF0000"/>
                </a:solidFill>
              </a:rPr>
              <a:t>نشاط إداري وفني</a:t>
            </a:r>
            <a:r>
              <a:rPr lang="ar-IQ" sz="3200" b="1" dirty="0"/>
              <a:t> تقوم به المنشآت داخل الدولة وخارجها، وذلك </a:t>
            </a:r>
            <a:r>
              <a:rPr lang="ar-IQ" sz="3200" b="1" dirty="0">
                <a:solidFill>
                  <a:srgbClr val="FF0000"/>
                </a:solidFill>
              </a:rPr>
              <a:t>في سبيل تحديد الأسواق السياحية المرتقبة</a:t>
            </a:r>
            <a:r>
              <a:rPr lang="ar-IQ" sz="3200" b="1" dirty="0"/>
              <a:t>، والتعرف عليها والتأثير فيها، </a:t>
            </a:r>
            <a:r>
              <a:rPr lang="ar-IQ" sz="3200" b="1" dirty="0">
                <a:solidFill>
                  <a:srgbClr val="FF0000"/>
                </a:solidFill>
              </a:rPr>
              <a:t>بهدف تنمية وزيادة الحركة السياحية القادمة </a:t>
            </a:r>
            <a:r>
              <a:rPr lang="ar-IQ" sz="3200" b="1" dirty="0"/>
              <a:t>منها </a:t>
            </a:r>
            <a:r>
              <a:rPr lang="ar-IQ" sz="3200" b="1" dirty="0">
                <a:solidFill>
                  <a:srgbClr val="FF0000"/>
                </a:solidFill>
              </a:rPr>
              <a:t>وتحقيق التوافق بين المنتج السياحي ودوافع السائحين</a:t>
            </a:r>
            <a:endParaRPr lang="ar-IQ" sz="3200" dirty="0">
              <a:solidFill>
                <a:srgbClr val="FF0000"/>
              </a:solidFill>
            </a:endParaRPr>
          </a:p>
        </p:txBody>
      </p:sp>
      <p:pic>
        <p:nvPicPr>
          <p:cNvPr id="1026" name="Picture 2" descr="https://encrypted-tbn2.gstatic.com/images?q=tbn:ANd9GcSr-F3q_14yxXKxKn1oIaxvXhTCG-i9QFKbl7rsfOozlL8qW90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44824"/>
            <a:ext cx="4819650"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049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683568" y="476672"/>
            <a:ext cx="7776864" cy="707886"/>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4000" b="1" dirty="0"/>
              <a:t>التسويق </a:t>
            </a:r>
            <a:r>
              <a:rPr lang="ar-IQ" sz="4000" b="1" dirty="0" smtClean="0"/>
              <a:t>الفندقي</a:t>
            </a:r>
            <a:endParaRPr lang="ar-IQ" sz="4000" dirty="0">
              <a:solidFill>
                <a:srgbClr val="FFFF00"/>
              </a:solidFill>
            </a:endParaRPr>
          </a:p>
        </p:txBody>
      </p:sp>
      <p:sp>
        <p:nvSpPr>
          <p:cNvPr id="2" name="مستطيل 1"/>
          <p:cNvSpPr/>
          <p:nvPr/>
        </p:nvSpPr>
        <p:spPr>
          <a:xfrm>
            <a:off x="539552" y="1700808"/>
            <a:ext cx="7896787" cy="1569660"/>
          </a:xfrm>
          <a:prstGeom prst="rect">
            <a:avLst/>
          </a:prstGeom>
        </p:spPr>
        <p:txBody>
          <a:bodyPr wrap="square">
            <a:spAutoFit/>
          </a:bodyPr>
          <a:lstStyle/>
          <a:p>
            <a:pPr algn="just"/>
            <a:r>
              <a:rPr lang="ar-IQ" sz="3200" b="1" dirty="0"/>
              <a:t>هو </a:t>
            </a:r>
            <a:r>
              <a:rPr lang="ar-IQ" sz="3200" b="1" dirty="0">
                <a:solidFill>
                  <a:srgbClr val="FF0000"/>
                </a:solidFill>
              </a:rPr>
              <a:t>إشباع حاجات ورغبات ضيوف الفندق </a:t>
            </a:r>
            <a:r>
              <a:rPr lang="ar-IQ" sz="3200" b="1" dirty="0"/>
              <a:t>كما رغبوا وكما حدّدوا </a:t>
            </a:r>
            <a:r>
              <a:rPr lang="ar-IQ" sz="3200" b="1" dirty="0">
                <a:solidFill>
                  <a:srgbClr val="FF0000"/>
                </a:solidFill>
              </a:rPr>
              <a:t>من خلال المنتجات الفندقية من سلع وخدمات </a:t>
            </a:r>
            <a:r>
              <a:rPr lang="ar-IQ" sz="3200" b="1" dirty="0"/>
              <a:t>تعرص بصورة تنسق مع احتياجات ورغبات الضيوف</a:t>
            </a:r>
            <a:endParaRPr lang="ar-IQ" sz="3200" dirty="0"/>
          </a:p>
        </p:txBody>
      </p:sp>
      <p:pic>
        <p:nvPicPr>
          <p:cNvPr id="2050" name="Picture 2" descr="http://www.tiba-market.com/tiba/arabic/files/2013/10/real-estate-tib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9945" y="3425985"/>
            <a:ext cx="6096000"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2112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683568" y="476672"/>
            <a:ext cx="7776864" cy="707886"/>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ar-IQ" sz="4000" b="1" dirty="0"/>
              <a:t>مفهوم تسويق الخدمات الفندقية يركز على </a:t>
            </a:r>
            <a:endParaRPr lang="ar-IQ" sz="4000" b="1" dirty="0">
              <a:solidFill>
                <a:srgbClr val="FFFF00"/>
              </a:solidFill>
            </a:endParaRPr>
          </a:p>
        </p:txBody>
      </p:sp>
      <p:sp>
        <p:nvSpPr>
          <p:cNvPr id="4" name="مستطيل 3"/>
          <p:cNvSpPr/>
          <p:nvPr/>
        </p:nvSpPr>
        <p:spPr>
          <a:xfrm>
            <a:off x="663419" y="1484784"/>
            <a:ext cx="7776864" cy="4401205"/>
          </a:xfrm>
          <a:prstGeom prst="rect">
            <a:avLst/>
          </a:prstGeom>
        </p:spPr>
        <p:txBody>
          <a:bodyPr wrap="square">
            <a:spAutoFit/>
          </a:bodyPr>
          <a:lstStyle/>
          <a:p>
            <a:pPr marL="514350" lvl="0" indent="-514350" algn="just">
              <a:buFont typeface="+mj-lt"/>
              <a:buAutoNum type="arabicParenR"/>
            </a:pPr>
            <a:r>
              <a:rPr lang="ar-IQ" sz="2800" b="1" dirty="0"/>
              <a:t>إن </a:t>
            </a:r>
            <a:r>
              <a:rPr lang="ar-IQ" sz="2800" b="1" dirty="0">
                <a:solidFill>
                  <a:srgbClr val="0000CC"/>
                </a:solidFill>
              </a:rPr>
              <a:t>العميل</a:t>
            </a:r>
            <a:r>
              <a:rPr lang="ar-IQ" sz="2800" b="1" dirty="0"/>
              <a:t> هو نقطة </a:t>
            </a:r>
            <a:r>
              <a:rPr lang="ar-IQ" sz="2800" b="1" dirty="0" err="1"/>
              <a:t>إرتكاز</a:t>
            </a:r>
            <a:r>
              <a:rPr lang="ar-IQ" sz="2800" b="1" dirty="0"/>
              <a:t> في الجهود الإدارية المبذولة من قبل إدارة هذه الفنادق</a:t>
            </a:r>
            <a:r>
              <a:rPr lang="en-US" sz="2800" b="1" dirty="0"/>
              <a:t>.</a:t>
            </a:r>
          </a:p>
          <a:p>
            <a:pPr marL="514350" lvl="0" indent="-514350" algn="just">
              <a:buFont typeface="+mj-lt"/>
              <a:buAutoNum type="arabicParenR"/>
            </a:pPr>
            <a:r>
              <a:rPr lang="ar-IQ" sz="2800" b="1" dirty="0"/>
              <a:t>يقوم تسويق الخدمات الفندقية على </a:t>
            </a:r>
            <a:r>
              <a:rPr lang="ar-IQ" sz="2800" b="1" dirty="0">
                <a:solidFill>
                  <a:srgbClr val="0000CC"/>
                </a:solidFill>
              </a:rPr>
              <a:t>التوازن بين أهداف كل من الفندق والعميل</a:t>
            </a:r>
            <a:r>
              <a:rPr lang="ar-IQ" sz="2800" b="1" dirty="0"/>
              <a:t>، وإن أرباح هذا الفندق لا تأتي فقط من العمليات الفندقية، بل من جودة ما يقدم من خدمات ترقى إلى مستوى توقعات العميل</a:t>
            </a:r>
            <a:r>
              <a:rPr lang="en-US" sz="2800" b="1" dirty="0"/>
              <a:t>.</a:t>
            </a:r>
          </a:p>
          <a:p>
            <a:pPr marL="514350" indent="-514350" algn="just">
              <a:buFont typeface="+mj-lt"/>
              <a:buAutoNum type="arabicParenR"/>
            </a:pPr>
            <a:r>
              <a:rPr lang="ar-IQ" sz="2800" b="1" dirty="0"/>
              <a:t>إن تسويق الخدمات الفندقية </a:t>
            </a:r>
            <a:r>
              <a:rPr lang="ar-IQ" sz="2800" b="1" dirty="0">
                <a:solidFill>
                  <a:srgbClr val="0000CC"/>
                </a:solidFill>
              </a:rPr>
              <a:t>نشاط مؤسساتي</a:t>
            </a:r>
            <a:r>
              <a:rPr lang="ar-IQ" sz="2800" b="1" dirty="0"/>
              <a:t> </a:t>
            </a:r>
            <a:r>
              <a:rPr lang="ar-IQ" sz="2800" b="1" dirty="0" smtClean="0">
                <a:solidFill>
                  <a:srgbClr val="0000CC"/>
                </a:solidFill>
              </a:rPr>
              <a:t>يعتمد </a:t>
            </a:r>
            <a:r>
              <a:rPr lang="ar-IQ" sz="2800" b="1" dirty="0">
                <a:solidFill>
                  <a:srgbClr val="0000CC"/>
                </a:solidFill>
              </a:rPr>
              <a:t>على وظائف إدارية رئيسية </a:t>
            </a:r>
            <a:r>
              <a:rPr lang="ar-IQ" sz="2800" b="1" dirty="0"/>
              <a:t>: </a:t>
            </a:r>
            <a:r>
              <a:rPr lang="ar-IQ" sz="2800" b="1" dirty="0">
                <a:solidFill>
                  <a:srgbClr val="0000CC"/>
                </a:solidFill>
              </a:rPr>
              <a:t>التخطيط</a:t>
            </a:r>
            <a:r>
              <a:rPr lang="ar-IQ" sz="2800" b="1" dirty="0"/>
              <a:t>، </a:t>
            </a:r>
            <a:r>
              <a:rPr lang="ar-IQ" sz="2800" b="1" dirty="0">
                <a:solidFill>
                  <a:srgbClr val="0000CC"/>
                </a:solidFill>
              </a:rPr>
              <a:t>التنظيم</a:t>
            </a:r>
            <a:r>
              <a:rPr lang="ar-IQ" sz="2800" b="1" dirty="0"/>
              <a:t>، </a:t>
            </a:r>
            <a:r>
              <a:rPr lang="ar-IQ" sz="2800" b="1" dirty="0">
                <a:solidFill>
                  <a:srgbClr val="0000CC"/>
                </a:solidFill>
              </a:rPr>
              <a:t>التوجيه</a:t>
            </a:r>
            <a:r>
              <a:rPr lang="ar-IQ" sz="2800" b="1" dirty="0"/>
              <a:t> </a:t>
            </a:r>
            <a:r>
              <a:rPr lang="ar-IQ" sz="2800" b="1" dirty="0">
                <a:solidFill>
                  <a:srgbClr val="0000CC"/>
                </a:solidFill>
              </a:rPr>
              <a:t>والرقابة</a:t>
            </a:r>
            <a:r>
              <a:rPr lang="ar-IQ" sz="2800" b="1" dirty="0"/>
              <a:t>، لأجل مساعدتها على ضمان استمرارية النجاح بأسلوب علمي صحيح</a:t>
            </a:r>
            <a:r>
              <a:rPr lang="en-US" sz="2800" b="1" dirty="0"/>
              <a:t>.</a:t>
            </a:r>
            <a:endParaRPr lang="ar-IQ" sz="2800" b="1" dirty="0"/>
          </a:p>
        </p:txBody>
      </p:sp>
    </p:spTree>
    <p:extLst>
      <p:ext uri="{BB962C8B-B14F-4D97-AF65-F5344CB8AC3E}">
        <p14:creationId xmlns:p14="http://schemas.microsoft.com/office/powerpoint/2010/main" val="4132393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p:nvPr/>
        </p:nvSpPr>
        <p:spPr>
          <a:xfrm>
            <a:off x="2635614" y="476672"/>
            <a:ext cx="4063933" cy="707886"/>
          </a:xfrm>
          <a:prstGeom prst="rect">
            <a:avLst/>
          </a:prstGeom>
          <a:solidFill>
            <a:srgbClr val="FFC000"/>
          </a:solidFill>
        </p:spPr>
        <p:style>
          <a:lnRef idx="0">
            <a:schemeClr val="accent3"/>
          </a:lnRef>
          <a:fillRef idx="3">
            <a:schemeClr val="accent3"/>
          </a:fillRef>
          <a:effectRef idx="3">
            <a:schemeClr val="accent3"/>
          </a:effectRef>
          <a:fontRef idx="minor">
            <a:schemeClr val="lt1"/>
          </a:fontRef>
        </p:style>
        <p:txBody>
          <a:bodyPr wrap="none">
            <a:spAutoFit/>
          </a:bodyPr>
          <a:lstStyle/>
          <a:p>
            <a:pPr algn="ctr"/>
            <a:r>
              <a:rPr lang="ar-IQ" sz="4000" b="1" dirty="0">
                <a:solidFill>
                  <a:srgbClr val="0000CC"/>
                </a:solidFill>
              </a:rPr>
              <a:t>أهمية التسويق الفندقي</a:t>
            </a:r>
            <a:r>
              <a:rPr lang="ar-IQ" sz="4000" dirty="0">
                <a:solidFill>
                  <a:srgbClr val="0000CC"/>
                </a:solidFill>
              </a:rPr>
              <a:t> </a:t>
            </a:r>
          </a:p>
        </p:txBody>
      </p:sp>
      <p:sp>
        <p:nvSpPr>
          <p:cNvPr id="2" name="مستطيل 1"/>
          <p:cNvSpPr/>
          <p:nvPr/>
        </p:nvSpPr>
        <p:spPr>
          <a:xfrm>
            <a:off x="179512" y="1484784"/>
            <a:ext cx="8640960" cy="4832092"/>
          </a:xfrm>
          <a:prstGeom prst="rect">
            <a:avLst/>
          </a:prstGeom>
        </p:spPr>
        <p:txBody>
          <a:bodyPr wrap="square">
            <a:spAutoFit/>
          </a:bodyPr>
          <a:lstStyle/>
          <a:p>
            <a:pPr marL="514350" lvl="0" indent="-514350" algn="just">
              <a:buFont typeface="+mj-lt"/>
              <a:buAutoNum type="arabicParenR"/>
            </a:pPr>
            <a:r>
              <a:rPr lang="ar-IQ" sz="2800" b="1" dirty="0">
                <a:solidFill>
                  <a:srgbClr val="0000CC"/>
                </a:solidFill>
              </a:rPr>
              <a:t>التعريف بالمؤسسة الفندقية والخدمات الفندقية </a:t>
            </a:r>
            <a:r>
              <a:rPr lang="ar-IQ" sz="2800" b="1" dirty="0"/>
              <a:t>التي تميّزها، ما يؤدي الى رسم صورة ذهنية وتذكير الزبون بالمؤسسة الفندقية والتفضيل لنوعية معينة من الفنادق أي المنافسة.</a:t>
            </a:r>
            <a:endParaRPr lang="en-US" sz="2800" b="1" dirty="0"/>
          </a:p>
          <a:p>
            <a:pPr marL="514350" lvl="0" indent="-514350" algn="just">
              <a:buFont typeface="+mj-lt"/>
              <a:buAutoNum type="arabicParenR"/>
            </a:pPr>
            <a:r>
              <a:rPr lang="ar-IQ" sz="2800" b="1" dirty="0">
                <a:solidFill>
                  <a:srgbClr val="0000CC"/>
                </a:solidFill>
              </a:rPr>
              <a:t>تقديم كافة المعلومات عن المؤسسة الفندقية للزبائن</a:t>
            </a:r>
            <a:r>
              <a:rPr lang="ar-IQ" sz="2800" b="1" dirty="0"/>
              <a:t>.</a:t>
            </a:r>
            <a:endParaRPr lang="en-US" sz="2800" b="1" dirty="0"/>
          </a:p>
          <a:p>
            <a:pPr marL="514350" lvl="0" indent="-514350" algn="just">
              <a:buFont typeface="+mj-lt"/>
              <a:buAutoNum type="arabicParenR"/>
            </a:pPr>
            <a:r>
              <a:rPr lang="ar-IQ" sz="2800" b="1" dirty="0">
                <a:solidFill>
                  <a:srgbClr val="0000CC"/>
                </a:solidFill>
              </a:rPr>
              <a:t>تحويل الطلب السياحي الكامن الى طلب سياحي فعلي</a:t>
            </a:r>
            <a:r>
              <a:rPr lang="ar-IQ" sz="2800" b="1" dirty="0"/>
              <a:t>، ما يساهم في زيادة المبيعات الفندقية</a:t>
            </a:r>
            <a:r>
              <a:rPr lang="ar-SA" sz="2800" b="1" dirty="0"/>
              <a:t>.</a:t>
            </a:r>
            <a:endParaRPr lang="en-US" sz="2800" b="1" dirty="0"/>
          </a:p>
          <a:p>
            <a:pPr marL="514350" lvl="0" indent="-514350" algn="just">
              <a:buFont typeface="+mj-lt"/>
              <a:buAutoNum type="arabicParenR"/>
            </a:pPr>
            <a:r>
              <a:rPr lang="ar-IQ" sz="2800" b="1" dirty="0">
                <a:solidFill>
                  <a:srgbClr val="0000CC"/>
                </a:solidFill>
              </a:rPr>
              <a:t>دعم رجال ومندوبي البيع والوكلاء في زيادة نسبة مبيعاتهم</a:t>
            </a:r>
            <a:r>
              <a:rPr lang="ar-IQ" sz="2800" b="1" dirty="0"/>
              <a:t>.</a:t>
            </a:r>
            <a:endParaRPr lang="en-US" sz="2800" b="1" dirty="0"/>
          </a:p>
          <a:p>
            <a:pPr marL="514350" lvl="0" indent="-514350" algn="just">
              <a:buFont typeface="+mj-lt"/>
              <a:buAutoNum type="arabicParenR"/>
            </a:pPr>
            <a:r>
              <a:rPr lang="ar-IQ" sz="2800" b="1" dirty="0">
                <a:solidFill>
                  <a:srgbClr val="0000CC"/>
                </a:solidFill>
              </a:rPr>
              <a:t>قناة الاتصال بين البيئة الداخلية للمؤسسة والبيئة الخارجية </a:t>
            </a:r>
            <a:r>
              <a:rPr lang="ar-IQ" sz="2800" b="1" dirty="0"/>
              <a:t>المحيطة بالمؤسسة.</a:t>
            </a:r>
            <a:endParaRPr lang="en-US" sz="2800" b="1" dirty="0"/>
          </a:p>
          <a:p>
            <a:pPr marL="514350" lvl="0" indent="-514350" algn="just">
              <a:buFont typeface="+mj-lt"/>
              <a:buAutoNum type="arabicParenR"/>
            </a:pPr>
            <a:r>
              <a:rPr lang="ar-IQ" sz="2800" b="1" dirty="0">
                <a:solidFill>
                  <a:srgbClr val="0000CC"/>
                </a:solidFill>
              </a:rPr>
              <a:t>إعلام الزبون بالمؤسسة الفندقية</a:t>
            </a:r>
            <a:r>
              <a:rPr lang="ar-IQ" sz="2800" b="1" dirty="0"/>
              <a:t>؛ كالعلامة التجارية والأسعار وغيرها.</a:t>
            </a:r>
            <a:endParaRPr lang="en-US" sz="2800" b="1" dirty="0"/>
          </a:p>
        </p:txBody>
      </p:sp>
    </p:spTree>
    <p:extLst>
      <p:ext uri="{BB962C8B-B14F-4D97-AF65-F5344CB8AC3E}">
        <p14:creationId xmlns:p14="http://schemas.microsoft.com/office/powerpoint/2010/main" val="1643091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3"/>
          <p:cNvSpPr/>
          <p:nvPr/>
        </p:nvSpPr>
        <p:spPr>
          <a:xfrm>
            <a:off x="2473713" y="476672"/>
            <a:ext cx="4387740" cy="707886"/>
          </a:xfrm>
          <a:prstGeom prst="rect">
            <a:avLst/>
          </a:prstGeom>
          <a:solidFill>
            <a:srgbClr val="FFC000"/>
          </a:solidFill>
        </p:spPr>
        <p:style>
          <a:lnRef idx="0">
            <a:schemeClr val="accent3"/>
          </a:lnRef>
          <a:fillRef idx="3">
            <a:schemeClr val="accent3"/>
          </a:fillRef>
          <a:effectRef idx="3">
            <a:schemeClr val="accent3"/>
          </a:effectRef>
          <a:fontRef idx="minor">
            <a:schemeClr val="lt1"/>
          </a:fontRef>
        </p:style>
        <p:txBody>
          <a:bodyPr wrap="none">
            <a:spAutoFit/>
          </a:bodyPr>
          <a:lstStyle/>
          <a:p>
            <a:pPr algn="ctr"/>
            <a:r>
              <a:rPr lang="ar-IQ" sz="4000" b="1" dirty="0" smtClean="0">
                <a:solidFill>
                  <a:srgbClr val="0000CC"/>
                </a:solidFill>
              </a:rPr>
              <a:t>المزيج التسويقي </a:t>
            </a:r>
            <a:r>
              <a:rPr lang="ar-IQ" sz="4000" b="1" dirty="0">
                <a:solidFill>
                  <a:srgbClr val="0000CC"/>
                </a:solidFill>
              </a:rPr>
              <a:t>الفندقي</a:t>
            </a:r>
            <a:r>
              <a:rPr lang="ar-IQ" sz="4000" dirty="0">
                <a:solidFill>
                  <a:srgbClr val="0000CC"/>
                </a:solidFill>
              </a:rPr>
              <a:t> </a:t>
            </a:r>
          </a:p>
        </p:txBody>
      </p:sp>
      <p:sp>
        <p:nvSpPr>
          <p:cNvPr id="2" name="مستطيل 1"/>
          <p:cNvSpPr/>
          <p:nvPr/>
        </p:nvSpPr>
        <p:spPr>
          <a:xfrm>
            <a:off x="673990" y="1447285"/>
            <a:ext cx="7776864" cy="2554545"/>
          </a:xfrm>
          <a:prstGeom prst="rect">
            <a:avLst/>
          </a:prstGeom>
        </p:spPr>
        <p:txBody>
          <a:bodyPr wrap="square">
            <a:spAutoFit/>
          </a:bodyPr>
          <a:lstStyle/>
          <a:p>
            <a:pPr algn="just"/>
            <a:r>
              <a:rPr lang="ar-SA" sz="3200" b="1" dirty="0"/>
              <a:t>مجموعة من الأدوات أو العناصر التسويقية التي يمكن التحكم بها، التي </a:t>
            </a:r>
            <a:r>
              <a:rPr lang="ar-SA" sz="3200" b="1" dirty="0">
                <a:solidFill>
                  <a:srgbClr val="0000CC"/>
                </a:solidFill>
              </a:rPr>
              <a:t>تتمثل بالمنتج والسعر، والترويج، والتوزيع</a:t>
            </a:r>
            <a:r>
              <a:rPr lang="ar-SA" sz="3200" b="1" dirty="0"/>
              <a:t>، إذ تعمل المؤسسات الفندقية على مزج بعضها بالبعض الآخر لتحقيق </a:t>
            </a:r>
            <a:r>
              <a:rPr lang="ar-SA" sz="3200" b="1" dirty="0" err="1"/>
              <a:t>الإستجابة</a:t>
            </a:r>
            <a:r>
              <a:rPr lang="ar-SA" sz="3200" b="1" dirty="0"/>
              <a:t> التي ترغبها في سوق الفنادق المستهدف</a:t>
            </a:r>
            <a:endParaRPr lang="ar-IQ" sz="3200" b="1" dirty="0"/>
          </a:p>
        </p:txBody>
      </p:sp>
      <p:grpSp>
        <p:nvGrpSpPr>
          <p:cNvPr id="9" name="مجموعة 8"/>
          <p:cNvGrpSpPr/>
          <p:nvPr/>
        </p:nvGrpSpPr>
        <p:grpSpPr>
          <a:xfrm>
            <a:off x="1044781" y="4221088"/>
            <a:ext cx="7200800" cy="2376264"/>
            <a:chOff x="1044781" y="4221088"/>
            <a:chExt cx="7200800" cy="2376264"/>
          </a:xfrm>
        </p:grpSpPr>
        <p:sp>
          <p:nvSpPr>
            <p:cNvPr id="7" name="سهم للأسفل 6"/>
            <p:cNvSpPr/>
            <p:nvPr/>
          </p:nvSpPr>
          <p:spPr>
            <a:xfrm>
              <a:off x="1619672" y="4221088"/>
              <a:ext cx="5976664" cy="23762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19" name="مستطيل 18"/>
            <p:cNvSpPr/>
            <p:nvPr/>
          </p:nvSpPr>
          <p:spPr>
            <a:xfrm>
              <a:off x="1044781" y="4409390"/>
              <a:ext cx="7200800" cy="52322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ar-SA" sz="2800" b="1" dirty="0">
                  <a:solidFill>
                    <a:srgbClr val="0000CC"/>
                  </a:solidFill>
                </a:rPr>
                <a:t>ذلك ما </a:t>
              </a:r>
              <a:r>
                <a:rPr lang="ar-SA" sz="2800" b="1" dirty="0" smtClean="0">
                  <a:solidFill>
                    <a:srgbClr val="0000CC"/>
                  </a:solidFill>
                </a:rPr>
                <a:t>يسمى</a:t>
              </a:r>
              <a:endParaRPr lang="ar-IQ" sz="2800" b="1" dirty="0">
                <a:solidFill>
                  <a:srgbClr val="0000CC"/>
                </a:solidFill>
              </a:endParaRPr>
            </a:p>
          </p:txBody>
        </p:sp>
      </p:grpSp>
    </p:spTree>
    <p:extLst>
      <p:ext uri="{BB962C8B-B14F-4D97-AF65-F5344CB8AC3E}">
        <p14:creationId xmlns:p14="http://schemas.microsoft.com/office/powerpoint/2010/main" val="1070649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5360088" y="1988840"/>
            <a:ext cx="3532391" cy="224676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ar-SA" sz="2800" b="1" dirty="0">
                <a:solidFill>
                  <a:srgbClr val="0000CC"/>
                </a:solidFill>
              </a:rPr>
              <a:t>ذلك ما يسمى (</a:t>
            </a:r>
            <a:r>
              <a:rPr lang="en-US" sz="2800" b="1" dirty="0">
                <a:solidFill>
                  <a:srgbClr val="0000CC"/>
                </a:solidFill>
              </a:rPr>
              <a:t>4P'S</a:t>
            </a:r>
            <a:r>
              <a:rPr lang="ar-SA" sz="2800" b="1" dirty="0">
                <a:solidFill>
                  <a:srgbClr val="0000CC"/>
                </a:solidFill>
              </a:rPr>
              <a:t>) </a:t>
            </a:r>
            <a:endParaRPr lang="ar-IQ" sz="2800" b="1" dirty="0" smtClean="0">
              <a:solidFill>
                <a:srgbClr val="0000CC"/>
              </a:solidFill>
            </a:endParaRPr>
          </a:p>
          <a:p>
            <a:pPr algn="just"/>
            <a:r>
              <a:rPr lang="ar-SA" sz="2800" b="1" dirty="0" smtClean="0">
                <a:solidFill>
                  <a:srgbClr val="0000CC"/>
                </a:solidFill>
              </a:rPr>
              <a:t>المنتج</a:t>
            </a:r>
            <a:r>
              <a:rPr lang="en-US" sz="2800" b="1" dirty="0">
                <a:solidFill>
                  <a:srgbClr val="0000CC"/>
                </a:solidFill>
              </a:rPr>
              <a:t>Product </a:t>
            </a:r>
            <a:r>
              <a:rPr lang="ar-SA" sz="2800" b="1" dirty="0">
                <a:solidFill>
                  <a:srgbClr val="0000CC"/>
                </a:solidFill>
              </a:rPr>
              <a:t> أو الخدمة، </a:t>
            </a:r>
            <a:endParaRPr lang="ar-IQ" sz="2800" b="1" dirty="0" smtClean="0">
              <a:solidFill>
                <a:srgbClr val="0000CC"/>
              </a:solidFill>
            </a:endParaRPr>
          </a:p>
          <a:p>
            <a:pPr algn="just"/>
            <a:r>
              <a:rPr lang="ar-SA" sz="2800" b="1" dirty="0" smtClean="0">
                <a:solidFill>
                  <a:srgbClr val="0000CC"/>
                </a:solidFill>
              </a:rPr>
              <a:t>السعر </a:t>
            </a:r>
            <a:r>
              <a:rPr lang="en-US" sz="2800" b="1" dirty="0">
                <a:solidFill>
                  <a:srgbClr val="0000CC"/>
                </a:solidFill>
              </a:rPr>
              <a:t>Price</a:t>
            </a:r>
            <a:r>
              <a:rPr lang="ar-SA" sz="2800" b="1" dirty="0">
                <a:solidFill>
                  <a:srgbClr val="0000CC"/>
                </a:solidFill>
              </a:rPr>
              <a:t> </a:t>
            </a:r>
            <a:endParaRPr lang="ar-IQ" sz="2800" b="1" dirty="0" smtClean="0">
              <a:solidFill>
                <a:srgbClr val="0000CC"/>
              </a:solidFill>
            </a:endParaRPr>
          </a:p>
          <a:p>
            <a:pPr algn="just"/>
            <a:r>
              <a:rPr lang="ar-SA" sz="2800" b="1" dirty="0" smtClean="0">
                <a:solidFill>
                  <a:srgbClr val="0000CC"/>
                </a:solidFill>
              </a:rPr>
              <a:t>المكان</a:t>
            </a:r>
            <a:r>
              <a:rPr lang="en-US" sz="2800" b="1" dirty="0">
                <a:solidFill>
                  <a:srgbClr val="0000CC"/>
                </a:solidFill>
              </a:rPr>
              <a:t>Place  </a:t>
            </a:r>
            <a:endParaRPr lang="ar-IQ" sz="2800" b="1" dirty="0" smtClean="0">
              <a:solidFill>
                <a:srgbClr val="0000CC"/>
              </a:solidFill>
            </a:endParaRPr>
          </a:p>
          <a:p>
            <a:pPr algn="just"/>
            <a:r>
              <a:rPr lang="ar-SA" sz="2800" b="1" dirty="0" smtClean="0">
                <a:solidFill>
                  <a:srgbClr val="0000CC"/>
                </a:solidFill>
              </a:rPr>
              <a:t>الترويج </a:t>
            </a:r>
            <a:r>
              <a:rPr lang="en-US" sz="2800" b="1" dirty="0">
                <a:solidFill>
                  <a:srgbClr val="0000CC"/>
                </a:solidFill>
              </a:rPr>
              <a:t>Promotion </a:t>
            </a:r>
            <a:endParaRPr lang="ar-IQ" sz="2800" b="1" dirty="0">
              <a:solidFill>
                <a:srgbClr val="0000CC"/>
              </a:solidFill>
            </a:endParaRPr>
          </a:p>
        </p:txBody>
      </p:sp>
      <p:sp>
        <p:nvSpPr>
          <p:cNvPr id="6" name="AutoShape 2" descr="data:image/jpeg;base64,/9j/4AAQSkZJRgABAQAAAQABAAD/2wCEAAkGBxQSEhQQEhAQEhAXEBYWGBUYFRUUFBQVFBcWFxUVFBUZKCogGB0lIBYUITIhJSkrLi4uFx8zODMsNygtLisBCgoKDg0OGxAQGywkICQ0Ly0sLCwwLCwsLCwsLywsLCwsLCwsLCwsLCwtLCwsLCwsLCwsLCwsLCwsLCwsLCwsLP/AABEIAOEA4AMBEQACEQEDEQH/xAAbAAEAAgMBAQAAAAAAAAAAAAAABQYDBAcBAv/EAEUQAAEDAQIGDgcIAQQDAAAAAAEAAgMRBBIFBhMhMZEHFiIzQVFSU2FxcpKxwRU0Q3OBgtEUFyMyQmKh0sJEVIPhJJOy/8QAGgEBAAIDAQAAAAAAAAAAAAAAAAQFAgMGAf/EADMRAAIBAgIFDAMBAQEBAQAAAAABAgMRBCEFEjFScRMUFTIzNEFCUWGBkSKh0cHhsSMk/9oADAMBAAIRAxEAPwDuKAIAgPjKjlDWF5dHuqxlW8oawl0NVjKt5Q1hLoarGVbyhrCXQ1WMq3lDWEuhqsZVvKGsJdDVYyreUNYS6GqxlW8oawl0NVn01wOggr08tY9QBAEAQBAeXhxhALw4wgF4cYQC8OMIBeHGEAvDjCAXhxhALw4wgPQUAQBAEBA41YzR2JgqL8rvyxg0J/c7iCj18RGkvcnYLAzxMssktrOVYWxmtNoJMkzg3gY3ctHRQZz8VVVK9Se1nUUMDQor8Y/LzZEFx4zrWol2Fek60Ar0nWgFek60Ar0nWgFek60Ar0nWgFek60BnstuliNY5XsPQ4hexnKOxmE6UJ5SSZfMVMfyXCG2EUJoJqUpxZQDxCn0MY76tT7/pRY7RCs50Pr+HRgrI549KAgcYsY22bcNAfMR+XgaON30UijQdTN7DVUqqOXiUW24ZnlNXyu6huWjqAVhGlCOxESVST2s0soeUdZWdkY3GUPKOspZC4yh5R1lLIXGUPKOspZC4yh5R1lLIXGUPKOspZC4yh5R1lLIXGUPKOspZC5sWXCUsZqyV7T11GorGVOMtqMlOS2MueLmNQlIimo2Q6HaGv6KcBUGthtX8o7CTTrXyZaQohvPJHgAuOgAk9QR5HqV3Y4JhrCbrTM+dxreOboaPygfBUFSbnJyZ3WHoKhTVNeH/AKaKwN4QBAEAQBAEAQBAEAQHYtjjCTprIA81dG8x14S0AFpOunwVxg5uVPPwOQ0tQjSxH47HmWHCFqEUb5Toa0n6BTIR1pJFXJ2VzklondI4yPNXONSVcxioqyK5tt3ZjXoCAIAgCAIAgCAIAgCA6pi3bjNZ2SONXUId1tJFf4VRWhqTaRPpy1o3GMry2yTkZiIX+BUWs7U5cCZg0nXgn6o4M3QqE7lnq9AQBAEAQBAEAQBAEAQHRdiQ7/8AKrDAeY57TvkLTjq6lkf0lo/lXWG7RHM1uoc1VoQggCAIAgCAIAgCAIAgCAv+x8fwH+9PgFXYzrol4fqkpjT6naPcP8FX1+zlwLHBd4hxRwgKhO4C9AQBAWDFXFd1uyl2Vsdy7paXVvV6RxLfQw7q3s7WK/G49YW143uT/wB2En+7Z/6z9VI6Plvfr/pB6dhuP7/4eP2MJeC1Rk9Mbh5pzCW9+j1adh4wf3/wruHcVLRZBfkaHR8thvAdfCFGq4edPN7CfhtIUcQ7RefoyDWknBAEAQHRNiTTP8qsMB5jntO+T5LTjt6o7tN8VdYXtDma3UObK0IQQBAEBPYDxZdaY8oJWs3RbQtJ0Uz1qo9XEKnK1jbClrK9yR2iP/3De4fqtXPF6GfN36nxJiLJ+meMniLSP5zr1YyPoObv1IHCmCJbOQJG0B0OGdp+KkU6sZ7DTKDjtNFbDEIAgCAv2x9vD/enwCrsZ10S8P1SVxp9TtHuH+Cr6/Zy4Fjgu8Q4o4QFQncBegIAgOjbEX+o62f5KxwHmOe075Pkw7IWHbRBagyKd8bMi00GipLqn+AscXVnGpaLtkZaKwlGrQ1pxTd3/hX7NjnbWGv2gv6HAEHoUdYqqvEsJ6Mw0lbVtwOrYMtTbbZWvc0XZYyHN0jPUEZ1bQkqtO78Tlq1OWGruKecWcOtcNx74+S9ze6SPJUclZtHawlrxUvUxLwzCAIDomxJpn+VWGA8xz2nfJ8lpx29Ud2m+KusL2hzNbqHNlaEIIAgCA6FiD6sfeu8Aq3F9cmUOqQGMGGp2WiRjJntaHZgNAzBSKNKDgm0aalSSk0ma9ixqtEbgXSZRtc4cNI6DwLKWGg1krHka0kXnDMLZ7M/hBjvDrAqCoFNuFREqaUonKgrcgHqAIAgL9sfbw/3p8Aq7GddEvD9UlcafU7R7h/gq+v2cuBY4LvEOKOEBUJ3AXoCAIDo2xH/AKjrZ/krHAeY57Tvk+SI2UvXR7hni9acb2vwStC92+X/AIVBQy3O34mWV0Niia8UcGlxB4KklXmHi40kmcVpCoqmJk4nGcJSh80rxodK8jqLjRU03eTZ2FGOrTjF+CRrLE2hAEB0TYk0z/KrDAeY57Tvk+S047eqO7TfFXWF7Q5mt1DmytCEEAQBAdCxB9WPvXeAVbi+uS6HVKjjP61N2/IKZQ7NEer12RjWFxDQKk5gOkrde2ZhtOqzjJWUg/phofg2ip1+VT5J7yicoCuCAeoAgCAv2x9vD/enwCrsZ10S8P1SVxp9TtHuH+Cr6/Zy4Fjgu8Q4o4QFQncBegIAgOjbEf8AqOtn+SscB5jntO+T5LHh7Alimlv2lzBLcAzyBhuitM1ekqTVo0pyvPaV2GxWKpQ1aV7cLmpZsFYLs5ylbPUZwXPa+nSAVgqeHg75G2eIx9Zav5fCsRON+PbHRugspLnOBa6ShAaDpu8Z6VpxGMTWrD7JeA0TNTVSt4bF/Tm6rjoggCAIDomxJpn+VWGA8xz2nfJ8lpx29Ud2m+KusL2hzNbqHNlaEIIAgCA6FiD6sfeu8Aq3F9cl0OqZrdgexvkc+RzMoTnrIAa9XAsYVaqVlsMpQg3meWaKw2Y32uhDuO8HO+CSdapk7hKnHMgcaMZxM3Iw1yZ/M41BdTgA4lJoYfVetLaaatXWyRVlLNAQBAEBftj7eH+9PgFXYzrol4fqkrjT6naPcP8ABV9fs5cCxwXeIcUcICoTuAvQEAQHRtiP/UdbP8lY4DzHPad8nyQ+ym0fbRmG8M8XrTju1+CXoV//AJvl/wCFQDRxBQ7Ftc9XoCAIAgCA6JsSaZ/lVhgPMc9p3yfJacdvVHdpvirrC9oczW6hzZWhCCAIAgOhYg+rH3rvAKtxfXJdDqlQxoH/AJU2b9fkFNodmiPV67Iui2mB6gCAIAgCAv2x9vD/AHp8Aq7GddEvD9UlcafU7R7h/gq+v2cuBY4LvEOKOEBUJ3AXoCAIC/bF1uiiE+UljjqWUvODa0vaKqfgZxjrXZQ6apTqamom9uwi9ki0sktYdG9r25Foq0hwqC7NULVjJKVS69CVoiEoYe0lbN7fgqqiloEAQBAEAQHRNiTTP8qsMB5jntO+T5LTjt6o7tN8VdYXtDma3UObK0IQQBAEBesSLdGyzkPljaco40LgDTNwFV+KhJzyRKoySjmVbGOQOtMrmkOaXZiDUHMNBUuimoJM0VHeTI5bTAIAgCAIAgL9sfbw/wB6fAKuxnXRLw/VJXGn1O0e4f4Kvr9nLgWOC7xDijhAVCdwegL08BHQgBaRpBCWF0A2ugE/CqWuL2AHBRLC4IppzIBRACgPoxnku1HOlmeay9Ty4eI6ilme3R8oenRNiTTP8qsMB5jntO+T5LTjt6o7tN8VdYXtDma3UObK0IQQBAKIBRAKIAgPS08R1JcHlEAQBAEBftj7eH+9PgFXYzrol4fqk5huz5SzzRjS6Jw1gqDUjrQaJuHnqVYy9GjgDdA6lz53jLNsfV+1mmY/Z5aHRQ0FDXgUnCdp8MrdK25DP1RvttD8jBHap4prUbfA5l17JXNYC0PLnM4Dn0rbrZJTaburGhwjyk5UYuMNWV7ppN+G0k8KyyRPtM1otMcljdlomRA33ZQjcx0puSNOnMtk3KLlKbvHNWI1GMKkYQpQamrNvZl67c7letlvkstksbIHmLKwulkc2gc95dQVdpoAFHnN04RUMr5lhTpQr16sqivquyvsSJrB5v23B1odTKS2VxeaAXnMDm3j0kU1LdDOpCfi0Qqv44atTWyMlbg7ZEXi3hOa2ZWzWmQysdZXuBc1tWPZQte0gA10rXSqSq3hPNWZKxdCnhtWrSVmpJZXzT8DSw+a2TBx47PJ/wDYWFbKnDgzdhcsRX4r/wALDBA11osbnNDhHgnKgHQXMG5r8TX4KQopzi34RuV8pNUaqT21LfDKltktbrrnWqUkG8M4oHUIqBTNpOZQ+XqPPWZbcyw6ulBehOYwYbtAs1jpO/8AFs8mU/Lu93TdZuLMt9WtPk4Z7VmQsLhaPLVfxX4tW9sioKIWx0TYk0z/ACqwwHmOe075PktOO3qju03xV1he0OZrdQ5srQhBAEBYcA5T7LPknhj8tHnLmszUNc7syjVdXlI63uboX1HYkbDKDaIxlGOmbYniSRpBbf0irhmNBwrVJWg8sr5GcX+S9bEbhlz2WcxWiZk0znMeym6usoauv0GYrbSs53grLxNc7qNpO7N+2bm1WyYAX44Glmat1zgBe6wtcc6cI+rM3lKT9CKwLb5JbVZxJI94Eua8a0q0rdVhGNOVka4SbmrjDc0pBD7XFMzKfka8OI00JFOBKSjfKLQm34u5CreawgCA6FiDERZy46HSEjqGbyKrcW7zJdBfiWVRTecax5xedZZy9rT9nkNWnga46WHi6FTYqi6crrYzsNG4xV6eq3+S2/0jcXcKCzSmVzS8GJ7KCgNXilc61UampK5IxdB16eonbNP6NDB8mTfE+lQyRjqDhuOBoNSwi7STN9WOvGUfVNfZNPw+17rW2SN7oLQ4vDai9HL+h44Ogrc6ybldZP8ATIawcoqm4v8AKGXs14o+IsJQSwRQ2ls4fCHNZJFcNWONbrmu4l4pwlBRnfLxR7KhWhVlOi1aW1O+32sbEOMrG2qCZsTxBBFk2R3gX3aEFxOipJ/hZKulUUksllY1ywUpUJwclrSd2/A14MKwQMkFminEskZjvyPYbjHUvXQ0aTQLFVIQT1E7vLM2Sw9WrKPKtWTvZJ5v3uIsI2eSCKC0i0NdDeDHxXCCx5rdcHaCDxIpwlBRnfL0EqNaFWU6VvytdO+1cDKMZbtqjmbGchHCIBGTunQ0LTeOi8a14swWXL/mpJZLK3sY8xvQlBv8m9a/v/CNt32W7+ALUHXvaGMtDeLc5ydGda58n5b/ADYk0+Xv/wDTVt7X2/J9YTwiJYrNEGkGGJ7CTSji516oSc9aMY+hjRounUqSb6zT+kRy1kk6JsSaZ/lVhgPMc9p3yfJacdvVHdpvirrC9oczW6hzZWhCCAIDcgtobBJBdJL5GOB4BdGgrW4Xmpehkpfi0fWB7eIHueWlwMbmUH7hSqVIa6sIS1Xc+ZbaH2dkL2kyRncP/YdLHcOnQihabktjDleNmb8mG2utEsro3GGWO45lQHUoM4OioIWCotQSvmjLlFrN+DNezWuGKWKWNs5uPq4PuZxQgBtOHOspRnKLi7HicU00YbbJA4ExtnDy6u6LC3Pp0Z17FTW2x5Jx8DSWwxCAzWKyPleI4xVx/jpPQsZSUVdnsYuTsjq+DLGIYmRN0NFK8Z4Sqec3OTkyfGOqrG0sTIwWyyMlYY5GNexwoWnQVjKKkrMzp1JU5KUHZooeFdjMEk2ea6OQ8F1PmGdQJ4DcZe0NONK1WN/dfwivu2tXOWfvP/qtXManqiV03h/SX6/o+7a1c5Z+8/8AqnManqh03h/SX6/o+7a1c5Z+8/8AqnManqh03h/SX6/o+7a1c5Z+8/8AqnManqh03h/SX6/o+7a1c5Z+8/8AqnManqh03h/SX6/o+7a1c5Z+8/8AqnManqh03h/SX6/o+7a1c5Z+8/8AqnManqh03h/SX6/o+7a1c5Z+8/8AqnManqh03h/SX6/o+7a1c5Z+8/8AqnManqh03h/SX6/o+7a1c5Z+8/8AqnManqh03h/SX6/pa8RcWpbHlcq6N1+lLpJ0cdQFLwtCVK+sVWksdTxOrqJ5epNYx4PdPA6JhaHEg56gZj0KwozUJ3ZT1IuUbIqG0m0cuHvO+im87h7kbkJDaTaOXD3nfROdw9xyEhtJtHLh7zvonO4e45CQ2k2jlw9530TncPcchIbSbRy4e876JzuHuOQkNpNo5cPed9E53D3HISG0m0cuHvO+ic7h7jkJDaTaOXD3nfROdw9xyEhtJtHLh7zvonO4e45vIbSbRy4e876JzuHuOQkZrNiNIT+JLG0ftBcf5osZYyPgj1Yd+LLZgjA8VmbSNuc6XHO4/HyUOpVlUeZIhBR2EgtZmEAJQEVa8PxMNAS8/tzjWq2tpWhTdk7v2/pKp4OpJX2GntobzTtYUTpuO4/0buj3vDbQ3mnawnTcdx/aHR73htobzTtYTpuO4/tDo97w20N5p2sJ03Hcf2h0e94baG807WE6bjuP7Q6Pe8NtDeadrCdNx3H9odHveG2hvNO1hOm47j+0Oj3vDbQ3mnawnTcdx/aHR73htobzTtYTpuO4/tDo97w20N5p2sJ03Hcf2h0e94kME4UE96jC2nGaqdgscsTeytYj18O6Vs7mxhC1iJl8gnOBTrW/FYhUKeu1c0JXIzbG3m3awq3pqG6zLUG2NvNu1hOmobrPdQbY2827WE6ahusag2xt5t2sJ01DdZ5qDbG3m3awnTUN1jUG2NvNu1hOmobrPdQbY2827WE6ahusag2xt5t2sJ01DdY1BtjbzbtYTpqG6zzUG2NvNu1hOmobrPdQyw4fjOZwc3pOcfwttPS9GTtK6PNRkpHIHCrSCOMZ1ZwnGa1ou6MD7WQCAquMOFS5xiYaMGZxH6jxdS5rSeOc5OlB5Lb7/wDC1wmHUVry2kGqYnBAEAQBAEAQBAEAQBAWPFH2nwV/oTzldj/A38Y95Pab4qZpbu74ogQ2lVXLm0IAgCAIAgCAIAgCAIDbwdb3QuqKlvC3j6etS8Ji5Yed1s8UeNXLjG8OAcDUEVC66MlKKktjNBjtk1yNz+JpKwr1OTpSn6Izpx1pKJz+vHpXDZ+J0AQBAEAQBAEAQBAEAQBAWPFH2nwV/oTzldj/AAN/GPeT2m+KmaW7u+KIENpVVy5tCAIAgCAIAgCAIAgCAIC1Yuy1hA5JI8/NdRomprYdL0yNU9pnw1vEvuz4LfpDutTgzPDdrHiUZcaXoQBAEB4gFUAqgPUAQBAEAQFjxR9p8Ff6E85XY/wN/GPeT2m+KmaW7u+KIENpVVy5tCAIAgPEAqgCA9QBAEAQBAWbFje3dvyC6TQ3Yviap7Tbw1vEvuz4KXpDutTgzPDdrHiUZcaXoQBAEBPYr2Zj8pfaHUu0qOtXeiKNOpr66T2EDGzlG2qyTtIssZuvEbXUrSnArGqsFSlqzSTIsOcTV43PhhsjzQZKupYRej5vVWqZPnMc3cwYUwA26XRAtcBW7pB+hWnGaJpuDlSya8PBmdDGSvaewrC5wtAgCAICx4o+0+Cv9Cecrsf4G/jHvJ7TfFTNLd3fFECG0qq5c2hAEAQFhxfsrHxkuY1xvnOR1LoNF0KdSjeUU8zXNu5syuszSWuEYI0iikTlgYScZWTR5+QiZZpDdaIyeLQV7COBqvVjqtj8kaGGMDBjTJHWg0t05uMKBj9Gxpw5SlsW1HsZXyZCKlNgQBAEBZsWN7d2/ILpNDdi+JqntNvDW8S+7PgpekO61ODM8N2seJRlxpehAEAQFjxQ9p8vmr/Qnn+Ct0h5TUxp37/jHiVF0x3j4X+m7A9l8kMqomF4wHIXQMJzmlNRXY6Pm54eLZR4mKjVaRTbU2j3gaA93iuTrK1SSXqy6pu8UzEtRkEAQFjxR9p8Ff6E85XY/wADfxj3k9pvipmlu7viiBDaVVcubQgCAICz4s70e2fJdNofsHxZqntITDG/P7XkFSY/vEzOOw060zjSFEu1mjIujjehqeGPyXZN6+Hu/Ff4aPEpQXGm89QBAEBZsWN7d2/ILpNDdi+JqntNvDW8S+7PgpekO61ODM8N2seJRlxpehAEAQFjxQ9p8vmr/Qnn+Ct0h5TDjLZnumq1jnC4M4FeErVpWhUnXvGLasv9M8HUjGnZvxI+DBMzzQRuHScwCg08BiJuyi1xJMsTSitpbY2tghoTmY3TxrqIKOFoWeyKKht1qmXiUZ7qknjJOtcbKWs2/UvErKx4sT0IAgLHij7T4K/0J5yux/gb+Me8ntN8VM0t3d8UQIbSqrlzaEAQBAWfFnej2z5LptD9g+LNU9pE4VsrzK8iN5FdNOhVWNw9WVeTUXYzi1Y+bJgiR5ALS1vCTmzdCxoaOrVJWcbL1YckixYUmEcLuzdHxzLoMZUVHDv6Rrirspq5A3HqAIAgLNixvbu35BdJobsXxNU9pt4a3iX3Z8FL0h3WpwZnhu1jxKMuNL0IAgCAseKHtPl81f6E8/wVukPKbuFMNiF9y4XbkGtQNNfopmM0ksPU1HG+VzTQwrqx1rmi/Gjii1u+ihy03uw/ZvWj/WRE2/Cck35iLvA0Zh/2qvE42riOu8vREulQhT6ppqIbggCAICx4o+0+Cv8AQnnK7H+Bv4x7ye03xUzS3d3xRAhtKquXNoQBAEBZ8Wd6PbPkum0P2HyzVPaeWvDoY9zMmTQ6ahY19KqlUcNXYFC6NaTGM/pjAPSfoo89NO34w+z3kyJtdsfKavNeIaAOoKqr4mpXd5szSSMC0HoQBAEBZsWN7d2/ILpNDdi+JqntNvDW8S+7PgpekO61ODM8N2seJRlxpehAEAQFjxQ9p8vmr/Qnn+Ct0h5TUxp37/jHiVF0x3j4X+m7A9l8kOqomBAEAQBAEBY8UfafBX+hPOV2P8Dfxj3k9pvipmlu7viiBDaVVcubQgCAICz4s70e2fJdNofsPlmqe0hMMb8/teQVJj+8TM47DTUQyCAIAgCAICzYsb27t+QXSaG7F8TVPabeGt4l92fBS9Id1qcGZ4btY8SjLjS9CAIAgJHBOFMhe3F69ThpSin4LHc2v+N7kfEYflbZ2sYcKW7LPv3bu5ApWuiv1WvGYnnFTXtbKxlQpclHVuaiiG4IAgCAIAgLHij7T4K/0J5yux/gb+Me8ntN8VM0t3d8UQIbSqrlzaEAQBASeDcL5Fty5e3Va1orLCaReHhqatzGUbmla5773PpSp0KFXq8rUc7WuepWRhWo9CAIAgCAICzYsb27t+QXSaG7F8TVPabeGd4l92fBS9Id1qcGZ4ftY8SjLjS9CAIDdhsrMllXukH4hZRoadArXOpkKFLkOVqN7bZW4+JolUnympFLZfMyS4MAym6JDYRI3MKmvA5bJ4JR188lHWXvxMY127ZbXZmjBEXuawaXOA1qHTpupNQXjkb5yUYtvwNjCVkbGWlji9jgaE6atJBGbqW7F0I0WnB3T8eDszCjUc09ZWaMk9kijIbI6UyXQTdDbrSc4GfOeBbKmHo0Xq1JS1rZ2tZX4mEalSecUre9x9liayN8j5QXgmjQ0gUNOFOQoQpwnUlK8s8rf6OUqOcoxSy9bmi6lTStK5q6adKhO18thIV7Zni8AQFjxR9p8Ff6E85XY/wN/GPeT2m+KmaW7s+KIENpXLFAHkhxIAYXZs5zda57D0o1JNSdkk3l7GxuxsRWBrjGWvdcfeFSAHAtBOhSIYSE3Bxk9WV/DPJXPNYx/ZA5ofG5xrIGUcKGpFRo0rXzeM4KdJt3aWattPb+pkFiYXOjbI8yAHS0XSW6QDpWzmtKU3ThJ6yv4ZOx5d7TG2xVhyt7PU7n9oIBP8ha1hk8Pyyefp7J2ue3zsDY/wAHK3s9Ruf2kkV1grx4a2H5a+fp7XtcXzsZPsTA5sbpHiQ00NF0F2gHh4lt5rSjNU5Ses7eGSbPLvaeWaxscXMc54e0OJoBTc8S8o4anJuEm1JXvkrZBtmEwNLXva5xDS0CoAJvV4lpdKDpynBuytt9z25sfYWX8iZHZTR+UXA4itONb+aUuU5Fyets2ZX/APTy7tcxx2G9G54O6a4i7xhtKka1rhhHKjKonmm8uG0XzMM8N1sbq1vtJ6qEhaqlJQhCV+sr/ux6mWDFje3dvyCvtDdi+JrntJWaO80tOggjWrWcVOLi/Exi7O5z6WItJacxBoVwsoOm3CW1HQxkpK6PlYnoQEpFNdsoNxj/APyDmcKj8oz0VlCooYNPVT/LxV/AiyjrV9rWXhxPqwyPmy/6nmCgAoOEUACyw8qmI5XxbjZfw8qxjS1PS55g6yuic6SVrmhkZI0VJO5FNZXmFoToTdWtFrVTa2bXlkK1RVIqEHe7Pl9x1nIZfrG8O3VK3X5jSnSFi1TnhWqd/wAHfO2x8D1a0ay1rfkrZex94Xsr5JDIxhcxzWkEZx+UA14tCzxtCpVq8pTjeLSd1wPMPUjCGrJ2aMwMuRgyUbX7h1ata6m6PGtt66w9Lkop5O+Sfj7mH/z5Seu7fJCPBqaihrn61USTTd9pNWzI8WJ6EBbcVoKRFxFC5xI6W5gPNdRoelq0NZra/wBFTjp3qWXgSGErPlI3M4SM3WNCm4ujytGUCGnZlVwZJdc8mgOSdp0V4qLmMHNQlJvde319DdIy2G2EysLyAGh1KANaKtOgBbMNiZSrxc2klf2SyZ41kfTrZeEMpdna4BzNGcfrA6Qs3iddU6sn1Xmv9SFtqPuGIRyOlL2FgDiKOBLr1aC7p4VlTpqjWdZyWrnbPN32ZHjzVjyzTNAhYSKFkjXdF85q6gvKNSCjTpt5NST9rnrW1nk8raTMDhdbExrem6RWnxJXlWcHGrTTyUYpe9gvA+pIg+VswezJktcauALaAVF3TwLKVNVK6rqS1cm881ZZ5fB5sVjFZZwZZHk0DmSUr06AtVCrF15zeSal+z1rIwQPAhkFc95hA4TStVppSSw8143ievabxjGXy99mSvX63hUZtF3TWqmuCeJ5xrLVvrbc9my20x8LGuy13WtePzCdzrv7S3Qeg6FHjiNSCmtus3b2aPbDCxZ+GGEFoYadALiQDrTHOn+CpvJJ/F3ewj7k/gOC5C2ooTUn4nN/FFfaNpOnh1fa8zXJ5kgp5iQuHcD5X8RlMpTOOUB5qo0jo/lv/pT63/v/AEm4XE8n+Mtn/hVZYi00c0tPERRc3OEoO0lZlrGSkro+FgentUAqvbgVS4FV4AHdJ1r1Sa2MWFelLsWC8AQErgrAjpDV4LY+nMXdAHmrPB6NnWd5q0f2yJXxUYK0c2W9jAAABQAZguqjFRVkVDbbuz6Xp4QGGcEEkyRipOlvmFRaQ0c5N1aS4r/UbIy8GQDm0zEUPSqFpp2ZsPEAXgC9AQBeAL0BAF4D0L0ExgjA5cQ+QUZwNOl3/St8Do2U3r1VZenr/wAMJS9CyhdIaj1AEBjlga78zWu6wCsJ04T6yT4mUZyjsZg9GQ81H3QtHMsPuL6M+XqbzHoyHmo+6E5lh9xfQ5epvMejIeaj7oTmWH3F9Dl6m8x6Mh5qPuhOZYfcX0OXqbzHoyHmo+6E5lh9xfQ5epvMejIeZj7oTmWH3F9Dl6m8x6Mh5qPuhOZYfcX0OXqbzHoyHmo+6E5lh9xfQ5epvM+47DG3O2NgPZCzhhqMM4wS+Dx1Zva2bC3msIAgCAxS2ZjvzMa7rAK1ToU59aKfwe3Zi9HRc0zUFq5lh9xfQ1mPR0XNM1BOZYfcX0NZj0dFzTNQTmWH3F9DWY9HRc0zUE5lh9xfQ1mPR0XNM1BOZYfcX0NZj0dFzTNQTmWH3F9DWY9HRc0zUE5lh9xfQ1mPR0XNM1BOZYfcX0NZn3FZGN/LGwdQC2Qw9KHVil8C7M63HgQBAEAQBAEAQBAEAQBAEAQBAEAQBAEAQBAEAQBAEAQBAEAQBAf/2Q=="/>
          <p:cNvSpPr>
            <a:spLocks noChangeAspect="1" noChangeArrowheads="1"/>
          </p:cNvSpPr>
          <p:nvPr/>
        </p:nvSpPr>
        <p:spPr bwMode="auto">
          <a:xfrm>
            <a:off x="8213725" y="-1676400"/>
            <a:ext cx="3467100" cy="34956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3076" name="Picture 4" descr="http://4.bp.blogspot.com/-RqM-UsdmuAc/TsD5Rv43YsI/AAAAAAAAAjE/ViGUIgHStcw/s1600/4p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692696"/>
            <a:ext cx="5252584" cy="5295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097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817</TotalTime>
  <Words>1017</Words>
  <Application>Microsoft Office PowerPoint</Application>
  <PresentationFormat>عرض على الشاشة (3:4)‏</PresentationFormat>
  <Paragraphs>85</Paragraphs>
  <Slides>23</Slides>
  <Notes>1</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70</cp:revision>
  <dcterms:created xsi:type="dcterms:W3CDTF">2013-09-16T15:50:27Z</dcterms:created>
  <dcterms:modified xsi:type="dcterms:W3CDTF">2015-03-22T19:03:33Z</dcterms:modified>
</cp:coreProperties>
</file>