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CC"/>
    <a:srgbClr val="FFCCFF"/>
    <a:srgbClr val="66CC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18603FDC-E32A-4AB5-989C-0864C3EAD2B8}" styleName="Themed Style 2 - Accent 2">
    <a:tblBg>
      <a:fillRef idx="3">
        <a:schemeClr val="accent2"/>
      </a:fillRef>
      <a:effectRef idx="3">
        <a:schemeClr val="accent2"/>
      </a:effectRef>
    </a:tblBg>
    <a:wholeTbl>
      <a:tcTxStyle>
        <a:fontRef idx="minor">
          <a:scrgbClr r="0" g="0" b="0"/>
        </a:fontRef>
        <a:schemeClr val="lt1"/>
      </a:tcTxStyle>
      <a:tcStyle>
        <a:tcBdr>
          <a:left>
            <a:lnRef idx="1">
              <a:schemeClr val="accent2">
                <a:tint val="50000"/>
              </a:schemeClr>
            </a:lnRef>
          </a:left>
          <a:right>
            <a:lnRef idx="1">
              <a:schemeClr val="accent2">
                <a:tint val="50000"/>
              </a:schemeClr>
            </a:lnRef>
          </a:right>
          <a:top>
            <a:lnRef idx="1">
              <a:schemeClr val="accent2">
                <a:tint val="50000"/>
              </a:schemeClr>
            </a:lnRef>
          </a:top>
          <a:bottom>
            <a:lnRef idx="1">
              <a:schemeClr val="accent2">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D113A9D2-9D6B-4929-AA2D-F23B5EE8CBE7}" styleName="Themed Style 2 - Accent 1">
    <a:tblBg>
      <a:fillRef idx="3">
        <a:schemeClr val="accent1"/>
      </a:fillRef>
      <a:effectRef idx="3">
        <a:schemeClr val="accent1"/>
      </a:effectRef>
    </a:tblBg>
    <a:wholeTbl>
      <a:tcTxStyle>
        <a:fontRef idx="minor">
          <a:scrgbClr r="0" g="0" b="0"/>
        </a:fontRef>
        <a:schemeClr val="lt1"/>
      </a:tcTxStyle>
      <a:tcStyle>
        <a:tcBdr>
          <a:left>
            <a:lnRef idx="1">
              <a:schemeClr val="accent1">
                <a:tint val="50000"/>
              </a:schemeClr>
            </a:lnRef>
          </a:left>
          <a:right>
            <a:lnRef idx="1">
              <a:schemeClr val="accent1">
                <a:tint val="50000"/>
              </a:schemeClr>
            </a:lnRef>
          </a:right>
          <a:top>
            <a:lnRef idx="1">
              <a:schemeClr val="accent1">
                <a:tint val="50000"/>
              </a:schemeClr>
            </a:lnRef>
          </a:top>
          <a:bottom>
            <a:lnRef idx="1">
              <a:schemeClr val="accent1">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E269D01E-BC32-4049-B463-5C60D7B0CCD2}" styleName="Themed Style 2 - Accent 4">
    <a:tblBg>
      <a:fillRef idx="3">
        <a:schemeClr val="accent4"/>
      </a:fillRef>
      <a:effectRef idx="3">
        <a:schemeClr val="accent4"/>
      </a:effectRef>
    </a:tblBg>
    <a:wholeTbl>
      <a:tcTxStyle>
        <a:fontRef idx="minor">
          <a:scrgbClr r="0" g="0" b="0"/>
        </a:fontRef>
        <a:schemeClr val="lt1"/>
      </a:tcTxStyle>
      <a:tcStyle>
        <a:tcBdr>
          <a:left>
            <a:lnRef idx="1">
              <a:schemeClr val="accent4">
                <a:tint val="50000"/>
              </a:schemeClr>
            </a:lnRef>
          </a:left>
          <a:right>
            <a:lnRef idx="1">
              <a:schemeClr val="accent4">
                <a:tint val="50000"/>
              </a:schemeClr>
            </a:lnRef>
          </a:right>
          <a:top>
            <a:lnRef idx="1">
              <a:schemeClr val="accent4">
                <a:tint val="50000"/>
              </a:schemeClr>
            </a:lnRef>
          </a:top>
          <a:bottom>
            <a:lnRef idx="1">
              <a:schemeClr val="accent4">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5382" autoAdjust="0"/>
  </p:normalViewPr>
  <p:slideViewPr>
    <p:cSldViewPr>
      <p:cViewPr varScale="1">
        <p:scale>
          <a:sx n="66" d="100"/>
          <a:sy n="66" d="100"/>
        </p:scale>
        <p:origin x="-1422" y="-10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ar-IQ"/>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ar-IQ"/>
          </a:p>
        </p:txBody>
      </p:sp>
      <p:sp>
        <p:nvSpPr>
          <p:cNvPr id="4" name="Date Placeholder 3"/>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ar-IQ"/>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IQ"/>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5" name="Date Placeholder 4"/>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ar-IQ"/>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7" name="Date Placeholder 6"/>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8" name="Footer Placeholder 7"/>
          <p:cNvSpPr>
            <a:spLocks noGrp="1"/>
          </p:cNvSpPr>
          <p:nvPr>
            <p:ph type="ftr" sz="quarter" idx="11"/>
          </p:nvPr>
        </p:nvSpPr>
        <p:spPr/>
        <p:txBody>
          <a:bodyPr/>
          <a:lstStyle/>
          <a:p>
            <a:endParaRPr lang="ar-IQ"/>
          </a:p>
        </p:txBody>
      </p:sp>
      <p:sp>
        <p:nvSpPr>
          <p:cNvPr id="9" name="Slide Number Placeholder 8"/>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Date Placeholder 2"/>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4" name="Footer Placeholder 3"/>
          <p:cNvSpPr>
            <a:spLocks noGrp="1"/>
          </p:cNvSpPr>
          <p:nvPr>
            <p:ph type="ftr" sz="quarter" idx="11"/>
          </p:nvPr>
        </p:nvSpPr>
        <p:spPr/>
        <p:txBody>
          <a:bodyPr/>
          <a:lstStyle/>
          <a:p>
            <a:endParaRPr lang="ar-IQ"/>
          </a:p>
        </p:txBody>
      </p:sp>
      <p:sp>
        <p:nvSpPr>
          <p:cNvPr id="5" name="Slide Number Placeholder 4"/>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3" name="Footer Placeholder 2"/>
          <p:cNvSpPr>
            <a:spLocks noGrp="1"/>
          </p:cNvSpPr>
          <p:nvPr>
            <p:ph type="ftr" sz="quarter" idx="11"/>
          </p:nvPr>
        </p:nvSpPr>
        <p:spPr/>
        <p:txBody>
          <a:bodyPr/>
          <a:lstStyle/>
          <a:p>
            <a:endParaRPr lang="ar-IQ"/>
          </a:p>
        </p:txBody>
      </p:sp>
      <p:sp>
        <p:nvSpPr>
          <p:cNvPr id="4" name="Slide Number Placeholder 3"/>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IQ"/>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IQ"/>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92FF151-228C-4A09-A4CD-7C891740F463}" type="datetimeFigureOut">
              <a:rPr lang="ar-IQ" smtClean="0"/>
              <a:pPr/>
              <a:t>02/06/1436</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C55364AA-3634-4E45-B00D-387EE64CFC89}" type="slidenum">
              <a:rPr lang="ar-IQ" smtClean="0"/>
              <a:pPr/>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ar-IQ"/>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92FF151-228C-4A09-A4CD-7C891740F463}" type="datetimeFigureOut">
              <a:rPr lang="ar-IQ" smtClean="0"/>
              <a:pPr/>
              <a:t>02/06/1436</a:t>
            </a:fld>
            <a:endParaRPr lang="ar-IQ"/>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C55364AA-3634-4E45-B00D-387EE64CFC89}" type="slidenum">
              <a:rPr lang="ar-IQ" smtClean="0"/>
              <a:pPr/>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5418230" y="0"/>
            <a:ext cx="3725770" cy="6858024"/>
          </a:xfrm>
          <a:prstGeom prst="rect">
            <a:avLst/>
          </a:prstGeom>
        </p:spPr>
        <p:style>
          <a:lnRef idx="0">
            <a:schemeClr val="accent3"/>
          </a:lnRef>
          <a:fillRef idx="3">
            <a:schemeClr val="accent3"/>
          </a:fillRef>
          <a:effectRef idx="3">
            <a:schemeClr val="accent3"/>
          </a:effectRef>
          <a:fontRef idx="minor">
            <a:schemeClr val="lt1"/>
          </a:fontRef>
        </p:style>
        <p:txBody>
          <a:bodyPr rtlCol="1" anchor="ctr"/>
          <a:lstStyle/>
          <a:p>
            <a:pPr algn="ctr"/>
            <a:endParaRPr lang="ar-IQ"/>
          </a:p>
        </p:txBody>
      </p:sp>
      <p:grpSp>
        <p:nvGrpSpPr>
          <p:cNvPr id="6" name="Group 5"/>
          <p:cNvGrpSpPr/>
          <p:nvPr/>
        </p:nvGrpSpPr>
        <p:grpSpPr>
          <a:xfrm>
            <a:off x="-32" y="500042"/>
            <a:ext cx="8503581" cy="6357982"/>
            <a:chOff x="-32" y="500042"/>
            <a:chExt cx="8503581" cy="6357982"/>
          </a:xfrm>
        </p:grpSpPr>
        <p:pic>
          <p:nvPicPr>
            <p:cNvPr id="1026" name="Picture 2" descr="E:\فلسفة الجمال\critical-thinking.jpg"/>
            <p:cNvPicPr>
              <a:picLocks noChangeAspect="1" noChangeArrowheads="1"/>
            </p:cNvPicPr>
            <p:nvPr/>
          </p:nvPicPr>
          <p:blipFill>
            <a:blip r:embed="rId2"/>
            <a:srcRect b="4411"/>
            <a:stretch>
              <a:fillRect/>
            </a:stretch>
          </p:blipFill>
          <p:spPr bwMode="auto">
            <a:xfrm>
              <a:off x="-32" y="2714620"/>
              <a:ext cx="5418262" cy="4143404"/>
            </a:xfrm>
            <a:prstGeom prst="rect">
              <a:avLst/>
            </a:prstGeom>
            <a:noFill/>
          </p:spPr>
        </p:pic>
        <p:sp>
          <p:nvSpPr>
            <p:cNvPr id="7" name="Title 1"/>
            <p:cNvSpPr txBox="1">
              <a:spLocks/>
            </p:cNvSpPr>
            <p:nvPr/>
          </p:nvSpPr>
          <p:spPr>
            <a:xfrm>
              <a:off x="642910" y="500042"/>
              <a:ext cx="7772400" cy="1470025"/>
            </a:xfrm>
            <a:prstGeom prst="rect">
              <a:avLst/>
            </a:prstGeom>
          </p:spPr>
          <p:style>
            <a:lnRef idx="0">
              <a:schemeClr val="accent4"/>
            </a:lnRef>
            <a:fillRef idx="3">
              <a:schemeClr val="accent4"/>
            </a:fillRef>
            <a:effectRef idx="3">
              <a:schemeClr val="accent4"/>
            </a:effectRef>
            <a:fontRef idx="minor">
              <a:schemeClr val="lt1"/>
            </a:fontRef>
          </p:style>
          <p:txBody>
            <a:bodyPr vert="horz" lIns="91440" tIns="45720" rIns="91440" bIns="45720" rtlCol="1" anchor="ctr">
              <a:normAutofit/>
            </a:bodyPr>
            <a:lstStyle/>
            <a:p>
              <a:pPr marL="0" marR="0" lvl="0" indent="0" algn="ctr" defTabSz="914400" rtl="1" eaLnBrk="1" fontAlgn="auto" latinLnBrk="0" hangingPunct="1">
                <a:lnSpc>
                  <a:spcPct val="100000"/>
                </a:lnSpc>
                <a:spcBef>
                  <a:spcPct val="0"/>
                </a:spcBef>
                <a:spcAft>
                  <a:spcPts val="0"/>
                </a:spcAft>
                <a:buClrTx/>
                <a:buSzTx/>
                <a:buFontTx/>
                <a:buNone/>
                <a:tabLst/>
                <a:defRPr/>
              </a:pPr>
              <a:r>
                <a:rPr kumimoji="0" lang="ar-IQ" sz="7200" b="1" i="0" u="none" strike="noStrike" kern="1200" cap="none" spc="0" normalizeH="0" baseline="0" noProof="0" smtClean="0">
                  <a:ln>
                    <a:noFill/>
                  </a:ln>
                  <a:solidFill>
                    <a:schemeClr val="lt1"/>
                  </a:solidFill>
                  <a:effectLst/>
                  <a:uLnTx/>
                  <a:uFillTx/>
                  <a:latin typeface="+mn-lt"/>
                  <a:ea typeface="+mn-ea"/>
                  <a:cs typeface="+mn-cs"/>
                </a:rPr>
                <a:t>إدارة الفنادق</a:t>
              </a:r>
              <a:endParaRPr kumimoji="0" lang="ar-IQ" sz="7200" b="1" i="0" u="none" strike="noStrike" kern="1200" cap="none" spc="0" normalizeH="0" baseline="0" noProof="0" dirty="0">
                <a:ln>
                  <a:noFill/>
                </a:ln>
                <a:solidFill>
                  <a:schemeClr val="lt1"/>
                </a:solidFill>
                <a:effectLst/>
                <a:uLnTx/>
                <a:uFillTx/>
                <a:latin typeface="+mn-lt"/>
                <a:ea typeface="+mn-ea"/>
                <a:cs typeface="+mn-cs"/>
              </a:endParaRPr>
            </a:p>
          </p:txBody>
        </p:sp>
        <p:sp>
          <p:nvSpPr>
            <p:cNvPr id="8" name="Subtitle 2"/>
            <p:cNvSpPr txBox="1">
              <a:spLocks/>
            </p:cNvSpPr>
            <p:nvPr/>
          </p:nvSpPr>
          <p:spPr>
            <a:xfrm>
              <a:off x="1500166" y="2071678"/>
              <a:ext cx="6400800" cy="928694"/>
            </a:xfrm>
            <a:prstGeom prst="rect">
              <a:avLst/>
            </a:prstGeom>
          </p:spPr>
          <p:txBody>
            <a:bodyPr vert="horz" lIns="91440" tIns="45720" rIns="91440" bIns="45720" rtlCol="1">
              <a:norm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marL="0" marR="0" lvl="0" indent="0" algn="ctr" defTabSz="914400" rtl="1" eaLnBrk="1" fontAlgn="auto" latinLnBrk="0" hangingPunct="1">
                <a:lnSpc>
                  <a:spcPct val="100000"/>
                </a:lnSpc>
                <a:spcBef>
                  <a:spcPct val="20000"/>
                </a:spcBef>
                <a:spcAft>
                  <a:spcPts val="0"/>
                </a:spcAft>
                <a:buClrTx/>
                <a:buSzTx/>
                <a:buFont typeface="Arial" pitchFamily="34" charset="0"/>
                <a:buNone/>
                <a:tabLst/>
                <a:defRPr/>
              </a:pPr>
              <a:r>
                <a:rPr kumimoji="0" lang="ar-IQ" sz="4400" b="1" i="0" u="none" strike="noStrike" kern="1200" cap="none" spc="50" normalizeH="0" baseline="0" noProof="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uLnTx/>
                  <a:uFillTx/>
                  <a:latin typeface="+mn-lt"/>
                  <a:ea typeface="+mn-ea"/>
                  <a:cs typeface="+mn-cs"/>
                </a:rPr>
                <a:t>م.م. سمير خليل الزبيدي</a:t>
              </a:r>
              <a:endParaRPr kumimoji="0" lang="ar-IQ" sz="4400" b="1" i="0" u="none" strike="noStrike" kern="1200" cap="none" spc="50" normalizeH="0" baseline="0" noProof="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uLnTx/>
                <a:uFillTx/>
                <a:latin typeface="+mn-lt"/>
                <a:ea typeface="+mn-ea"/>
                <a:cs typeface="+mn-cs"/>
              </a:endParaRPr>
            </a:p>
          </p:txBody>
        </p:sp>
        <p:sp>
          <p:nvSpPr>
            <p:cNvPr id="9" name="Rectangle 8"/>
            <p:cNvSpPr/>
            <p:nvPr/>
          </p:nvSpPr>
          <p:spPr>
            <a:xfrm>
              <a:off x="5710797" y="5013176"/>
              <a:ext cx="2792752" cy="1077218"/>
            </a:xfrm>
            <a:prstGeom prst="rect">
              <a:avLst/>
            </a:prstGeom>
          </p:spPr>
          <p:style>
            <a:lnRef idx="0">
              <a:schemeClr val="accent2"/>
            </a:lnRef>
            <a:fillRef idx="3">
              <a:schemeClr val="accent2"/>
            </a:fillRef>
            <a:effectRef idx="3">
              <a:schemeClr val="accent2"/>
            </a:effectRef>
            <a:fontRef idx="minor">
              <a:schemeClr val="lt1"/>
            </a:fontRef>
          </p:style>
          <p:txBody>
            <a:bodyPr wrap="none">
              <a:spAutoFit/>
            </a:bodyPr>
            <a:lstStyle/>
            <a:p>
              <a:pPr algn="ctr"/>
              <a:r>
                <a:rPr lang="ar-IQ" sz="3200" b="1" dirty="0" smtClean="0">
                  <a:solidFill>
                    <a:srgbClr val="FFFF00"/>
                  </a:solidFill>
                </a:rPr>
                <a:t>الفصل </a:t>
              </a:r>
              <a:r>
                <a:rPr lang="ar-IQ" sz="3200" b="1" dirty="0" smtClean="0">
                  <a:solidFill>
                    <a:srgbClr val="FFFF00"/>
                  </a:solidFill>
                </a:rPr>
                <a:t>الثامن</a:t>
              </a:r>
              <a:endParaRPr lang="ar-IQ" sz="3200" b="1" dirty="0" smtClean="0">
                <a:solidFill>
                  <a:srgbClr val="FFFF00"/>
                </a:solidFill>
              </a:endParaRPr>
            </a:p>
            <a:p>
              <a:pPr algn="ctr"/>
              <a:r>
                <a:rPr lang="ar-IQ" sz="3200" b="1" dirty="0" smtClean="0"/>
                <a:t>طبيعة العمل الفندقي</a:t>
              </a:r>
              <a:endParaRPr lang="ar-IQ" sz="3200" b="1" dirty="0"/>
            </a:p>
          </p:txBody>
        </p:sp>
      </p:grpSp>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مستطيل 7"/>
          <p:cNvSpPr/>
          <p:nvPr/>
        </p:nvSpPr>
        <p:spPr>
          <a:xfrm>
            <a:off x="3254218" y="243226"/>
            <a:ext cx="5692584" cy="584775"/>
          </a:xfrm>
          <a:prstGeom prst="rect">
            <a:avLst/>
          </a:prstGeom>
        </p:spPr>
        <p:txBody>
          <a:bodyPr wrap="none">
            <a:spAutoFit/>
          </a:bodyPr>
          <a:lstStyle/>
          <a:p>
            <a:r>
              <a:rPr lang="ar-IQ" sz="3200" dirty="0" err="1">
                <a:solidFill>
                  <a:srgbClr val="0000CC"/>
                </a:solidFill>
              </a:rPr>
              <a:t>إستهداف</a:t>
            </a:r>
            <a:r>
              <a:rPr lang="ar-IQ" sz="3200" dirty="0">
                <a:solidFill>
                  <a:srgbClr val="0000CC"/>
                </a:solidFill>
              </a:rPr>
              <a:t> العامل النفسي في شخصية السائح</a:t>
            </a:r>
            <a:endParaRPr lang="ar-IQ" sz="3200" dirty="0">
              <a:solidFill>
                <a:srgbClr val="0000CC"/>
              </a:solidFill>
            </a:endParaRPr>
          </a:p>
        </p:txBody>
      </p:sp>
      <p:sp>
        <p:nvSpPr>
          <p:cNvPr id="9" name="مستطيل 8"/>
          <p:cNvSpPr/>
          <p:nvPr/>
        </p:nvSpPr>
        <p:spPr>
          <a:xfrm>
            <a:off x="2627783" y="828001"/>
            <a:ext cx="4318811" cy="584775"/>
          </a:xfrm>
          <a:prstGeom prst="rect">
            <a:avLst/>
          </a:prstGeom>
          <a:solidFill>
            <a:srgbClr val="FFFF00"/>
          </a:solidFill>
        </p:spPr>
        <p:txBody>
          <a:bodyPr wrap="none">
            <a:spAutoFit/>
          </a:bodyPr>
          <a:lstStyle/>
          <a:p>
            <a:r>
              <a:rPr lang="ar-IQ" sz="3200" b="1" dirty="0">
                <a:solidFill>
                  <a:srgbClr val="0000CC"/>
                </a:solidFill>
              </a:rPr>
              <a:t>عنصر الإثارة في تلك الشخصية</a:t>
            </a:r>
            <a:endParaRPr lang="ar-IQ" sz="3200" b="1" dirty="0">
              <a:solidFill>
                <a:srgbClr val="0000CC"/>
              </a:solidFill>
            </a:endParaRPr>
          </a:p>
        </p:txBody>
      </p:sp>
      <p:sp>
        <p:nvSpPr>
          <p:cNvPr id="10" name="مستطيل 9"/>
          <p:cNvSpPr/>
          <p:nvPr/>
        </p:nvSpPr>
        <p:spPr>
          <a:xfrm>
            <a:off x="179512" y="1412776"/>
            <a:ext cx="8784976" cy="5262979"/>
          </a:xfrm>
          <a:prstGeom prst="rect">
            <a:avLst/>
          </a:prstGeom>
        </p:spPr>
        <p:txBody>
          <a:bodyPr wrap="square">
            <a:spAutoFit/>
          </a:bodyPr>
          <a:lstStyle/>
          <a:p>
            <a:pPr marL="457200" lvl="0" indent="-457200">
              <a:buFont typeface="+mj-lt"/>
              <a:buAutoNum type="arabicPeriod"/>
            </a:pPr>
            <a:r>
              <a:rPr lang="ar-IQ" sz="2400" b="1" dirty="0" err="1">
                <a:solidFill>
                  <a:srgbClr val="0000CC"/>
                </a:solidFill>
              </a:rPr>
              <a:t>الإنبهار</a:t>
            </a:r>
            <a:r>
              <a:rPr lang="ar-IQ" sz="2400" b="1" dirty="0"/>
              <a:t> : عند زيارة السائح للفندق، يشكل </a:t>
            </a:r>
            <a:r>
              <a:rPr lang="ar-IQ" sz="2400" b="1" dirty="0" err="1"/>
              <a:t>الإنبهار</a:t>
            </a:r>
            <a:r>
              <a:rPr lang="ar-IQ" sz="2400" b="1" dirty="0"/>
              <a:t> عنده </a:t>
            </a:r>
            <a:r>
              <a:rPr lang="ar-IQ" sz="2400" b="1" dirty="0" err="1"/>
              <a:t>إنطباعاً</a:t>
            </a:r>
            <a:r>
              <a:rPr lang="ar-IQ" sz="2400" b="1" dirty="0"/>
              <a:t> خاصاً. وبسبب هذا </a:t>
            </a:r>
            <a:r>
              <a:rPr lang="ar-IQ" sz="2400" b="1" dirty="0" err="1"/>
              <a:t>الإنطباع</a:t>
            </a:r>
            <a:r>
              <a:rPr lang="ar-IQ" sz="2400" b="1" dirty="0"/>
              <a:t> تسعى المؤسسة الفندقية الى أن تكوّن </a:t>
            </a:r>
            <a:r>
              <a:rPr lang="ar-IQ" sz="2400" b="1" dirty="0" err="1"/>
              <a:t>الإنطباع</a:t>
            </a:r>
            <a:r>
              <a:rPr lang="ar-IQ" sz="2400" b="1" dirty="0"/>
              <a:t> الإيجابي عند الضيف عن طريق إعطاء الضيف صورة حسنة يخرج بها عند زيارته للفندق، ويتأتى ذلك بتحسين الخدمات وتقديم التسهيلات اللازمة للضيوف.</a:t>
            </a:r>
            <a:endParaRPr lang="en-US" sz="2400" b="1" dirty="0"/>
          </a:p>
          <a:p>
            <a:pPr marL="457200" lvl="0" indent="-457200">
              <a:buFont typeface="+mj-lt"/>
              <a:buAutoNum type="arabicPeriod"/>
            </a:pPr>
            <a:r>
              <a:rPr lang="ar-IQ" sz="2400" b="1" dirty="0">
                <a:solidFill>
                  <a:srgbClr val="0000CC"/>
                </a:solidFill>
              </a:rPr>
              <a:t>المتعة</a:t>
            </a:r>
            <a:r>
              <a:rPr lang="ar-IQ" sz="2400" b="1" dirty="0"/>
              <a:t> : إن الإقامة في المؤسسات الفندقية، تولد شعوراً عند الضيف بمتعة الرحلة التي يقوم بها.</a:t>
            </a:r>
            <a:endParaRPr lang="en-US" sz="2400" b="1" dirty="0"/>
          </a:p>
          <a:p>
            <a:pPr marL="457200" lvl="0" indent="-457200">
              <a:buFont typeface="+mj-lt"/>
              <a:buAutoNum type="arabicPeriod"/>
            </a:pPr>
            <a:r>
              <a:rPr lang="ar-IQ" sz="2400" b="1" dirty="0">
                <a:solidFill>
                  <a:srgbClr val="0000CC"/>
                </a:solidFill>
              </a:rPr>
              <a:t>الراحة</a:t>
            </a:r>
            <a:r>
              <a:rPr lang="ar-IQ" sz="2400" b="1" dirty="0"/>
              <a:t> : شعور السائح بالراحة والتخلص من أعباء العمل وظروف الحياة.</a:t>
            </a:r>
            <a:endParaRPr lang="en-US" sz="2400" b="1" dirty="0"/>
          </a:p>
          <a:p>
            <a:pPr marL="457200" lvl="0" indent="-457200">
              <a:buFont typeface="+mj-lt"/>
              <a:buAutoNum type="arabicPeriod"/>
            </a:pPr>
            <a:r>
              <a:rPr lang="ar-IQ" sz="2400" b="1" dirty="0">
                <a:solidFill>
                  <a:srgbClr val="0000CC"/>
                </a:solidFill>
              </a:rPr>
              <a:t>التكلفة</a:t>
            </a:r>
            <a:r>
              <a:rPr lang="ar-IQ" sz="2400" b="1" dirty="0"/>
              <a:t> : من العناصر المحددة للنشاط السياحي </a:t>
            </a:r>
            <a:r>
              <a:rPr lang="ar-IQ" sz="2400" b="1" dirty="0" err="1"/>
              <a:t>لإرتباطه</a:t>
            </a:r>
            <a:r>
              <a:rPr lang="ar-IQ" sz="2400" b="1" dirty="0"/>
              <a:t> بالطلب السياحي، ولما كان الإيواء يمثل ما نسبته (40 %) من الإنفاق السياحي في الرحلة السياحية، فيعني ذلك إن السعر في المؤسسة الفندقية يؤدي دوراً بارزاً في إقامة الرحلة أو التخلي عن إقامتها.</a:t>
            </a:r>
            <a:endParaRPr lang="en-US" sz="2400" b="1" dirty="0"/>
          </a:p>
          <a:p>
            <a:pPr marL="457200" indent="-457200">
              <a:buFont typeface="+mj-lt"/>
              <a:buAutoNum type="arabicPeriod"/>
            </a:pPr>
            <a:r>
              <a:rPr lang="ar-IQ" sz="2400" b="1" dirty="0">
                <a:solidFill>
                  <a:srgbClr val="0000CC"/>
                </a:solidFill>
              </a:rPr>
              <a:t>الأمان</a:t>
            </a:r>
            <a:r>
              <a:rPr lang="ar-IQ" sz="2400" b="1" dirty="0"/>
              <a:t> : يولد الشعور بالأمان راحة نفسية كبيرة في نفوس الضيوف، ما يزيد في معدلات الإقامة في وجود الأمان. إذ يتناسب النشاط السياحي طردياً مع السلم والأمان والعكس صحيح.</a:t>
            </a:r>
            <a:endParaRPr lang="ar-IQ" sz="2400" b="1" dirty="0"/>
          </a:p>
        </p:txBody>
      </p:sp>
    </p:spTree>
    <p:extLst>
      <p:ext uri="{BB962C8B-B14F-4D97-AF65-F5344CB8AC3E}">
        <p14:creationId xmlns:p14="http://schemas.microsoft.com/office/powerpoint/2010/main" val="114832824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3"/>
          <p:cNvSpPr/>
          <p:nvPr/>
        </p:nvSpPr>
        <p:spPr>
          <a:xfrm>
            <a:off x="5806798" y="620688"/>
            <a:ext cx="2610010" cy="646331"/>
          </a:xfrm>
          <a:prstGeom prst="rect">
            <a:avLst/>
          </a:prstGeom>
        </p:spPr>
        <p:style>
          <a:lnRef idx="3">
            <a:schemeClr val="lt1"/>
          </a:lnRef>
          <a:fillRef idx="1">
            <a:schemeClr val="accent3"/>
          </a:fillRef>
          <a:effectRef idx="1">
            <a:schemeClr val="accent3"/>
          </a:effectRef>
          <a:fontRef idx="minor">
            <a:schemeClr val="lt1"/>
          </a:fontRef>
        </p:style>
        <p:txBody>
          <a:bodyPr wrap="none">
            <a:spAutoFit/>
          </a:bodyPr>
          <a:lstStyle/>
          <a:p>
            <a:r>
              <a:rPr lang="ar-IQ" sz="3600" b="1" dirty="0">
                <a:solidFill>
                  <a:schemeClr val="tx1"/>
                </a:solidFill>
              </a:rPr>
              <a:t>العنصر البشري </a:t>
            </a:r>
            <a:endParaRPr lang="ar-IQ" sz="3600" dirty="0">
              <a:solidFill>
                <a:schemeClr val="tx1"/>
              </a:solidFill>
            </a:endParaRPr>
          </a:p>
        </p:txBody>
      </p:sp>
      <p:sp>
        <p:nvSpPr>
          <p:cNvPr id="5" name="مستطيل 4"/>
          <p:cNvSpPr/>
          <p:nvPr/>
        </p:nvSpPr>
        <p:spPr>
          <a:xfrm>
            <a:off x="179512" y="1412776"/>
            <a:ext cx="8640960" cy="5262979"/>
          </a:xfrm>
          <a:prstGeom prst="rect">
            <a:avLst/>
          </a:prstGeom>
        </p:spPr>
        <p:txBody>
          <a:bodyPr wrap="square">
            <a:spAutoFit/>
          </a:bodyPr>
          <a:lstStyle/>
          <a:p>
            <a:r>
              <a:rPr lang="ar-IQ" sz="2800" b="1" dirty="0">
                <a:solidFill>
                  <a:srgbClr val="0000CC"/>
                </a:solidFill>
              </a:rPr>
              <a:t>يوفر الفندق الفرصة للعاملين في المؤسسة الفندقية ما يلي </a:t>
            </a:r>
            <a:r>
              <a:rPr lang="ar-IQ" sz="2800" b="1" dirty="0"/>
              <a:t>:</a:t>
            </a:r>
            <a:endParaRPr lang="en-US" sz="2800" b="1" dirty="0"/>
          </a:p>
          <a:p>
            <a:pPr marL="514350" lvl="0" indent="-514350">
              <a:buFont typeface="+mj-lt"/>
              <a:buAutoNum type="arabicPeriod"/>
            </a:pPr>
            <a:r>
              <a:rPr lang="ar-IQ" sz="2800" b="1" dirty="0"/>
              <a:t>تقويم شخصية العاملين في التعليم والثقافة والتفاني في خدمة الآخرين، فضلاً عن التركيز على </a:t>
            </a:r>
            <a:r>
              <a:rPr lang="ar-IQ" sz="2800" b="1" dirty="0" err="1"/>
              <a:t>الإعتناء</a:t>
            </a:r>
            <a:r>
              <a:rPr lang="ar-IQ" sz="2800" b="1" dirty="0"/>
              <a:t> بالشكل واللياقة.</a:t>
            </a:r>
            <a:endParaRPr lang="en-US" sz="2800" b="1" dirty="0"/>
          </a:p>
          <a:p>
            <a:pPr marL="514350" lvl="0" indent="-514350">
              <a:buFont typeface="+mj-lt"/>
              <a:buAutoNum type="arabicPeriod"/>
            </a:pPr>
            <a:r>
              <a:rPr lang="ar-IQ" sz="2800" b="1" dirty="0" err="1"/>
              <a:t>الإكتساب</a:t>
            </a:r>
            <a:r>
              <a:rPr lang="ar-IQ" sz="2800" b="1" dirty="0"/>
              <a:t> المعرفي عن أكثر من عمل واحد في المؤسسة الفندقية.</a:t>
            </a:r>
            <a:endParaRPr lang="en-US" sz="2800" b="1" dirty="0"/>
          </a:p>
          <a:p>
            <a:pPr marL="514350" lvl="0" indent="-514350">
              <a:buFont typeface="+mj-lt"/>
              <a:buAutoNum type="arabicPeriod"/>
            </a:pPr>
            <a:r>
              <a:rPr lang="ar-IQ" sz="2800" b="1" dirty="0"/>
              <a:t>زيادة معلوماتهم عن طبيعة البشر وما </a:t>
            </a:r>
            <a:r>
              <a:rPr lang="ar-IQ" sz="2800" b="1" dirty="0" err="1"/>
              <a:t>يتطلبه</a:t>
            </a:r>
            <a:r>
              <a:rPr lang="ar-IQ" sz="2800" b="1" dirty="0"/>
              <a:t> ذلك من تقديم الخدمات التي تعزز بها بقاء الضيف لمدة أطول في الفندق.</a:t>
            </a:r>
            <a:endParaRPr lang="en-US" sz="2800" b="1" dirty="0"/>
          </a:p>
          <a:p>
            <a:pPr marL="514350" lvl="0" indent="-514350">
              <a:buFont typeface="+mj-lt"/>
              <a:buAutoNum type="arabicPeriod"/>
            </a:pPr>
            <a:r>
              <a:rPr lang="ar-IQ" sz="2800" b="1" dirty="0"/>
              <a:t>الخروج من الروتين اليومي المعتاد للعاملين في المؤسسات الأخرى، لأن أداء العمل بالفندق وكفاءته تعتمد على حصول رضى الضيوف، ومعنى ذلك إن أيّ خطأ يحدث من أحد العاملين ينعكس سلباً على الفندق والعاملين به.</a:t>
            </a:r>
            <a:endParaRPr lang="en-US" sz="2800" b="1" dirty="0"/>
          </a:p>
          <a:p>
            <a:pPr marL="514350" lvl="0" indent="-514350">
              <a:buFont typeface="+mj-lt"/>
              <a:buAutoNum type="arabicPeriod"/>
            </a:pPr>
            <a:r>
              <a:rPr lang="ar-IQ" sz="2800" b="1" dirty="0"/>
              <a:t>ينهمك العاملون بالعمل في تقديم الخدمات الى الضيوف، في الوقت الذي يتمتع الضيوف بالراحة </a:t>
            </a:r>
            <a:r>
              <a:rPr lang="ar-IQ" sz="2800" b="1" dirty="0" err="1"/>
              <a:t>والإستجمام</a:t>
            </a:r>
            <a:r>
              <a:rPr lang="ar-IQ" sz="2800" b="1" dirty="0"/>
              <a:t>.</a:t>
            </a:r>
            <a:endParaRPr lang="en-US" sz="2800" b="1" dirty="0"/>
          </a:p>
        </p:txBody>
      </p:sp>
    </p:spTree>
    <p:extLst>
      <p:ext uri="{BB962C8B-B14F-4D97-AF65-F5344CB8AC3E}">
        <p14:creationId xmlns:p14="http://schemas.microsoft.com/office/powerpoint/2010/main" val="370271758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AutoShape 4" descr="http://news.travelerpedia.net/wp-content/uploads/2013/01/11.jpeg"/>
          <p:cNvSpPr>
            <a:spLocks noChangeAspect="1" noChangeArrowheads="1"/>
          </p:cNvSpPr>
          <p:nvPr/>
        </p:nvSpPr>
        <p:spPr bwMode="auto">
          <a:xfrm>
            <a:off x="8213725" y="-1676400"/>
            <a:ext cx="5238750" cy="3495675"/>
          </a:xfrm>
          <a:prstGeom prst="rect">
            <a:avLst/>
          </a:prstGeom>
          <a:noFill/>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ar-IQ"/>
          </a:p>
        </p:txBody>
      </p:sp>
      <p:sp>
        <p:nvSpPr>
          <p:cNvPr id="5" name="مستطيل 4"/>
          <p:cNvSpPr/>
          <p:nvPr/>
        </p:nvSpPr>
        <p:spPr>
          <a:xfrm>
            <a:off x="3881848" y="692696"/>
            <a:ext cx="4533613" cy="584775"/>
          </a:xfrm>
          <a:prstGeom prst="rect">
            <a:avLst/>
          </a:prstGeom>
        </p:spPr>
        <p:style>
          <a:lnRef idx="2">
            <a:schemeClr val="accent3">
              <a:shade val="50000"/>
            </a:schemeClr>
          </a:lnRef>
          <a:fillRef idx="1">
            <a:schemeClr val="accent3"/>
          </a:fillRef>
          <a:effectRef idx="0">
            <a:schemeClr val="accent3"/>
          </a:effectRef>
          <a:fontRef idx="minor">
            <a:schemeClr val="lt1"/>
          </a:fontRef>
        </p:style>
        <p:txBody>
          <a:bodyPr wrap="none">
            <a:spAutoFit/>
          </a:bodyPr>
          <a:lstStyle/>
          <a:p>
            <a:r>
              <a:rPr lang="ar-IQ" sz="3200" b="1" dirty="0">
                <a:solidFill>
                  <a:schemeClr val="tx1"/>
                </a:solidFill>
              </a:rPr>
              <a:t>أهم مؤهلات العاملين في الفنادق </a:t>
            </a:r>
            <a:endParaRPr lang="ar-IQ" sz="3200" b="1" dirty="0">
              <a:solidFill>
                <a:schemeClr val="tx1"/>
              </a:solidFill>
            </a:endParaRPr>
          </a:p>
        </p:txBody>
      </p:sp>
      <p:sp>
        <p:nvSpPr>
          <p:cNvPr id="6" name="مستطيل 5"/>
          <p:cNvSpPr/>
          <p:nvPr/>
        </p:nvSpPr>
        <p:spPr>
          <a:xfrm>
            <a:off x="323528" y="1305342"/>
            <a:ext cx="8280920" cy="5262979"/>
          </a:xfrm>
          <a:prstGeom prst="rect">
            <a:avLst/>
          </a:prstGeom>
        </p:spPr>
        <p:txBody>
          <a:bodyPr wrap="square">
            <a:spAutoFit/>
          </a:bodyPr>
          <a:lstStyle/>
          <a:p>
            <a:pPr marL="514350" lvl="0" indent="-514350">
              <a:buFont typeface="+mj-lt"/>
              <a:buAutoNum type="arabicPeriod"/>
            </a:pPr>
            <a:r>
              <a:rPr lang="ar-IQ" sz="2800" b="1" dirty="0"/>
              <a:t>الرغبة في خدمة الناس.</a:t>
            </a:r>
            <a:endParaRPr lang="en-US" sz="2800" b="1" dirty="0"/>
          </a:p>
          <a:p>
            <a:pPr marL="514350" lvl="0" indent="-514350">
              <a:buFont typeface="+mj-lt"/>
              <a:buAutoNum type="arabicPeriod"/>
            </a:pPr>
            <a:r>
              <a:rPr lang="ar-IQ" sz="2800" b="1" dirty="0"/>
              <a:t>الرغبة في العمل في الأجواء الفندقية.</a:t>
            </a:r>
            <a:endParaRPr lang="en-US" sz="2800" b="1" dirty="0"/>
          </a:p>
          <a:p>
            <a:pPr marL="514350" lvl="0" indent="-514350">
              <a:buFont typeface="+mj-lt"/>
              <a:buAutoNum type="arabicPeriod"/>
            </a:pPr>
            <a:r>
              <a:rPr lang="ar-IQ" sz="2800" b="1" dirty="0"/>
              <a:t>قابلية التأقلم التكيّف السريع مع مختلف شرائح المجتمع المحلي والجنسيات الأجنبية.</a:t>
            </a:r>
            <a:endParaRPr lang="en-US" sz="2800" b="1" dirty="0"/>
          </a:p>
          <a:p>
            <a:pPr marL="514350" lvl="0" indent="-514350">
              <a:buFont typeface="+mj-lt"/>
              <a:buAutoNum type="arabicPeriod"/>
            </a:pPr>
            <a:r>
              <a:rPr lang="ar-IQ" sz="2800" b="1" dirty="0"/>
              <a:t>القابلية على السيطرة وضبط النفس في المواقف المحرجة أو عند التعرض الى ضغط معين.</a:t>
            </a:r>
            <a:endParaRPr lang="en-US" sz="2800" b="1" dirty="0"/>
          </a:p>
          <a:p>
            <a:pPr marL="514350" lvl="0" indent="-514350">
              <a:buFont typeface="+mj-lt"/>
              <a:buAutoNum type="arabicPeriod"/>
            </a:pPr>
            <a:r>
              <a:rPr lang="ar-IQ" sz="2800" b="1" dirty="0"/>
              <a:t>مؤمناً بمقولة : (الضيف دائماً على حق).</a:t>
            </a:r>
            <a:endParaRPr lang="en-US" sz="2800" b="1" dirty="0"/>
          </a:p>
          <a:p>
            <a:pPr marL="514350" lvl="0" indent="-514350">
              <a:buFont typeface="+mj-lt"/>
              <a:buAutoNum type="arabicPeriod"/>
            </a:pPr>
            <a:r>
              <a:rPr lang="ar-IQ" sz="2800" b="1" dirty="0"/>
              <a:t>مؤمناً بأن السلم الوظيفي يبرهن بالإمكانية القيادية التي تجعل زملاءه </a:t>
            </a:r>
            <a:r>
              <a:rPr lang="ar-IQ" sz="2800" b="1" dirty="0" err="1"/>
              <a:t>ومرؤسيه</a:t>
            </a:r>
            <a:r>
              <a:rPr lang="ar-IQ" sz="2800" b="1" dirty="0"/>
              <a:t> يتعاونون معه ويحترمونه.</a:t>
            </a:r>
            <a:endParaRPr lang="en-US" sz="2800" b="1" dirty="0"/>
          </a:p>
          <a:p>
            <a:pPr marL="514350" lvl="0" indent="-514350">
              <a:buFont typeface="+mj-lt"/>
              <a:buAutoNum type="arabicPeriod"/>
            </a:pPr>
            <a:r>
              <a:rPr lang="ar-IQ" sz="2800" b="1" dirty="0"/>
              <a:t>يتمتع بالشخصية اللطيفة </a:t>
            </a:r>
            <a:r>
              <a:rPr lang="ar-IQ" sz="2800" b="1" dirty="0" err="1"/>
              <a:t>والإبتسامة</a:t>
            </a:r>
            <a:r>
              <a:rPr lang="ar-IQ" sz="2800" b="1" dirty="0"/>
              <a:t> الدائمة واللياقة البدنية والملابس الأنيقة والثقافة العامة.</a:t>
            </a:r>
            <a:endParaRPr lang="en-US" sz="2800" b="1" dirty="0"/>
          </a:p>
          <a:p>
            <a:pPr lvl="0"/>
            <a:endParaRPr lang="ar-IQ" sz="2800" b="1" dirty="0"/>
          </a:p>
        </p:txBody>
      </p:sp>
    </p:spTree>
    <p:extLst>
      <p:ext uri="{BB962C8B-B14F-4D97-AF65-F5344CB8AC3E}">
        <p14:creationId xmlns:p14="http://schemas.microsoft.com/office/powerpoint/2010/main" val="380602520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146" name="Picture 2" descr="http://cdn5.agoda.net/hotelimages/505/50547/50547_111012173313796_STD.jp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15969"/>
            <a:ext cx="9144000" cy="6887311"/>
          </a:xfrm>
          <a:prstGeom prst="rect">
            <a:avLst/>
          </a:prstGeom>
          <a:noFill/>
          <a:extLst>
            <a:ext uri="{909E8E84-426E-40DD-AFC4-6F175D3DCCD1}">
              <a14:hiddenFill xmlns:a14="http://schemas.microsoft.com/office/drawing/2010/main">
                <a:solidFill>
                  <a:srgbClr val="FFFFFF"/>
                </a:solidFill>
              </a14:hiddenFill>
            </a:ext>
          </a:extLst>
        </p:spPr>
      </p:pic>
      <p:sp>
        <p:nvSpPr>
          <p:cNvPr id="3" name="مستطيل 2"/>
          <p:cNvSpPr/>
          <p:nvPr/>
        </p:nvSpPr>
        <p:spPr>
          <a:xfrm>
            <a:off x="755576" y="548680"/>
            <a:ext cx="7884368" cy="1815882"/>
          </a:xfrm>
          <a:prstGeom prst="rect">
            <a:avLst/>
          </a:prstGeom>
        </p:spPr>
        <p:txBody>
          <a:bodyPr wrap="square">
            <a:spAutoFit/>
          </a:bodyPr>
          <a:lstStyle/>
          <a:p>
            <a:pPr lvl="0"/>
            <a:r>
              <a:rPr lang="ar-IQ" sz="2800" b="1" dirty="0" smtClean="0">
                <a:solidFill>
                  <a:srgbClr val="C00000"/>
                </a:solidFill>
              </a:rPr>
              <a:t>8. المقابلة </a:t>
            </a:r>
            <a:r>
              <a:rPr lang="ar-IQ" sz="2800" b="1" dirty="0">
                <a:solidFill>
                  <a:srgbClr val="C00000"/>
                </a:solidFill>
              </a:rPr>
              <a:t>اللطيفة في استقبال الضيوف والترحيب بهم، </a:t>
            </a:r>
            <a:r>
              <a:rPr lang="ar-IQ" sz="2800" b="1" dirty="0" err="1">
                <a:solidFill>
                  <a:srgbClr val="C00000"/>
                </a:solidFill>
              </a:rPr>
              <a:t>والإبتسامة</a:t>
            </a:r>
            <a:r>
              <a:rPr lang="ar-IQ" sz="2800" b="1" dirty="0">
                <a:solidFill>
                  <a:srgbClr val="C00000"/>
                </a:solidFill>
              </a:rPr>
              <a:t> اللطيفة المرتسمة على الوجه. </a:t>
            </a:r>
            <a:endParaRPr lang="en-US" sz="2800" b="1" dirty="0">
              <a:solidFill>
                <a:srgbClr val="C00000"/>
              </a:solidFill>
            </a:endParaRPr>
          </a:p>
          <a:p>
            <a:pPr lvl="0"/>
            <a:r>
              <a:rPr lang="ar-IQ" sz="2800" b="1" dirty="0" smtClean="0">
                <a:solidFill>
                  <a:srgbClr val="C00000"/>
                </a:solidFill>
              </a:rPr>
              <a:t>9. التحصيل </a:t>
            </a:r>
            <a:r>
              <a:rPr lang="ar-IQ" sz="2800" b="1" dirty="0">
                <a:solidFill>
                  <a:srgbClr val="C00000"/>
                </a:solidFill>
              </a:rPr>
              <a:t>العلمي التخصصي.</a:t>
            </a:r>
            <a:endParaRPr lang="en-US" sz="2800" b="1" dirty="0">
              <a:solidFill>
                <a:srgbClr val="C00000"/>
              </a:solidFill>
            </a:endParaRPr>
          </a:p>
          <a:p>
            <a:r>
              <a:rPr lang="ar-IQ" sz="2800" b="1" dirty="0" smtClean="0">
                <a:solidFill>
                  <a:srgbClr val="C00000"/>
                </a:solidFill>
              </a:rPr>
              <a:t>10.  </a:t>
            </a:r>
            <a:r>
              <a:rPr lang="ar-IQ" sz="2800" b="1" dirty="0">
                <a:solidFill>
                  <a:srgbClr val="C00000"/>
                </a:solidFill>
              </a:rPr>
              <a:t>المعرفة بلغة أجنبية واحدة على الأقل.</a:t>
            </a:r>
            <a:endParaRPr lang="ar-IQ" sz="2800" dirty="0">
              <a:solidFill>
                <a:srgbClr val="C00000"/>
              </a:solidFill>
            </a:endParaRPr>
          </a:p>
        </p:txBody>
      </p:sp>
    </p:spTree>
    <p:extLst>
      <p:ext uri="{BB962C8B-B14F-4D97-AF65-F5344CB8AC3E}">
        <p14:creationId xmlns:p14="http://schemas.microsoft.com/office/powerpoint/2010/main" val="337058771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مستطيل 5"/>
          <p:cNvSpPr/>
          <p:nvPr/>
        </p:nvSpPr>
        <p:spPr>
          <a:xfrm>
            <a:off x="3635896" y="893519"/>
            <a:ext cx="2188420" cy="646331"/>
          </a:xfrm>
          <a:prstGeom prst="rect">
            <a:avLst/>
          </a:prstGeom>
        </p:spPr>
        <p:style>
          <a:lnRef idx="3">
            <a:schemeClr val="lt1"/>
          </a:lnRef>
          <a:fillRef idx="1">
            <a:schemeClr val="accent4"/>
          </a:fillRef>
          <a:effectRef idx="1">
            <a:schemeClr val="accent4"/>
          </a:effectRef>
          <a:fontRef idx="minor">
            <a:schemeClr val="lt1"/>
          </a:fontRef>
        </p:style>
        <p:txBody>
          <a:bodyPr wrap="none">
            <a:spAutoFit/>
          </a:bodyPr>
          <a:lstStyle/>
          <a:p>
            <a:r>
              <a:rPr lang="ar-IQ" sz="3600" b="1" dirty="0">
                <a:solidFill>
                  <a:schemeClr val="tx1"/>
                </a:solidFill>
              </a:rPr>
              <a:t>البيئة الفندقية</a:t>
            </a:r>
            <a:endParaRPr lang="ar-IQ" sz="3600" dirty="0">
              <a:solidFill>
                <a:schemeClr val="tx1"/>
              </a:solidFill>
            </a:endParaRPr>
          </a:p>
        </p:txBody>
      </p:sp>
      <p:graphicFrame>
        <p:nvGraphicFramePr>
          <p:cNvPr id="7" name="جدول 6"/>
          <p:cNvGraphicFramePr>
            <a:graphicFrameLocks noGrp="1"/>
          </p:cNvGraphicFramePr>
          <p:nvPr>
            <p:extLst>
              <p:ext uri="{D42A27DB-BD31-4B8C-83A1-F6EECF244321}">
                <p14:modId xmlns:p14="http://schemas.microsoft.com/office/powerpoint/2010/main" val="3725725511"/>
              </p:ext>
            </p:extLst>
          </p:nvPr>
        </p:nvGraphicFramePr>
        <p:xfrm>
          <a:off x="323528" y="2070140"/>
          <a:ext cx="8424935" cy="4455204"/>
        </p:xfrm>
        <a:graphic>
          <a:graphicData uri="http://schemas.openxmlformats.org/drawingml/2006/table">
            <a:tbl>
              <a:tblPr rtl="1" firstRow="1" firstCol="1" bandRow="1">
                <a:tableStyleId>{5C22544A-7EE6-4342-B048-85BDC9FD1C3A}</a:tableStyleId>
              </a:tblPr>
              <a:tblGrid>
                <a:gridCol w="1880253"/>
                <a:gridCol w="2199626"/>
                <a:gridCol w="2219026"/>
                <a:gridCol w="2126030"/>
              </a:tblGrid>
              <a:tr h="322479">
                <a:tc>
                  <a:txBody>
                    <a:bodyPr/>
                    <a:lstStyle/>
                    <a:p>
                      <a:pPr algn="ctr" rtl="1">
                        <a:lnSpc>
                          <a:spcPct val="115000"/>
                        </a:lnSpc>
                        <a:spcAft>
                          <a:spcPts val="1000"/>
                        </a:spcAft>
                      </a:pPr>
                      <a:r>
                        <a:rPr lang="ar-IQ" sz="1800">
                          <a:effectLst/>
                        </a:rPr>
                        <a:t>مصادر القوة</a:t>
                      </a:r>
                      <a:endParaRPr lang="en-US" sz="1800">
                        <a:effectLst/>
                        <a:latin typeface="Calibri"/>
                        <a:ea typeface="Times New Roman"/>
                        <a:cs typeface="Arial"/>
                      </a:endParaRPr>
                    </a:p>
                  </a:txBody>
                  <a:tcPr marL="68580" marR="68580" marT="0" marB="0"/>
                </a:tc>
                <a:tc>
                  <a:txBody>
                    <a:bodyPr/>
                    <a:lstStyle/>
                    <a:p>
                      <a:pPr algn="ctr" rtl="1">
                        <a:lnSpc>
                          <a:spcPct val="115000"/>
                        </a:lnSpc>
                        <a:spcAft>
                          <a:spcPts val="1000"/>
                        </a:spcAft>
                      </a:pPr>
                      <a:r>
                        <a:rPr lang="ar-IQ" sz="1800">
                          <a:effectLst/>
                        </a:rPr>
                        <a:t>نقاط الضعف</a:t>
                      </a:r>
                      <a:endParaRPr lang="en-US" sz="1800">
                        <a:effectLst/>
                        <a:latin typeface="Calibri"/>
                        <a:ea typeface="Times New Roman"/>
                        <a:cs typeface="Arial"/>
                      </a:endParaRPr>
                    </a:p>
                  </a:txBody>
                  <a:tcPr marL="68580" marR="68580" marT="0" marB="0"/>
                </a:tc>
                <a:tc>
                  <a:txBody>
                    <a:bodyPr/>
                    <a:lstStyle/>
                    <a:p>
                      <a:pPr algn="ctr" rtl="1">
                        <a:lnSpc>
                          <a:spcPct val="115000"/>
                        </a:lnSpc>
                        <a:spcAft>
                          <a:spcPts val="1000"/>
                        </a:spcAft>
                      </a:pPr>
                      <a:r>
                        <a:rPr lang="ar-IQ" sz="1800">
                          <a:effectLst/>
                        </a:rPr>
                        <a:t>الفرص</a:t>
                      </a:r>
                      <a:endParaRPr lang="en-US" sz="1800">
                        <a:effectLst/>
                        <a:latin typeface="Calibri"/>
                        <a:ea typeface="Times New Roman"/>
                        <a:cs typeface="Arial"/>
                      </a:endParaRPr>
                    </a:p>
                  </a:txBody>
                  <a:tcPr marL="68580" marR="68580" marT="0" marB="0"/>
                </a:tc>
                <a:tc>
                  <a:txBody>
                    <a:bodyPr/>
                    <a:lstStyle/>
                    <a:p>
                      <a:pPr algn="ctr" rtl="1">
                        <a:lnSpc>
                          <a:spcPct val="115000"/>
                        </a:lnSpc>
                        <a:spcAft>
                          <a:spcPts val="1000"/>
                        </a:spcAft>
                      </a:pPr>
                      <a:r>
                        <a:rPr lang="ar-IQ" sz="1800">
                          <a:effectLst/>
                        </a:rPr>
                        <a:t>التحديات</a:t>
                      </a:r>
                      <a:endParaRPr lang="en-US" sz="1800">
                        <a:effectLst/>
                        <a:latin typeface="Calibri"/>
                        <a:ea typeface="Times New Roman"/>
                        <a:cs typeface="Arial"/>
                      </a:endParaRPr>
                    </a:p>
                  </a:txBody>
                  <a:tcPr marL="68580" marR="68580" marT="0" marB="0"/>
                </a:tc>
              </a:tr>
              <a:tr h="4132725">
                <a:tc>
                  <a:txBody>
                    <a:bodyPr/>
                    <a:lstStyle/>
                    <a:p>
                      <a:pPr marL="342900" lvl="0" indent="-342900" algn="r" rtl="1">
                        <a:lnSpc>
                          <a:spcPct val="115000"/>
                        </a:lnSpc>
                        <a:spcAft>
                          <a:spcPts val="0"/>
                        </a:spcAft>
                        <a:buFont typeface="Symbol"/>
                        <a:buChar char=""/>
                        <a:tabLst>
                          <a:tab pos="159385" algn="l"/>
                        </a:tabLst>
                      </a:pPr>
                      <a:r>
                        <a:rPr lang="ar-IQ" sz="1800">
                          <a:effectLst/>
                        </a:rPr>
                        <a:t>مصدر إقتصادي كبير</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توليد فرص العمل</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جودة الخدمات السياحية</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إعفاء التجهيزات الفندقية من التعريفة الجمركية</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الأسعار المعقولة للغرفة الفندقية</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وجود الموارد البشرية السياحية المتخصصة</a:t>
                      </a:r>
                      <a:endParaRPr lang="en-US" sz="1800">
                        <a:effectLst/>
                        <a:latin typeface="Calibri"/>
                        <a:ea typeface="Times New Roman"/>
                        <a:cs typeface="Arial"/>
                      </a:endParaRPr>
                    </a:p>
                  </a:txBody>
                  <a:tcPr marL="68580" marR="68580" marT="0" marB="0"/>
                </a:tc>
                <a:tc>
                  <a:txBody>
                    <a:bodyPr/>
                    <a:lstStyle/>
                    <a:p>
                      <a:pPr marL="342900" lvl="0" indent="-342900" algn="r" rtl="1">
                        <a:lnSpc>
                          <a:spcPct val="115000"/>
                        </a:lnSpc>
                        <a:spcAft>
                          <a:spcPts val="0"/>
                        </a:spcAft>
                        <a:buFont typeface="Symbol"/>
                        <a:buChar char=""/>
                        <a:tabLst>
                          <a:tab pos="159385" algn="l"/>
                        </a:tabLst>
                      </a:pPr>
                      <a:r>
                        <a:rPr lang="ar-IQ" sz="1800">
                          <a:effectLst/>
                        </a:rPr>
                        <a:t>ضعف الدعم الحكومي</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فرض الضرائب المرتفعة</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إهمال التخطيط السياحي الفندقي</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أهمال التخطيط العمراني في منح تراخيص البناء</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إهمال العاملين لمهامهم المناطة بهم</a:t>
                      </a:r>
                      <a:endParaRPr lang="en-US" sz="1800">
                        <a:effectLst/>
                      </a:endParaRPr>
                    </a:p>
                    <a:p>
                      <a:pPr algn="r" rtl="1">
                        <a:lnSpc>
                          <a:spcPct val="115000"/>
                        </a:lnSpc>
                        <a:spcAft>
                          <a:spcPts val="1000"/>
                        </a:spcAft>
                      </a:pPr>
                      <a:r>
                        <a:rPr lang="ar-IQ" sz="1800">
                          <a:effectLst/>
                        </a:rPr>
                        <a:t> </a:t>
                      </a:r>
                      <a:endParaRPr lang="en-US" sz="1800">
                        <a:effectLst/>
                        <a:latin typeface="Calibri"/>
                        <a:ea typeface="Times New Roman"/>
                        <a:cs typeface="Arial"/>
                      </a:endParaRPr>
                    </a:p>
                  </a:txBody>
                  <a:tcPr marL="68580" marR="68580" marT="0" marB="0"/>
                </a:tc>
                <a:tc>
                  <a:txBody>
                    <a:bodyPr/>
                    <a:lstStyle/>
                    <a:p>
                      <a:pPr marL="342900" lvl="0" indent="-342900" algn="r" rtl="1">
                        <a:lnSpc>
                          <a:spcPct val="115000"/>
                        </a:lnSpc>
                        <a:spcAft>
                          <a:spcPts val="0"/>
                        </a:spcAft>
                        <a:buFont typeface="Symbol"/>
                        <a:buChar char=""/>
                        <a:tabLst>
                          <a:tab pos="159385" algn="l"/>
                        </a:tabLst>
                      </a:pPr>
                      <a:r>
                        <a:rPr lang="ar-IQ" sz="1800">
                          <a:effectLst/>
                        </a:rPr>
                        <a:t>وجود المواقع السياحية</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توفر الأراضي الصالحة لإنشاء الفنادق</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الكوادر السياحية المتخصصة</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التخطيط الجاد في إعمار البنى التحتية</a:t>
                      </a:r>
                      <a:endParaRPr lang="en-US" sz="1800">
                        <a:effectLst/>
                      </a:endParaRPr>
                    </a:p>
                    <a:p>
                      <a:pPr marL="342900" lvl="0" indent="-342900" algn="r" rtl="1">
                        <a:lnSpc>
                          <a:spcPct val="115000"/>
                        </a:lnSpc>
                        <a:spcAft>
                          <a:spcPts val="0"/>
                        </a:spcAft>
                        <a:buFont typeface="Symbol"/>
                        <a:buChar char=""/>
                        <a:tabLst>
                          <a:tab pos="159385" algn="l"/>
                        </a:tabLst>
                      </a:pPr>
                      <a:r>
                        <a:rPr lang="ar-IQ" sz="1800">
                          <a:effectLst/>
                        </a:rPr>
                        <a:t>الميزة التنافسية</a:t>
                      </a:r>
                      <a:endParaRPr lang="en-US" sz="1800">
                        <a:effectLst/>
                        <a:latin typeface="Calibri"/>
                        <a:ea typeface="Times New Roman"/>
                        <a:cs typeface="Arial"/>
                      </a:endParaRPr>
                    </a:p>
                  </a:txBody>
                  <a:tcPr marL="68580" marR="68580" marT="0" marB="0"/>
                </a:tc>
                <a:tc>
                  <a:txBody>
                    <a:bodyPr/>
                    <a:lstStyle/>
                    <a:p>
                      <a:pPr marL="342900" lvl="0" indent="-342900" algn="r" rtl="1">
                        <a:lnSpc>
                          <a:spcPct val="115000"/>
                        </a:lnSpc>
                        <a:spcAft>
                          <a:spcPts val="0"/>
                        </a:spcAft>
                        <a:buFont typeface="Symbol"/>
                        <a:buChar char=""/>
                        <a:tabLst>
                          <a:tab pos="159385" algn="l"/>
                        </a:tabLst>
                      </a:pPr>
                      <a:r>
                        <a:rPr lang="ar-IQ" sz="1800" dirty="0">
                          <a:effectLst/>
                        </a:rPr>
                        <a:t>التوسع في إنشاء المؤسسات الفندقية على البنى التحتية</a:t>
                      </a:r>
                      <a:endParaRPr lang="en-US" sz="1800" dirty="0">
                        <a:effectLst/>
                      </a:endParaRPr>
                    </a:p>
                    <a:p>
                      <a:pPr marL="342900" lvl="0" indent="-342900" algn="r" rtl="1">
                        <a:lnSpc>
                          <a:spcPct val="115000"/>
                        </a:lnSpc>
                        <a:spcAft>
                          <a:spcPts val="0"/>
                        </a:spcAft>
                        <a:buFont typeface="Symbol"/>
                        <a:buChar char=""/>
                        <a:tabLst>
                          <a:tab pos="159385" algn="l"/>
                        </a:tabLst>
                      </a:pPr>
                      <a:r>
                        <a:rPr lang="ar-IQ" sz="1800" dirty="0">
                          <a:effectLst/>
                        </a:rPr>
                        <a:t>الإنشاء العشوائي في المناطق الزراعية</a:t>
                      </a:r>
                      <a:endParaRPr lang="en-US" sz="1800" dirty="0">
                        <a:effectLst/>
                      </a:endParaRPr>
                    </a:p>
                    <a:p>
                      <a:pPr marL="342900" lvl="0" indent="-342900" algn="r" rtl="1">
                        <a:lnSpc>
                          <a:spcPct val="115000"/>
                        </a:lnSpc>
                        <a:spcAft>
                          <a:spcPts val="0"/>
                        </a:spcAft>
                        <a:buFont typeface="Symbol"/>
                        <a:buChar char=""/>
                        <a:tabLst>
                          <a:tab pos="159385" algn="l"/>
                        </a:tabLst>
                      </a:pPr>
                      <a:r>
                        <a:rPr lang="ar-IQ" sz="1800" dirty="0">
                          <a:effectLst/>
                        </a:rPr>
                        <a:t>التضخم السياحي في </a:t>
                      </a:r>
                      <a:r>
                        <a:rPr lang="ar-IQ" sz="1800" dirty="0" err="1">
                          <a:effectLst/>
                        </a:rPr>
                        <a:t>إرتفاع</a:t>
                      </a:r>
                      <a:r>
                        <a:rPr lang="ar-IQ" sz="1800" dirty="0">
                          <a:effectLst/>
                        </a:rPr>
                        <a:t> أثمان الأراضي</a:t>
                      </a:r>
                      <a:endParaRPr lang="en-US" sz="1800" dirty="0">
                        <a:effectLst/>
                      </a:endParaRPr>
                    </a:p>
                    <a:p>
                      <a:pPr marL="342900" lvl="0" indent="-342900" algn="r" rtl="1">
                        <a:lnSpc>
                          <a:spcPct val="115000"/>
                        </a:lnSpc>
                        <a:spcAft>
                          <a:spcPts val="0"/>
                        </a:spcAft>
                        <a:buFont typeface="Symbol"/>
                        <a:buChar char=""/>
                        <a:tabLst>
                          <a:tab pos="159385" algn="l"/>
                        </a:tabLst>
                      </a:pPr>
                      <a:r>
                        <a:rPr lang="ar-IQ" sz="1800" dirty="0" err="1">
                          <a:effectLst/>
                        </a:rPr>
                        <a:t>إرتباط</a:t>
                      </a:r>
                      <a:r>
                        <a:rPr lang="ar-IQ" sz="1800" dirty="0">
                          <a:effectLst/>
                        </a:rPr>
                        <a:t> جودة الخدمات بالعمالة الأجنبية</a:t>
                      </a:r>
                      <a:endParaRPr lang="en-US" sz="1800" dirty="0">
                        <a:effectLst/>
                      </a:endParaRPr>
                    </a:p>
                    <a:p>
                      <a:pPr marL="342900" lvl="0" indent="-342900" algn="r" rtl="1">
                        <a:lnSpc>
                          <a:spcPct val="115000"/>
                        </a:lnSpc>
                        <a:spcAft>
                          <a:spcPts val="0"/>
                        </a:spcAft>
                        <a:buFont typeface="Symbol"/>
                        <a:buChar char=""/>
                        <a:tabLst>
                          <a:tab pos="159385" algn="l"/>
                        </a:tabLst>
                      </a:pPr>
                      <a:r>
                        <a:rPr lang="ar-IQ" sz="1800" dirty="0">
                          <a:effectLst/>
                        </a:rPr>
                        <a:t>التغييرات السريعة في بيئة الخدمات</a:t>
                      </a:r>
                      <a:endParaRPr lang="en-US" sz="1800" dirty="0">
                        <a:effectLst/>
                      </a:endParaRPr>
                    </a:p>
                    <a:p>
                      <a:pPr marL="342900" lvl="0" indent="-342900" algn="r" rtl="1">
                        <a:lnSpc>
                          <a:spcPct val="115000"/>
                        </a:lnSpc>
                        <a:spcAft>
                          <a:spcPts val="0"/>
                        </a:spcAft>
                        <a:buFont typeface="Symbol"/>
                        <a:buChar char=""/>
                        <a:tabLst>
                          <a:tab pos="159385" algn="l"/>
                        </a:tabLst>
                      </a:pPr>
                      <a:r>
                        <a:rPr lang="ar-IQ" sz="1800" dirty="0">
                          <a:effectLst/>
                        </a:rPr>
                        <a:t>المنافسة </a:t>
                      </a:r>
                      <a:endParaRPr lang="en-US" sz="1800" dirty="0">
                        <a:effectLst/>
                        <a:latin typeface="Calibri"/>
                        <a:ea typeface="Times New Roman"/>
                        <a:cs typeface="Arial"/>
                      </a:endParaRPr>
                    </a:p>
                  </a:txBody>
                  <a:tcPr marL="68580" marR="68580" marT="0" marB="0"/>
                </a:tc>
              </a:tr>
            </a:tbl>
          </a:graphicData>
        </a:graphic>
      </p:graphicFrame>
      <p:sp>
        <p:nvSpPr>
          <p:cNvPr id="8" name="Rectangle 1"/>
          <p:cNvSpPr>
            <a:spLocks noChangeArrowheads="1"/>
          </p:cNvSpPr>
          <p:nvPr/>
        </p:nvSpPr>
        <p:spPr bwMode="auto">
          <a:xfrm>
            <a:off x="1666875" y="2250917"/>
            <a:ext cx="213585" cy="49244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1" eaLnBrk="1" fontAlgn="base" latinLnBrk="0" hangingPunct="1">
              <a:lnSpc>
                <a:spcPct val="100000"/>
              </a:lnSpc>
              <a:spcBef>
                <a:spcPct val="0"/>
              </a:spcBef>
              <a:spcAft>
                <a:spcPct val="0"/>
              </a:spcAft>
              <a:buClrTx/>
              <a:buSzTx/>
              <a:buFontTx/>
              <a:buNone/>
              <a:tabLst>
                <a:tab pos="158750" algn="l"/>
              </a:tabLst>
            </a:pPr>
            <a:endParaRPr kumimoji="0" lang="en-US" sz="8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tab pos="158750" algn="l"/>
              </a:tabLst>
            </a:pP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9" name="مستطيل 8"/>
          <p:cNvSpPr/>
          <p:nvPr/>
        </p:nvSpPr>
        <p:spPr>
          <a:xfrm>
            <a:off x="3522019" y="1700808"/>
            <a:ext cx="2302297" cy="369332"/>
          </a:xfrm>
          <a:prstGeom prst="rect">
            <a:avLst/>
          </a:prstGeom>
          <a:solidFill>
            <a:srgbClr val="FFFF00"/>
          </a:solidFill>
        </p:spPr>
        <p:txBody>
          <a:bodyPr wrap="none">
            <a:spAutoFit/>
          </a:bodyPr>
          <a:lstStyle/>
          <a:p>
            <a:r>
              <a:rPr lang="ar-IQ" b="1" dirty="0"/>
              <a:t>تحليل </a:t>
            </a:r>
            <a:r>
              <a:rPr lang="en-US" b="1" dirty="0"/>
              <a:t>SWOT</a:t>
            </a:r>
            <a:r>
              <a:rPr lang="ar-IQ" b="1" dirty="0"/>
              <a:t> للبيئة الفندقية</a:t>
            </a:r>
            <a:endParaRPr lang="ar-IQ" dirty="0"/>
          </a:p>
        </p:txBody>
      </p:sp>
    </p:spTree>
    <p:extLst>
      <p:ext uri="{BB962C8B-B14F-4D97-AF65-F5344CB8AC3E}">
        <p14:creationId xmlns:p14="http://schemas.microsoft.com/office/powerpoint/2010/main" val="58951197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مستطيل 5"/>
          <p:cNvSpPr/>
          <p:nvPr/>
        </p:nvSpPr>
        <p:spPr>
          <a:xfrm>
            <a:off x="3460622" y="514998"/>
            <a:ext cx="2363147" cy="707886"/>
          </a:xfrm>
          <a:prstGeom prst="rect">
            <a:avLst/>
          </a:prstGeom>
        </p:spPr>
        <p:style>
          <a:lnRef idx="3">
            <a:schemeClr val="lt1"/>
          </a:lnRef>
          <a:fillRef idx="1">
            <a:schemeClr val="accent3"/>
          </a:fillRef>
          <a:effectRef idx="1">
            <a:schemeClr val="accent3"/>
          </a:effectRef>
          <a:fontRef idx="minor">
            <a:schemeClr val="lt1"/>
          </a:fontRef>
        </p:style>
        <p:txBody>
          <a:bodyPr wrap="none">
            <a:spAutoFit/>
          </a:bodyPr>
          <a:lstStyle/>
          <a:p>
            <a:r>
              <a:rPr lang="ar-IQ" sz="4000" b="1" dirty="0">
                <a:solidFill>
                  <a:srgbClr val="C00000"/>
                </a:solidFill>
              </a:rPr>
              <a:t>رضا الضيف </a:t>
            </a:r>
            <a:endParaRPr lang="ar-IQ" sz="4000" dirty="0">
              <a:solidFill>
                <a:srgbClr val="C00000"/>
              </a:solidFill>
            </a:endParaRPr>
          </a:p>
        </p:txBody>
      </p:sp>
      <p:sp>
        <p:nvSpPr>
          <p:cNvPr id="7" name="مستطيل 6"/>
          <p:cNvSpPr/>
          <p:nvPr/>
        </p:nvSpPr>
        <p:spPr>
          <a:xfrm>
            <a:off x="2125308" y="1628800"/>
            <a:ext cx="5296643" cy="707886"/>
          </a:xfrm>
          <a:prstGeom prst="rect">
            <a:avLst/>
          </a:prstGeom>
        </p:spPr>
        <p:txBody>
          <a:bodyPr wrap="none">
            <a:spAutoFit/>
          </a:bodyPr>
          <a:lstStyle/>
          <a:p>
            <a:r>
              <a:rPr lang="ar-SA" sz="4000" b="1" dirty="0" smtClean="0">
                <a:solidFill>
                  <a:srgbClr val="C00000"/>
                </a:solidFill>
              </a:rPr>
              <a:t>من </a:t>
            </a:r>
            <a:r>
              <a:rPr lang="ar-SA" sz="4000" b="1" dirty="0">
                <a:solidFill>
                  <a:srgbClr val="C00000"/>
                </a:solidFill>
              </a:rPr>
              <a:t>أساليب قياس رضا الضيف </a:t>
            </a:r>
            <a:endParaRPr lang="ar-IQ" sz="4000" b="1" dirty="0">
              <a:solidFill>
                <a:srgbClr val="C00000"/>
              </a:solidFill>
            </a:endParaRPr>
          </a:p>
        </p:txBody>
      </p:sp>
      <p:sp>
        <p:nvSpPr>
          <p:cNvPr id="8" name="مستطيل 7"/>
          <p:cNvSpPr/>
          <p:nvPr/>
        </p:nvSpPr>
        <p:spPr>
          <a:xfrm>
            <a:off x="3824061" y="2564904"/>
            <a:ext cx="3966150" cy="2308324"/>
          </a:xfrm>
          <a:prstGeom prst="rect">
            <a:avLst/>
          </a:prstGeom>
        </p:spPr>
        <p:txBody>
          <a:bodyPr wrap="none">
            <a:spAutoFit/>
          </a:bodyPr>
          <a:lstStyle/>
          <a:p>
            <a:pPr marL="514350" indent="-514350">
              <a:buFont typeface="+mj-lt"/>
              <a:buAutoNum type="arabicParenR"/>
            </a:pPr>
            <a:r>
              <a:rPr lang="ar-SA" sz="3600" b="1" dirty="0"/>
              <a:t>الشكاوى والمقترحات </a:t>
            </a:r>
            <a:endParaRPr lang="ar-IQ" sz="3600" b="1" dirty="0" smtClean="0"/>
          </a:p>
          <a:p>
            <a:pPr marL="514350" indent="-514350">
              <a:buFont typeface="+mj-lt"/>
              <a:buAutoNum type="arabicParenR"/>
            </a:pPr>
            <a:r>
              <a:rPr lang="ar-SA" sz="3600" b="1" dirty="0" err="1"/>
              <a:t>مسوحات</a:t>
            </a:r>
            <a:r>
              <a:rPr lang="ar-SA" sz="3600" b="1" dirty="0"/>
              <a:t> رضا </a:t>
            </a:r>
            <a:r>
              <a:rPr lang="ar-SA" sz="3600" b="1" dirty="0" smtClean="0"/>
              <a:t>الزبون</a:t>
            </a:r>
            <a:endParaRPr lang="ar-IQ" sz="3600" b="1" dirty="0" smtClean="0"/>
          </a:p>
          <a:p>
            <a:pPr marL="514350" indent="-514350">
              <a:buFont typeface="+mj-lt"/>
              <a:buAutoNum type="arabicParenR"/>
            </a:pPr>
            <a:r>
              <a:rPr lang="ar-SA" sz="3600" b="1" dirty="0"/>
              <a:t>التسوق </a:t>
            </a:r>
            <a:r>
              <a:rPr lang="ar-SA" sz="3600" b="1" dirty="0" smtClean="0"/>
              <a:t>الخفي</a:t>
            </a:r>
            <a:endParaRPr lang="ar-IQ" sz="3600" b="1" dirty="0" smtClean="0"/>
          </a:p>
          <a:p>
            <a:pPr marL="514350" indent="-514350">
              <a:buFont typeface="+mj-lt"/>
              <a:buAutoNum type="arabicParenR"/>
            </a:pPr>
            <a:r>
              <a:rPr lang="ar-SA" sz="3600" b="1" dirty="0"/>
              <a:t>تحليل خسارة الضيف</a:t>
            </a:r>
            <a:endParaRPr lang="ar-IQ" sz="3600" b="1" dirty="0"/>
          </a:p>
        </p:txBody>
      </p:sp>
    </p:spTree>
    <p:extLst>
      <p:ext uri="{BB962C8B-B14F-4D97-AF65-F5344CB8AC3E}">
        <p14:creationId xmlns:p14="http://schemas.microsoft.com/office/powerpoint/2010/main" val="124988966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815</TotalTime>
  <Words>529</Words>
  <Application>Microsoft Office PowerPoint</Application>
  <PresentationFormat>عرض على الشاشة (3:4)‏</PresentationFormat>
  <Paragraphs>64</Paragraphs>
  <Slides>7</Slides>
  <Notes>0</Notes>
  <HiddenSlides>0</HiddenSlides>
  <MMClips>0</MMClips>
  <ScaleCrop>false</ScaleCrop>
  <HeadingPairs>
    <vt:vector size="4" baseType="variant">
      <vt:variant>
        <vt:lpstr>نسق</vt:lpstr>
      </vt:variant>
      <vt:variant>
        <vt:i4>1</vt:i4>
      </vt:variant>
      <vt:variant>
        <vt:lpstr>عناوين الشرائح</vt:lpstr>
      </vt:variant>
      <vt:variant>
        <vt:i4>7</vt:i4>
      </vt:variant>
    </vt:vector>
  </HeadingPairs>
  <TitlesOfParts>
    <vt:vector size="8" baseType="lpstr">
      <vt:lpstr>Office Theme</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Company>Grizli777</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Lenovo</dc:creator>
  <cp:lastModifiedBy>مرتضى الكربلائي</cp:lastModifiedBy>
  <cp:revision>69</cp:revision>
  <dcterms:created xsi:type="dcterms:W3CDTF">2013-09-16T15:50:27Z</dcterms:created>
  <dcterms:modified xsi:type="dcterms:W3CDTF">2015-03-22T19:01:20Z</dcterms:modified>
</cp:coreProperties>
</file>

<file path=docProps/thumbnail.jpeg>
</file>