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80"/>
    <p:restoredTop sz="84369" autoAdjust="0"/>
  </p:normalViewPr>
  <p:slideViewPr>
    <p:cSldViewPr>
      <p:cViewPr varScale="1">
        <p:scale>
          <a:sx n="70" d="100"/>
          <a:sy n="70" d="100"/>
        </p:scale>
        <p:origin x="-130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92FF151-228C-4A09-A4CD-7C891740F463}" type="datetimeFigureOut">
              <a:rPr lang="ar-IQ" smtClean="0"/>
              <a:pPr/>
              <a:t>02/06/1436</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5364AA-3634-4E45-B00D-387EE64CFC89}"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18230" y="0"/>
            <a:ext cx="3725770" cy="6858024"/>
          </a:xfrm>
          <a:prstGeom prst="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IQ"/>
          </a:p>
        </p:txBody>
      </p:sp>
      <p:grpSp>
        <p:nvGrpSpPr>
          <p:cNvPr id="6" name="Group 5"/>
          <p:cNvGrpSpPr/>
          <p:nvPr/>
        </p:nvGrpSpPr>
        <p:grpSpPr>
          <a:xfrm>
            <a:off x="-32" y="500042"/>
            <a:ext cx="8415342" cy="6357982"/>
            <a:chOff x="-32" y="500042"/>
            <a:chExt cx="8415342" cy="6357982"/>
          </a:xfrm>
        </p:grpSpPr>
        <p:pic>
          <p:nvPicPr>
            <p:cNvPr id="1026" name="Picture 2" descr="E:\فلسفة الجمال\critical-thinking.jpg"/>
            <p:cNvPicPr>
              <a:picLocks noChangeAspect="1" noChangeArrowheads="1"/>
            </p:cNvPicPr>
            <p:nvPr/>
          </p:nvPicPr>
          <p:blipFill>
            <a:blip r:embed="rId2"/>
            <a:srcRect b="4411"/>
            <a:stretch>
              <a:fillRect/>
            </a:stretch>
          </p:blipFill>
          <p:spPr bwMode="auto">
            <a:xfrm>
              <a:off x="-32" y="2714620"/>
              <a:ext cx="5418262" cy="4143404"/>
            </a:xfrm>
            <a:prstGeom prst="rect">
              <a:avLst/>
            </a:prstGeom>
            <a:noFill/>
          </p:spPr>
        </p:pic>
        <p:sp>
          <p:nvSpPr>
            <p:cNvPr id="7" name="Title 1"/>
            <p:cNvSpPr txBox="1">
              <a:spLocks/>
            </p:cNvSpPr>
            <p:nvPr/>
          </p:nvSpPr>
          <p:spPr>
            <a:xfrm>
              <a:off x="642910" y="500042"/>
              <a:ext cx="7772400" cy="1470025"/>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7200" b="1" i="0" u="none" strike="noStrike" kern="1200" cap="none" spc="0" normalizeH="0" baseline="0" noProof="0" smtClean="0">
                  <a:ln>
                    <a:noFill/>
                  </a:ln>
                  <a:solidFill>
                    <a:schemeClr val="lt1"/>
                  </a:solidFill>
                  <a:effectLst/>
                  <a:uLnTx/>
                  <a:uFillTx/>
                  <a:latin typeface="+mn-lt"/>
                  <a:ea typeface="+mn-ea"/>
                  <a:cs typeface="+mn-cs"/>
                </a:rPr>
                <a:t>إدارة الفنادق</a:t>
              </a:r>
              <a:endParaRPr kumimoji="0" lang="ar-IQ" sz="7200" b="1" i="0" u="none" strike="noStrike" kern="1200" cap="none" spc="0" normalizeH="0" baseline="0" noProof="0" dirty="0">
                <a:ln>
                  <a:noFill/>
                </a:ln>
                <a:solidFill>
                  <a:schemeClr val="lt1"/>
                </a:solidFill>
                <a:effectLst/>
                <a:uLnTx/>
                <a:uFillTx/>
                <a:latin typeface="+mn-lt"/>
                <a:ea typeface="+mn-ea"/>
                <a:cs typeface="+mn-cs"/>
              </a:endParaRPr>
            </a:p>
          </p:txBody>
        </p:sp>
        <p:sp>
          <p:nvSpPr>
            <p:cNvPr id="8" name="Subtitle 2"/>
            <p:cNvSpPr txBox="1">
              <a:spLocks/>
            </p:cNvSpPr>
            <p:nvPr/>
          </p:nvSpPr>
          <p:spPr>
            <a:xfrm>
              <a:off x="1500166" y="2071678"/>
              <a:ext cx="6400800" cy="928694"/>
            </a:xfrm>
            <a:prstGeom prst="rect">
              <a:avLst/>
            </a:prstGeom>
          </p:spPr>
          <p:txBody>
            <a:bodyPr vert="horz" lIns="91440" tIns="45720" rIns="91440" bIns="45720" rtlCol="1">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IQ" sz="44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م.م. سمير خليل الزبيدي</a:t>
              </a:r>
              <a:endParaRPr kumimoji="0" lang="ar-IQ" sz="44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p:txBody>
        </p:sp>
        <p:sp>
          <p:nvSpPr>
            <p:cNvPr id="9" name="Rectangle 8"/>
            <p:cNvSpPr/>
            <p:nvPr/>
          </p:nvSpPr>
          <p:spPr>
            <a:xfrm>
              <a:off x="6027388" y="5013176"/>
              <a:ext cx="2159567" cy="1077218"/>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pPr algn="ctr"/>
              <a:r>
                <a:rPr lang="ar-IQ" sz="3200" b="1" dirty="0" smtClean="0">
                  <a:solidFill>
                    <a:srgbClr val="FFFF00"/>
                  </a:solidFill>
                </a:rPr>
                <a:t>الفصل </a:t>
              </a:r>
              <a:r>
                <a:rPr lang="ar-IQ" sz="3200" b="1" dirty="0" smtClean="0">
                  <a:solidFill>
                    <a:srgbClr val="FFFF00"/>
                  </a:solidFill>
                </a:rPr>
                <a:t>السابع</a:t>
              </a:r>
              <a:endParaRPr lang="ar-IQ" sz="3200" b="1" dirty="0" smtClean="0">
                <a:solidFill>
                  <a:srgbClr val="FFFF00"/>
                </a:solidFill>
              </a:endParaRPr>
            </a:p>
            <a:p>
              <a:pPr algn="ctr"/>
              <a:r>
                <a:rPr lang="ar-IQ" sz="3200" b="1" dirty="0" smtClean="0"/>
                <a:t>الخدمة الفندقية</a:t>
              </a:r>
              <a:endParaRPr lang="ar-IQ" sz="3200" b="1" dirty="0"/>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043608" y="836712"/>
            <a:ext cx="7272808" cy="646331"/>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ar-IQ" sz="3600" b="1" dirty="0"/>
              <a:t>الخدمة الفندقية</a:t>
            </a:r>
            <a:endParaRPr lang="ar-IQ" sz="3600" dirty="0"/>
          </a:p>
        </p:txBody>
      </p:sp>
      <p:sp>
        <p:nvSpPr>
          <p:cNvPr id="6" name="مستطيل 5"/>
          <p:cNvSpPr/>
          <p:nvPr/>
        </p:nvSpPr>
        <p:spPr>
          <a:xfrm>
            <a:off x="2809872" y="1700808"/>
            <a:ext cx="4683505" cy="255454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ar-IQ" sz="3200" b="1" dirty="0" smtClean="0"/>
              <a:t>هي أشياء </a:t>
            </a:r>
            <a:r>
              <a:rPr lang="ar-IQ" sz="3200" b="1" dirty="0"/>
              <a:t>مدركة بالحواس وقابلة للتبادل تقدّمها شركات أو مؤسسات معنية بشكل عام بتقديم الخدمات أو تعتبر نفسها مؤسسات خدمية</a:t>
            </a:r>
            <a:endParaRPr lang="ar-IQ" sz="3200" b="1" dirty="0"/>
          </a:p>
        </p:txBody>
      </p:sp>
      <p:sp>
        <p:nvSpPr>
          <p:cNvPr id="7" name="مستطيل 6"/>
          <p:cNvSpPr/>
          <p:nvPr/>
        </p:nvSpPr>
        <p:spPr>
          <a:xfrm>
            <a:off x="7524328" y="1772816"/>
            <a:ext cx="1306768"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r>
              <a:rPr lang="ar-IQ" sz="3600" b="1" dirty="0"/>
              <a:t>الخدمة </a:t>
            </a:r>
            <a:endParaRPr lang="ar-IQ" sz="3600" dirty="0"/>
          </a:p>
        </p:txBody>
      </p:sp>
      <p:pic>
        <p:nvPicPr>
          <p:cNvPr id="1026" name="Picture 2" descr="http://aljone.com/files/pic_news/39d3cdeaf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 y="2924944"/>
            <a:ext cx="2809875" cy="187166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0.gstatic.com/images?q=tbn:ANd9GcTcuaFdfHnnXDKSsWrkF-suMfF2v-q10u8xLL7HoPp44fo8Lkm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986337"/>
            <a:ext cx="2809875" cy="18716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damacproperties.com/media/thumbnail/thumb-940-400/f6a399deb04757d31f6626a28d70e90a/20130311_services-spot-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832" y="4306418"/>
            <a:ext cx="6093503" cy="2593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8328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71600" y="729570"/>
            <a:ext cx="7200800" cy="646331"/>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ar-SA" sz="3600" b="1" dirty="0">
                <a:solidFill>
                  <a:srgbClr val="FFFF00"/>
                </a:solidFill>
              </a:rPr>
              <a:t>الخدمة السياحية </a:t>
            </a:r>
            <a:endParaRPr lang="ar-IQ" sz="3600" b="1" dirty="0">
              <a:solidFill>
                <a:srgbClr val="FFFF00"/>
              </a:solidFill>
            </a:endParaRPr>
          </a:p>
        </p:txBody>
      </p:sp>
      <p:sp>
        <p:nvSpPr>
          <p:cNvPr id="3" name="مستطيل 2"/>
          <p:cNvSpPr/>
          <p:nvPr/>
        </p:nvSpPr>
        <p:spPr>
          <a:xfrm>
            <a:off x="251520" y="1772816"/>
            <a:ext cx="8712968" cy="4401205"/>
          </a:xfrm>
          <a:prstGeom prst="rect">
            <a:avLst/>
          </a:prstGeom>
        </p:spPr>
        <p:txBody>
          <a:bodyPr wrap="square">
            <a:spAutoFit/>
          </a:bodyPr>
          <a:lstStyle/>
          <a:p>
            <a:pPr marL="457200" lvl="0" indent="-457200">
              <a:buFont typeface="Wingdings" pitchFamily="2" charset="2"/>
              <a:buChar char="q"/>
            </a:pPr>
            <a:r>
              <a:rPr lang="ar-SA" sz="2800" b="1" dirty="0">
                <a:solidFill>
                  <a:srgbClr val="0000CC"/>
                </a:solidFill>
              </a:rPr>
              <a:t>منتجات غير ملموسة بطبيعتها</a:t>
            </a:r>
            <a:r>
              <a:rPr lang="ar-IQ" sz="2800" b="1" dirty="0">
                <a:solidFill>
                  <a:srgbClr val="0000CC"/>
                </a:solidFill>
              </a:rPr>
              <a:t>، </a:t>
            </a:r>
            <a:r>
              <a:rPr lang="ar-SA" sz="2800" b="1" dirty="0">
                <a:solidFill>
                  <a:srgbClr val="0000CC"/>
                </a:solidFill>
              </a:rPr>
              <a:t>هدفها، إشباع حاجات ورغبات من يستهلكها من السياح ومحققة مردوداً مادياً لمن يقدمها .</a:t>
            </a:r>
            <a:endParaRPr lang="en-US" sz="2800" b="1" dirty="0">
              <a:solidFill>
                <a:srgbClr val="0000CC"/>
              </a:solidFill>
            </a:endParaRPr>
          </a:p>
          <a:p>
            <a:pPr marL="457200" lvl="0" indent="-457200">
              <a:buFont typeface="Wingdings" pitchFamily="2" charset="2"/>
              <a:buChar char="q"/>
            </a:pPr>
            <a:r>
              <a:rPr lang="ar-SA" sz="2800" b="1" dirty="0"/>
              <a:t>مجموعة من الأعمال التي تؤمن للسياح الراحة والتسهيلات عند شراء </a:t>
            </a:r>
            <a:r>
              <a:rPr lang="ar-SA" sz="2800" b="1" dirty="0" err="1"/>
              <a:t>وإستهلاك</a:t>
            </a:r>
            <a:r>
              <a:rPr lang="ar-SA" sz="2800" b="1" dirty="0"/>
              <a:t> الخدمات والبضائع السياحية خلال وقت سفرهم أو خلال إقامتهم في المرافق بعيداً عن مكان سكنهم الأصلي.</a:t>
            </a:r>
            <a:endParaRPr lang="en-US" sz="2800" b="1" dirty="0"/>
          </a:p>
          <a:p>
            <a:pPr marL="457200" lvl="0" indent="-457200">
              <a:buFont typeface="Wingdings" pitchFamily="2" charset="2"/>
              <a:buChar char="q"/>
            </a:pPr>
            <a:r>
              <a:rPr lang="ar-SA" sz="2800" b="1" dirty="0">
                <a:solidFill>
                  <a:srgbClr val="0000CC"/>
                </a:solidFill>
              </a:rPr>
              <a:t>أوجه نشاط غير ملموس تهدف الى إشباع الرغبات </a:t>
            </a:r>
            <a:r>
              <a:rPr lang="ar-SA" sz="2800" b="1" dirty="0" err="1">
                <a:solidFill>
                  <a:srgbClr val="0000CC"/>
                </a:solidFill>
              </a:rPr>
              <a:t>والإحتياجات</a:t>
            </a:r>
            <a:r>
              <a:rPr lang="ar-SA" sz="2800" b="1" dirty="0">
                <a:solidFill>
                  <a:srgbClr val="0000CC"/>
                </a:solidFill>
              </a:rPr>
              <a:t> عندما يتم تسويقها للمستهلك النهائي مقابل دفع مبلغ معين من المال. </a:t>
            </a:r>
            <a:endParaRPr lang="en-US" sz="2800" b="1" dirty="0">
              <a:solidFill>
                <a:srgbClr val="0000CC"/>
              </a:solidFill>
            </a:endParaRPr>
          </a:p>
          <a:p>
            <a:pPr marL="457200" lvl="0" indent="-457200">
              <a:buFont typeface="Wingdings" pitchFamily="2" charset="2"/>
              <a:buChar char="q"/>
            </a:pPr>
            <a:r>
              <a:rPr lang="ar-SA" sz="2800" b="1" dirty="0"/>
              <a:t>مجموعة من الأعمال التي تؤمن للسياح الراحة والتسهيلات عند شراء أو استهلاك الخدمات والبضائع السياحية خلال وقت سفرهم أو خلال إقامتهم في المرافق السياحية بعيداً عن مكان سكنهم الأصلي.</a:t>
            </a:r>
            <a:endParaRPr lang="en-US" sz="2800" b="1" dirty="0"/>
          </a:p>
        </p:txBody>
      </p:sp>
    </p:spTree>
    <p:extLst>
      <p:ext uri="{BB962C8B-B14F-4D97-AF65-F5344CB8AC3E}">
        <p14:creationId xmlns:p14="http://schemas.microsoft.com/office/powerpoint/2010/main" val="3702717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74976" y="406404"/>
            <a:ext cx="7200800" cy="646331"/>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ar-SA" sz="3600" b="1" dirty="0">
                <a:solidFill>
                  <a:srgbClr val="FFFF00"/>
                </a:solidFill>
              </a:rPr>
              <a:t>الخدمة السياحية </a:t>
            </a:r>
            <a:endParaRPr lang="ar-IQ" sz="3600" b="1" dirty="0">
              <a:solidFill>
                <a:srgbClr val="FFFF00"/>
              </a:solidFill>
            </a:endParaRPr>
          </a:p>
        </p:txBody>
      </p:sp>
      <p:sp>
        <p:nvSpPr>
          <p:cNvPr id="3" name="مستطيل 2"/>
          <p:cNvSpPr/>
          <p:nvPr/>
        </p:nvSpPr>
        <p:spPr>
          <a:xfrm>
            <a:off x="205110" y="1268760"/>
            <a:ext cx="8680340" cy="2677656"/>
          </a:xfrm>
          <a:prstGeom prst="rect">
            <a:avLst/>
          </a:prstGeom>
        </p:spPr>
        <p:txBody>
          <a:bodyPr wrap="square">
            <a:spAutoFit/>
          </a:bodyPr>
          <a:lstStyle/>
          <a:p>
            <a:pPr marL="342900" lvl="0" indent="-342900">
              <a:buFont typeface="Wingdings" pitchFamily="2" charset="2"/>
              <a:buChar char="Ø"/>
            </a:pPr>
            <a:r>
              <a:rPr lang="ar-IQ" sz="2400" b="1" dirty="0">
                <a:solidFill>
                  <a:srgbClr val="0000CC"/>
                </a:solidFill>
              </a:rPr>
              <a:t>هي الأنشطة غير المادية والتي يمكن تقديمها بشكل منفصل وتوفر إشباع لرغبات وحاجات الضيوف، وليست بالضرورة أن ترتبط مع بيع منتج آخر وعند تقديم الخدمة لا يتطلب نقل الملكية.</a:t>
            </a:r>
            <a:endParaRPr lang="en-US" sz="2400" b="1" dirty="0">
              <a:solidFill>
                <a:srgbClr val="0000CC"/>
              </a:solidFill>
            </a:endParaRPr>
          </a:p>
          <a:p>
            <a:pPr marL="342900" lvl="0" indent="-342900">
              <a:buFont typeface="Wingdings" pitchFamily="2" charset="2"/>
              <a:buChar char="Ø"/>
            </a:pPr>
            <a:r>
              <a:rPr lang="ar-IQ" sz="2400" b="1" dirty="0"/>
              <a:t>هي مجموعة من الأعمال التي تؤمن للضيوف الراحة والتسهيلات عند شراء واستهلاك الخدمات والسلع الفندقية خلال إقامتهم في الفندق.</a:t>
            </a:r>
            <a:endParaRPr lang="en-US" sz="2400" b="1" dirty="0"/>
          </a:p>
          <a:p>
            <a:pPr marL="342900" lvl="0" indent="-342900">
              <a:buFont typeface="Wingdings" pitchFamily="2" charset="2"/>
              <a:buChar char="Ø"/>
            </a:pPr>
            <a:r>
              <a:rPr lang="ar-IQ" sz="2400" b="1" dirty="0">
                <a:solidFill>
                  <a:srgbClr val="0000CC"/>
                </a:solidFill>
              </a:rPr>
              <a:t>الأنشطة غير الملموسة بقصد إحداث التبادل ومصممة لتقديم وإشباع رغبة وحاجة الضيف</a:t>
            </a:r>
            <a:r>
              <a:rPr lang="ar-IQ" sz="2400" b="1" dirty="0" smtClean="0">
                <a:solidFill>
                  <a:srgbClr val="0000CC"/>
                </a:solidFill>
              </a:rPr>
              <a:t>.</a:t>
            </a:r>
            <a:endParaRPr lang="en-US" sz="2400" b="1" dirty="0">
              <a:solidFill>
                <a:srgbClr val="0000CC"/>
              </a:solidFill>
            </a:endParaRPr>
          </a:p>
        </p:txBody>
      </p:sp>
      <p:pic>
        <p:nvPicPr>
          <p:cNvPr id="2050" name="Picture 2" descr="http://ift.tt/T15Fp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979487"/>
            <a:ext cx="3563888" cy="2669338"/>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http://news.travelerpedia.net/wp-content/uploads/2013/01/11.jpeg"/>
          <p:cNvSpPr>
            <a:spLocks noChangeAspect="1" noChangeArrowheads="1"/>
          </p:cNvSpPr>
          <p:nvPr/>
        </p:nvSpPr>
        <p:spPr bwMode="auto">
          <a:xfrm>
            <a:off x="8213725" y="-1676400"/>
            <a:ext cx="5238750" cy="34956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2054" name="Picture 6" descr="http://media-cdn.tripadvisor.com/media/photo-s/05/b8/4e/90/pullman-al-hamra-hote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4005" y="3935756"/>
            <a:ext cx="4067944" cy="27070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6025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764704"/>
            <a:ext cx="7956376" cy="4524315"/>
          </a:xfrm>
          <a:prstGeom prst="rect">
            <a:avLst/>
          </a:prstGeom>
        </p:spPr>
        <p:txBody>
          <a:bodyPr wrap="square">
            <a:spAutoFit/>
          </a:bodyPr>
          <a:lstStyle/>
          <a:p>
            <a:pPr marL="342900" indent="-342900">
              <a:buFont typeface="Wingdings" pitchFamily="2" charset="2"/>
              <a:buChar char="Ø"/>
            </a:pPr>
            <a:r>
              <a:rPr lang="ar-IQ" sz="2400" b="1" dirty="0"/>
              <a:t>عبارة عن مزيج من العناصر منها المادية مثل الطعام والشراب وعناصر عاطفية إحساسية والتي بدورها تقسّم إلى جزأين : الصورة الذهنية </a:t>
            </a:r>
            <a:r>
              <a:rPr lang="en-US" sz="2400" b="1" dirty="0"/>
              <a:t>image</a:t>
            </a:r>
            <a:r>
              <a:rPr lang="ar-IQ" sz="2400" b="1" dirty="0"/>
              <a:t> أو الطريقة التي يقدّم الفندق من خلالها للعملاء الحاليين أو المرتقبين أو الطريقة التي يرى فيها العملاء الفندق والتي تعكسها نشاطات وممارسات وتوجهات الفندق المختلفة, وكذلك الجو العام للفندق </a:t>
            </a:r>
            <a:r>
              <a:rPr lang="en-US" sz="2400" b="1" dirty="0"/>
              <a:t>atmosphere</a:t>
            </a:r>
            <a:r>
              <a:rPr lang="ar-IQ" sz="2400" b="1" dirty="0"/>
              <a:t> أو ما يتوقعه العملاء أن يأخذ حيزاً في الفندق.</a:t>
            </a:r>
            <a:endParaRPr lang="en-US" sz="2400" b="1" dirty="0"/>
          </a:p>
          <a:p>
            <a:pPr marL="342900" lvl="0" indent="-342900">
              <a:buFont typeface="Wingdings" pitchFamily="2" charset="2"/>
              <a:buChar char="Ø"/>
            </a:pPr>
            <a:r>
              <a:rPr lang="ar-IQ" sz="2400" b="1" dirty="0" smtClean="0">
                <a:solidFill>
                  <a:srgbClr val="0000CC"/>
                </a:solidFill>
              </a:rPr>
              <a:t>أي </a:t>
            </a:r>
            <a:r>
              <a:rPr lang="ar-IQ" sz="2400" b="1" dirty="0">
                <a:solidFill>
                  <a:srgbClr val="0000CC"/>
                </a:solidFill>
              </a:rPr>
              <a:t>فعل أو إنجاز مقدم من طرف ما إلى طرف آخر ويكون بالأساس غير ملموس ولا ينجم عنه تملك أي شيء ما، وإنتاجه قد يكون أو قد لا يكون مقروناً بشيء مادي. </a:t>
            </a:r>
            <a:endParaRPr lang="en-US" sz="2400" b="1" dirty="0">
              <a:solidFill>
                <a:srgbClr val="0000CC"/>
              </a:solidFill>
            </a:endParaRPr>
          </a:p>
          <a:p>
            <a:pPr marL="342900" lvl="0" indent="-342900">
              <a:buFont typeface="Wingdings" pitchFamily="2" charset="2"/>
              <a:buChar char="Ø"/>
            </a:pPr>
            <a:r>
              <a:rPr lang="ar-IQ" sz="2400" b="1" dirty="0"/>
              <a:t>مجموعة من النشاطات أو الأعمال المعروضة للبيع التي تقدمها المنظمة الفندقية لزبائنها، والهدف منها إشباع حاجاتهم ورغباتهم تحقيقاً لأهداف المنظمة الفندقية المتمثلة في الربحية والنمو والبقاء </a:t>
            </a:r>
            <a:r>
              <a:rPr lang="ar-IQ" sz="2400" b="1" dirty="0" err="1"/>
              <a:t>والإستمرار</a:t>
            </a:r>
            <a:r>
              <a:rPr lang="ar-IQ" sz="2400" b="1" dirty="0"/>
              <a:t>.</a:t>
            </a:r>
            <a:endParaRPr lang="en-US" sz="2400" b="1" dirty="0"/>
          </a:p>
        </p:txBody>
      </p:sp>
    </p:spTree>
    <p:extLst>
      <p:ext uri="{BB962C8B-B14F-4D97-AF65-F5344CB8AC3E}">
        <p14:creationId xmlns:p14="http://schemas.microsoft.com/office/powerpoint/2010/main" val="3370587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a:bodyPr>
          <a:lstStyle/>
          <a:p>
            <a:pPr marL="514350" lvl="0" indent="-514350">
              <a:buFont typeface="+mj-lt"/>
              <a:buAutoNum type="arabicPeriod"/>
            </a:pPr>
            <a:r>
              <a:rPr lang="ar-SA" b="1" dirty="0"/>
              <a:t>خدمات الإيواء</a:t>
            </a:r>
            <a:r>
              <a:rPr lang="ar-SA" dirty="0"/>
              <a:t> : تمثل جوهر الخدمة الفندقية لمختلف الدرجات وغيرها من أنواع الإيواء الأخرى كالشقق الفندقية والقرى السياحية والموتيلات وغيرها، وينفق الضيف على هذه الخدمة (40 %) من ميزانيته السياحية.   </a:t>
            </a:r>
            <a:endParaRPr lang="en-US" dirty="0"/>
          </a:p>
          <a:p>
            <a:pPr marL="514350" lvl="0" indent="-514350">
              <a:buFont typeface="+mj-lt"/>
              <a:buAutoNum type="arabicPeriod"/>
            </a:pPr>
            <a:r>
              <a:rPr lang="ar-SA" b="1" dirty="0"/>
              <a:t>خدمات الطعام والشراب</a:t>
            </a:r>
            <a:r>
              <a:rPr lang="ar-SA" dirty="0"/>
              <a:t> : يحتوي الفندق على العديد من أنواع المطاعم المتخصصة كالمطعم اللبناني والإيطالي والصيني والفرنسي وغيرها، وتشكل (29 %) من </a:t>
            </a:r>
            <a:r>
              <a:rPr lang="ar-SA" dirty="0" err="1"/>
              <a:t>إنفاقات</a:t>
            </a:r>
            <a:r>
              <a:rPr lang="ar-SA" dirty="0"/>
              <a:t> الضيف. </a:t>
            </a:r>
            <a:endParaRPr lang="en-US" dirty="0"/>
          </a:p>
          <a:p>
            <a:pPr marL="514350" indent="-514350">
              <a:buFont typeface="+mj-lt"/>
              <a:buAutoNum type="arabicPeriod"/>
            </a:pPr>
            <a:r>
              <a:rPr lang="ar-IQ" b="1" dirty="0"/>
              <a:t>الخدمات الإضافية</a:t>
            </a:r>
            <a:r>
              <a:rPr lang="ar-IQ" dirty="0"/>
              <a:t> : وهي الخدمات المساعدة التي تقدمها </a:t>
            </a:r>
            <a:r>
              <a:rPr lang="ar-IQ" dirty="0" smtClean="0"/>
              <a:t>الفنادق.</a:t>
            </a:r>
            <a:endParaRPr lang="ar-IQ" dirty="0"/>
          </a:p>
        </p:txBody>
      </p:sp>
      <p:sp>
        <p:nvSpPr>
          <p:cNvPr id="4" name="مستطيل 3"/>
          <p:cNvSpPr/>
          <p:nvPr/>
        </p:nvSpPr>
        <p:spPr>
          <a:xfrm>
            <a:off x="755576" y="764704"/>
            <a:ext cx="7488832" cy="646331"/>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3600" b="1" dirty="0"/>
              <a:t>أنواع الخدمات الفندقية </a:t>
            </a:r>
            <a:endParaRPr lang="ar-IQ" sz="3600" dirty="0"/>
          </a:p>
        </p:txBody>
      </p:sp>
    </p:spTree>
    <p:extLst>
      <p:ext uri="{BB962C8B-B14F-4D97-AF65-F5344CB8AC3E}">
        <p14:creationId xmlns:p14="http://schemas.microsoft.com/office/powerpoint/2010/main" val="589511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tatic.wixstatic.com/media/15b63d_a3123cbaa6e440e5bddac241c2e086a5.jpg_srz_305_286_85_22_0.50_1.20_0.00_jpg_sr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20" y="4150803"/>
            <a:ext cx="6748927" cy="2707197"/>
          </a:xfrm>
          <a:prstGeom prst="rect">
            <a:avLst/>
          </a:prstGeom>
          <a:noFill/>
          <a:extLst>
            <a:ext uri="{909E8E84-426E-40DD-AFC4-6F175D3DCCD1}">
              <a14:hiddenFill xmlns:a14="http://schemas.microsoft.com/office/drawing/2010/main">
                <a:solidFill>
                  <a:srgbClr val="FFFFFF"/>
                </a:solidFill>
              </a14:hiddenFill>
            </a:ext>
          </a:extLst>
        </p:spPr>
      </p:pic>
      <p:sp>
        <p:nvSpPr>
          <p:cNvPr id="3" name="عنصر نائب للمحتوى 2"/>
          <p:cNvSpPr>
            <a:spLocks noGrp="1"/>
          </p:cNvSpPr>
          <p:nvPr>
            <p:ph idx="1"/>
          </p:nvPr>
        </p:nvSpPr>
        <p:spPr>
          <a:xfrm>
            <a:off x="4283968" y="1600200"/>
            <a:ext cx="4402832" cy="4525963"/>
          </a:xfrm>
        </p:spPr>
        <p:txBody>
          <a:bodyPr>
            <a:normAutofit fontScale="77500" lnSpcReduction="20000"/>
          </a:bodyPr>
          <a:lstStyle/>
          <a:p>
            <a:r>
              <a:rPr lang="ar-SA" b="1" dirty="0" err="1"/>
              <a:t>اللاملموسية</a:t>
            </a:r>
            <a:r>
              <a:rPr lang="ar-SA" b="1" dirty="0"/>
              <a:t> </a:t>
            </a:r>
            <a:endParaRPr lang="ar-IQ" b="1" dirty="0" smtClean="0"/>
          </a:p>
          <a:p>
            <a:r>
              <a:rPr lang="ar-SA" b="1" dirty="0" err="1"/>
              <a:t>التلازمية</a:t>
            </a:r>
            <a:r>
              <a:rPr lang="ar-SA" b="1" dirty="0"/>
              <a:t> </a:t>
            </a:r>
            <a:endParaRPr lang="ar-IQ" b="1" dirty="0" smtClean="0"/>
          </a:p>
          <a:p>
            <a:r>
              <a:rPr lang="ar-SA" b="1" dirty="0"/>
              <a:t>عدم </a:t>
            </a:r>
            <a:r>
              <a:rPr lang="ar-SA" b="1" dirty="0" smtClean="0"/>
              <a:t>التجانس</a:t>
            </a:r>
            <a:endParaRPr lang="ar-IQ" b="1" dirty="0" smtClean="0"/>
          </a:p>
          <a:p>
            <a:r>
              <a:rPr lang="ar-SA" b="1" dirty="0"/>
              <a:t>تذبذب الطلب </a:t>
            </a:r>
            <a:endParaRPr lang="ar-IQ" b="1" dirty="0" smtClean="0"/>
          </a:p>
          <a:p>
            <a:r>
              <a:rPr lang="ar-SA" b="1" dirty="0"/>
              <a:t>تغاير </a:t>
            </a:r>
            <a:r>
              <a:rPr lang="ar-SA" b="1" dirty="0" smtClean="0"/>
              <a:t>الخواص</a:t>
            </a:r>
            <a:endParaRPr lang="ar-IQ" b="1" dirty="0" smtClean="0"/>
          </a:p>
          <a:p>
            <a:r>
              <a:rPr lang="ar-SA" b="1" dirty="0"/>
              <a:t>قابلية الخدمة للفناء أو </a:t>
            </a:r>
            <a:r>
              <a:rPr lang="ar-SA" b="1" dirty="0" smtClean="0"/>
              <a:t>الإهلاك</a:t>
            </a:r>
            <a:endParaRPr lang="ar-IQ" b="1" dirty="0" smtClean="0"/>
          </a:p>
          <a:p>
            <a:r>
              <a:rPr lang="ar-SA" b="1" dirty="0"/>
              <a:t>الخزن </a:t>
            </a:r>
            <a:endParaRPr lang="ar-IQ" b="1" dirty="0" smtClean="0"/>
          </a:p>
          <a:p>
            <a:r>
              <a:rPr lang="ar-IQ" b="1" dirty="0" smtClean="0"/>
              <a:t>النقل</a:t>
            </a:r>
          </a:p>
          <a:p>
            <a:r>
              <a:rPr lang="ar-SA" b="1" dirty="0"/>
              <a:t>نقل </a:t>
            </a:r>
            <a:r>
              <a:rPr lang="ar-SA" b="1" dirty="0" smtClean="0"/>
              <a:t>الملكية</a:t>
            </a:r>
            <a:endParaRPr lang="ar-IQ" b="1" dirty="0" smtClean="0"/>
          </a:p>
          <a:p>
            <a:r>
              <a:rPr lang="ar-SA" b="1" dirty="0"/>
              <a:t>فصل الخدمة الفندقية عن </a:t>
            </a:r>
            <a:r>
              <a:rPr lang="ar-SA" b="1" dirty="0" smtClean="0"/>
              <a:t>المستهلك</a:t>
            </a:r>
            <a:endParaRPr lang="ar-IQ" b="1" dirty="0" smtClean="0"/>
          </a:p>
          <a:p>
            <a:r>
              <a:rPr lang="ar-SA" b="1" dirty="0"/>
              <a:t>مكملة ومتمّمة</a:t>
            </a:r>
            <a:endParaRPr lang="ar-IQ" dirty="0"/>
          </a:p>
        </p:txBody>
      </p:sp>
      <p:sp>
        <p:nvSpPr>
          <p:cNvPr id="4" name="مستطيل 3"/>
          <p:cNvSpPr/>
          <p:nvPr/>
        </p:nvSpPr>
        <p:spPr>
          <a:xfrm>
            <a:off x="755576" y="764704"/>
            <a:ext cx="7488832" cy="646331"/>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ar-IQ" sz="3600" b="1" dirty="0" smtClean="0">
                <a:solidFill>
                  <a:srgbClr val="0000CC"/>
                </a:solidFill>
              </a:rPr>
              <a:t>خصائص الخدمات </a:t>
            </a:r>
            <a:r>
              <a:rPr lang="ar-IQ" sz="3600" b="1" dirty="0">
                <a:solidFill>
                  <a:srgbClr val="0000CC"/>
                </a:solidFill>
              </a:rPr>
              <a:t>الفندقية </a:t>
            </a:r>
            <a:endParaRPr lang="ar-IQ" sz="3600" dirty="0">
              <a:solidFill>
                <a:srgbClr val="0000CC"/>
              </a:solidFill>
            </a:endParaRPr>
          </a:p>
        </p:txBody>
      </p:sp>
      <p:pic>
        <p:nvPicPr>
          <p:cNvPr id="3074" name="Picture 2" descr="http://elbadil.com/wp-content/uploads/2014/04/%D8%B7%D9%84%D8%A7%D8%A8-%D8%A7%D9%84%D8%AB%D8%A7%D9%86%D9%88%D9%8A%D8%A9-%D8%A7%D9%84%D9%81%D9%86%D8%AF%D9%82%D9%8A%D8%A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31" y="1916832"/>
            <a:ext cx="3429000" cy="1857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9889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pPr marL="514350" lvl="0" indent="-514350">
              <a:buFont typeface="+mj-lt"/>
              <a:buAutoNum type="arabicParenR"/>
            </a:pPr>
            <a:r>
              <a:rPr lang="ar-IQ" b="1" dirty="0"/>
              <a:t>البنية التحتية : تحت الأرض أو على سطحها.</a:t>
            </a:r>
            <a:endParaRPr lang="en-US" b="1" dirty="0"/>
          </a:p>
          <a:p>
            <a:pPr marL="514350" lvl="0" indent="-514350">
              <a:buFont typeface="+mj-lt"/>
              <a:buAutoNum type="arabicParenR"/>
            </a:pPr>
            <a:r>
              <a:rPr lang="ar-IQ" b="1" dirty="0"/>
              <a:t>البنية الفوقية : ما فوق الأرض من التجهيزات السياحية كمباني المطارات والفنادق والمطاعم والمتاحف ومنشآت الترفيه والمخازن...الخ.</a:t>
            </a:r>
            <a:endParaRPr lang="en-US" b="1" dirty="0"/>
          </a:p>
          <a:p>
            <a:pPr marL="514350" lvl="0" indent="-514350">
              <a:buFont typeface="+mj-lt"/>
              <a:buAutoNum type="arabicParenR"/>
            </a:pPr>
            <a:r>
              <a:rPr lang="ar-IQ" b="1" dirty="0"/>
              <a:t>المصادر الطبيعية : تمثل مقياساً للطلب السياحي.</a:t>
            </a:r>
            <a:endParaRPr lang="en-US" b="1" dirty="0"/>
          </a:p>
          <a:p>
            <a:pPr marL="514350" lvl="0" indent="-514350">
              <a:buFont typeface="+mj-lt"/>
              <a:buAutoNum type="arabicParenR"/>
            </a:pPr>
            <a:r>
              <a:rPr lang="ar-IQ" b="1" dirty="0"/>
              <a:t>النقل : بمختلف أنواعه (طائرات، سيارات، سفن، قطارات...الخ).</a:t>
            </a:r>
            <a:endParaRPr lang="en-US" b="1" dirty="0"/>
          </a:p>
          <a:p>
            <a:pPr marL="514350" indent="-514350">
              <a:buFont typeface="+mj-lt"/>
              <a:buAutoNum type="arabicParenR"/>
            </a:pPr>
            <a:r>
              <a:rPr lang="ar-IQ" b="1" dirty="0"/>
              <a:t>الضيافة : بأنواعها المختلفة مثل </a:t>
            </a:r>
            <a:r>
              <a:rPr lang="ar-IQ" b="1" dirty="0" err="1"/>
              <a:t>الإستقبال</a:t>
            </a:r>
            <a:r>
              <a:rPr lang="ar-IQ" b="1" dirty="0"/>
              <a:t> والإقامة الجيدة للضيوف واللطف والصدق والرغبة في الخدمة في التعرف على السياح.</a:t>
            </a:r>
            <a:endParaRPr lang="ar-IQ" b="1" dirty="0"/>
          </a:p>
        </p:txBody>
      </p:sp>
      <p:sp>
        <p:nvSpPr>
          <p:cNvPr id="4" name="مستطيل 3"/>
          <p:cNvSpPr/>
          <p:nvPr/>
        </p:nvSpPr>
        <p:spPr>
          <a:xfrm>
            <a:off x="827584" y="620688"/>
            <a:ext cx="7848872" cy="646331"/>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ctr"/>
            <a:r>
              <a:rPr lang="ar-IQ" sz="3600" b="1" dirty="0">
                <a:solidFill>
                  <a:schemeClr val="tx1"/>
                </a:solidFill>
              </a:rPr>
              <a:t>عناصر الخدمة السياحية </a:t>
            </a:r>
            <a:endParaRPr lang="ar-IQ" sz="3600" dirty="0">
              <a:solidFill>
                <a:schemeClr val="tx1"/>
              </a:solidFill>
            </a:endParaRPr>
          </a:p>
        </p:txBody>
      </p:sp>
    </p:spTree>
    <p:extLst>
      <p:ext uri="{BB962C8B-B14F-4D97-AF65-F5344CB8AC3E}">
        <p14:creationId xmlns:p14="http://schemas.microsoft.com/office/powerpoint/2010/main" val="1827374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6417298" y="548678"/>
            <a:ext cx="2406428" cy="646331"/>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r>
              <a:rPr lang="ar-IQ" sz="3600" b="1" dirty="0"/>
              <a:t>سلسلة الخدمة </a:t>
            </a:r>
            <a:endParaRPr lang="ar-IQ" sz="3600" dirty="0"/>
          </a:p>
        </p:txBody>
      </p:sp>
      <p:grpSp>
        <p:nvGrpSpPr>
          <p:cNvPr id="9" name="مجموعة 8"/>
          <p:cNvGrpSpPr/>
          <p:nvPr/>
        </p:nvGrpSpPr>
        <p:grpSpPr>
          <a:xfrm>
            <a:off x="4211960" y="1709811"/>
            <a:ext cx="3960440" cy="4041159"/>
            <a:chOff x="2627784" y="1556792"/>
            <a:chExt cx="3960440" cy="4041159"/>
          </a:xfrm>
        </p:grpSpPr>
        <p:sp>
          <p:nvSpPr>
            <p:cNvPr id="8" name="سهم للأسفل 7"/>
            <p:cNvSpPr/>
            <p:nvPr/>
          </p:nvSpPr>
          <p:spPr>
            <a:xfrm>
              <a:off x="2843808" y="1556792"/>
              <a:ext cx="3744416" cy="34563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5" name="مستطيل 4"/>
            <p:cNvSpPr/>
            <p:nvPr/>
          </p:nvSpPr>
          <p:spPr>
            <a:xfrm>
              <a:off x="2642736" y="1700808"/>
              <a:ext cx="3787692" cy="1077218"/>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ar-IQ" sz="3200" b="1" u="sng" dirty="0"/>
                <a:t>قبل دخول الضيف</a:t>
              </a:r>
              <a:r>
                <a:rPr lang="ar-IQ" sz="3200" b="1" dirty="0"/>
                <a:t> </a:t>
              </a:r>
              <a:endParaRPr lang="ar-IQ" sz="3200" b="1" dirty="0" smtClean="0"/>
            </a:p>
            <a:p>
              <a:pPr algn="ctr"/>
              <a:r>
                <a:rPr lang="ar-IQ" sz="3200" b="1" dirty="0" smtClean="0"/>
                <a:t>(</a:t>
              </a:r>
              <a:r>
                <a:rPr lang="ar-IQ" sz="3200" b="1" dirty="0"/>
                <a:t>تسهيلات موفر الخدمة)</a:t>
              </a:r>
              <a:endParaRPr lang="ar-IQ" sz="3200" b="1" dirty="0"/>
            </a:p>
          </p:txBody>
        </p:sp>
        <p:sp>
          <p:nvSpPr>
            <p:cNvPr id="6" name="مستطيل 5"/>
            <p:cNvSpPr/>
            <p:nvPr/>
          </p:nvSpPr>
          <p:spPr>
            <a:xfrm>
              <a:off x="2627784" y="3501008"/>
              <a:ext cx="3802644" cy="1077218"/>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pPr algn="ctr"/>
              <a:r>
                <a:rPr lang="ar-IQ" sz="3200" b="1" u="sng" dirty="0" smtClean="0"/>
                <a:t>بوجود الضيف</a:t>
              </a:r>
              <a:r>
                <a:rPr lang="ar-IQ" sz="3200" b="1" dirty="0" smtClean="0"/>
                <a:t> </a:t>
              </a:r>
            </a:p>
            <a:p>
              <a:pPr algn="ctr"/>
              <a:r>
                <a:rPr lang="ar-IQ" sz="3200" b="1" dirty="0" smtClean="0"/>
                <a:t>(</a:t>
              </a:r>
              <a:r>
                <a:rPr lang="ar-IQ" sz="3200" b="1" dirty="0"/>
                <a:t>أثناء الأداء الفعلي للخدمة</a:t>
              </a:r>
              <a:r>
                <a:rPr lang="ar-IQ" sz="3200" b="1" dirty="0" smtClean="0"/>
                <a:t>)</a:t>
              </a:r>
              <a:endParaRPr lang="ar-IQ" sz="3200" b="1" dirty="0"/>
            </a:p>
          </p:txBody>
        </p:sp>
        <p:sp>
          <p:nvSpPr>
            <p:cNvPr id="7" name="مستطيل 6"/>
            <p:cNvSpPr/>
            <p:nvPr/>
          </p:nvSpPr>
          <p:spPr>
            <a:xfrm>
              <a:off x="3491880" y="5013176"/>
              <a:ext cx="2544286" cy="584775"/>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pPr algn="ctr"/>
              <a:r>
                <a:rPr lang="ar-IQ" sz="3200" b="1" u="sng" dirty="0"/>
                <a:t>بعد رحيل </a:t>
              </a:r>
              <a:r>
                <a:rPr lang="ar-IQ" sz="3200" b="1" u="sng" dirty="0" smtClean="0"/>
                <a:t>الضيف</a:t>
              </a:r>
              <a:r>
                <a:rPr lang="ar-IQ" sz="3200" b="1" dirty="0" smtClean="0"/>
                <a:t> </a:t>
              </a:r>
            </a:p>
          </p:txBody>
        </p:sp>
      </p:grpSp>
      <p:pic>
        <p:nvPicPr>
          <p:cNvPr id="4098" name="Picture 2" descr="http://s.alriyadh.com/2010/11/21/img/87577135726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460110"/>
            <a:ext cx="3897452" cy="241238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encrypted-tbn0.gstatic.com/images?q=tbn:ANd9GcSQ1m-cpHBh5kfbJRyNQooF9R6CF4fCnw1bOCXw1hYHtsNinPd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92696"/>
            <a:ext cx="3916826" cy="2582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68738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796</TotalTime>
  <Words>522</Words>
  <Application>Microsoft Office PowerPoint</Application>
  <PresentationFormat>عرض على الشاشة (3:4)‏</PresentationFormat>
  <Paragraphs>47</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dc:creator>
  <cp:lastModifiedBy>مرتضى الكربلائي</cp:lastModifiedBy>
  <cp:revision>65</cp:revision>
  <dcterms:created xsi:type="dcterms:W3CDTF">2013-09-16T15:50:27Z</dcterms:created>
  <dcterms:modified xsi:type="dcterms:W3CDTF">2015-03-22T18:41:52Z</dcterms:modified>
</cp:coreProperties>
</file>