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C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80"/>
    <p:restoredTop sz="84369" autoAdjust="0"/>
  </p:normalViewPr>
  <p:slideViewPr>
    <p:cSldViewPr>
      <p:cViewPr varScale="1">
        <p:scale>
          <a:sx n="70" d="100"/>
          <a:sy n="70" d="100"/>
        </p:scale>
        <p:origin x="-130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92FF151-228C-4A09-A4CD-7C891740F463}" type="datetimeFigureOut">
              <a:rPr lang="ar-IQ" smtClean="0"/>
              <a:pPr/>
              <a:t>02/06/1436</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5364AA-3634-4E45-B00D-387EE64CFC89}"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18230" y="0"/>
            <a:ext cx="3725770" cy="6858024"/>
          </a:xfrm>
          <a:prstGeom prst="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IQ"/>
          </a:p>
        </p:txBody>
      </p:sp>
      <p:grpSp>
        <p:nvGrpSpPr>
          <p:cNvPr id="6" name="Group 5"/>
          <p:cNvGrpSpPr/>
          <p:nvPr/>
        </p:nvGrpSpPr>
        <p:grpSpPr>
          <a:xfrm>
            <a:off x="-32" y="500042"/>
            <a:ext cx="8415342" cy="6357982"/>
            <a:chOff x="-32" y="500042"/>
            <a:chExt cx="8415342" cy="6357982"/>
          </a:xfrm>
        </p:grpSpPr>
        <p:pic>
          <p:nvPicPr>
            <p:cNvPr id="1026" name="Picture 2" descr="E:\فلسفة الجمال\critical-thinking.jpg"/>
            <p:cNvPicPr>
              <a:picLocks noChangeAspect="1" noChangeArrowheads="1"/>
            </p:cNvPicPr>
            <p:nvPr/>
          </p:nvPicPr>
          <p:blipFill>
            <a:blip r:embed="rId2"/>
            <a:srcRect b="4411"/>
            <a:stretch>
              <a:fillRect/>
            </a:stretch>
          </p:blipFill>
          <p:spPr bwMode="auto">
            <a:xfrm>
              <a:off x="-32" y="2714620"/>
              <a:ext cx="5418262" cy="4143404"/>
            </a:xfrm>
            <a:prstGeom prst="rect">
              <a:avLst/>
            </a:prstGeom>
            <a:noFill/>
          </p:spPr>
        </p:pic>
        <p:sp>
          <p:nvSpPr>
            <p:cNvPr id="7" name="Title 1"/>
            <p:cNvSpPr txBox="1">
              <a:spLocks/>
            </p:cNvSpPr>
            <p:nvPr/>
          </p:nvSpPr>
          <p:spPr>
            <a:xfrm>
              <a:off x="642910" y="500042"/>
              <a:ext cx="7772400" cy="1470025"/>
            </a:xfrm>
            <a:prstGeom prst="rect">
              <a:avLst/>
            </a:prstGeom>
          </p:spPr>
          <p:style>
            <a:lnRef idx="0">
              <a:schemeClr val="accent4"/>
            </a:lnRef>
            <a:fillRef idx="3">
              <a:schemeClr val="accent4"/>
            </a:fillRef>
            <a:effectRef idx="3">
              <a:schemeClr val="accent4"/>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IQ" sz="7200" b="1" i="0" u="none" strike="noStrike" kern="1200" cap="none" spc="0" normalizeH="0" baseline="0" noProof="0" smtClean="0">
                  <a:ln>
                    <a:noFill/>
                  </a:ln>
                  <a:solidFill>
                    <a:schemeClr val="lt1"/>
                  </a:solidFill>
                  <a:effectLst/>
                  <a:uLnTx/>
                  <a:uFillTx/>
                  <a:latin typeface="+mn-lt"/>
                  <a:ea typeface="+mn-ea"/>
                  <a:cs typeface="+mn-cs"/>
                </a:rPr>
                <a:t>إدارة الفنادق</a:t>
              </a:r>
              <a:endParaRPr kumimoji="0" lang="ar-IQ" sz="7200" b="1" i="0" u="none" strike="noStrike" kern="1200" cap="none" spc="0" normalizeH="0" baseline="0" noProof="0" dirty="0">
                <a:ln>
                  <a:noFill/>
                </a:ln>
                <a:solidFill>
                  <a:schemeClr val="lt1"/>
                </a:solidFill>
                <a:effectLst/>
                <a:uLnTx/>
                <a:uFillTx/>
                <a:latin typeface="+mn-lt"/>
                <a:ea typeface="+mn-ea"/>
                <a:cs typeface="+mn-cs"/>
              </a:endParaRPr>
            </a:p>
          </p:txBody>
        </p:sp>
        <p:sp>
          <p:nvSpPr>
            <p:cNvPr id="8" name="Subtitle 2"/>
            <p:cNvSpPr txBox="1">
              <a:spLocks/>
            </p:cNvSpPr>
            <p:nvPr/>
          </p:nvSpPr>
          <p:spPr>
            <a:xfrm>
              <a:off x="1500166" y="2071678"/>
              <a:ext cx="6400800" cy="928694"/>
            </a:xfrm>
            <a:prstGeom prst="rect">
              <a:avLst/>
            </a:prstGeom>
          </p:spPr>
          <p:txBody>
            <a:bodyPr vert="horz" lIns="91440" tIns="45720" rIns="91440" bIns="45720" rtlCol="1">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IQ" sz="44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م.م. سمير خليل الزبيدي</a:t>
              </a:r>
              <a:endParaRPr kumimoji="0" lang="ar-IQ" sz="44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endParaRPr>
            </a:p>
          </p:txBody>
        </p:sp>
        <p:sp>
          <p:nvSpPr>
            <p:cNvPr id="9" name="Rectangle 8"/>
            <p:cNvSpPr/>
            <p:nvPr/>
          </p:nvSpPr>
          <p:spPr>
            <a:xfrm>
              <a:off x="5862279" y="5013176"/>
              <a:ext cx="2489785" cy="1077218"/>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pPr algn="ctr"/>
              <a:r>
                <a:rPr lang="ar-IQ" sz="3200" b="1" dirty="0" smtClean="0">
                  <a:solidFill>
                    <a:srgbClr val="FFFF00"/>
                  </a:solidFill>
                </a:rPr>
                <a:t>الفصل الخامس</a:t>
              </a:r>
            </a:p>
            <a:p>
              <a:pPr algn="ctr"/>
              <a:r>
                <a:rPr lang="ar-IQ" sz="3200" b="1" dirty="0" smtClean="0"/>
                <a:t>المؤسسة الفندقية</a:t>
              </a:r>
              <a:endParaRPr lang="ar-IQ" sz="3200" b="1" dirty="0"/>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85853" y="642918"/>
            <a:ext cx="6611858" cy="707886"/>
          </a:xfrm>
          <a:prstGeom prst="rect">
            <a:avLst/>
          </a:prstGeom>
          <a:solidFill>
            <a:srgbClr val="666633"/>
          </a:solidFill>
        </p:spPr>
        <p:txBody>
          <a:bodyPr wrap="square">
            <a:spAutoFit/>
          </a:bodyPr>
          <a:lstStyle/>
          <a:p>
            <a:pPr algn="ctr"/>
            <a:r>
              <a:rPr lang="ar-IQ" sz="4000" b="1" dirty="0">
                <a:solidFill>
                  <a:srgbClr val="FFFF00"/>
                </a:solidFill>
              </a:rPr>
              <a:t>تعريف التصنيف الفندقي</a:t>
            </a:r>
            <a:endParaRPr lang="ar-IQ" sz="4000" b="1" dirty="0">
              <a:solidFill>
                <a:srgbClr val="FFFF00"/>
              </a:solidFill>
            </a:endParaRPr>
          </a:p>
        </p:txBody>
      </p:sp>
      <p:sp>
        <p:nvSpPr>
          <p:cNvPr id="8" name="Rectangle 7"/>
          <p:cNvSpPr/>
          <p:nvPr/>
        </p:nvSpPr>
        <p:spPr>
          <a:xfrm>
            <a:off x="4427984" y="1785926"/>
            <a:ext cx="4117662" cy="4031873"/>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ar-IQ" sz="3200" b="1" dirty="0"/>
              <a:t>هي عملية تصنيف المؤسسات الفندقية السياحية بالدرجة أو المستوى المناسب على أساس المعايير والمواصفات المنصوص عليها في لائحة مواصفات التصنيف السياحي ووفقاً للقواعد والإجراءات المنصوص عليها.</a:t>
            </a:r>
            <a:endParaRPr lang="ar-IQ" sz="3200" b="1" dirty="0"/>
          </a:p>
        </p:txBody>
      </p:sp>
      <p:pic>
        <p:nvPicPr>
          <p:cNvPr id="1026" name="Picture 2" descr="http://i85.servimg.com/u/f85/14/15/96/44/69646611.jpg"/>
          <p:cNvPicPr>
            <a:picLocks noChangeAspect="1" noChangeArrowheads="1"/>
          </p:cNvPicPr>
          <p:nvPr/>
        </p:nvPicPr>
        <p:blipFill rotWithShape="1">
          <a:blip r:embed="rId2">
            <a:extLst>
              <a:ext uri="{28A0092B-C50C-407E-A947-70E740481C1C}">
                <a14:useLocalDpi xmlns:a14="http://schemas.microsoft.com/office/drawing/2010/main" val="0"/>
              </a:ext>
            </a:extLst>
          </a:blip>
          <a:srcRect l="3813" t="3074" r="4780" b="6065"/>
          <a:stretch/>
        </p:blipFill>
        <p:spPr bwMode="auto">
          <a:xfrm>
            <a:off x="335280" y="1785926"/>
            <a:ext cx="3733800" cy="4645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67490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سهم للأسفل 1"/>
          <p:cNvSpPr/>
          <p:nvPr/>
        </p:nvSpPr>
        <p:spPr>
          <a:xfrm>
            <a:off x="502140" y="2348880"/>
            <a:ext cx="8208911" cy="42384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8" name="Rectangle 4"/>
          <p:cNvSpPr/>
          <p:nvPr/>
        </p:nvSpPr>
        <p:spPr>
          <a:xfrm>
            <a:off x="1285853" y="642918"/>
            <a:ext cx="6611858" cy="707886"/>
          </a:xfrm>
          <a:prstGeom prst="rect">
            <a:avLst/>
          </a:prstGeom>
          <a:solidFill>
            <a:schemeClr val="accent2"/>
          </a:solidFill>
        </p:spPr>
        <p:txBody>
          <a:bodyPr wrap="square">
            <a:spAutoFit/>
          </a:bodyPr>
          <a:lstStyle/>
          <a:p>
            <a:pPr algn="ctr"/>
            <a:r>
              <a:rPr lang="ar-IQ" sz="4000" b="1" dirty="0">
                <a:solidFill>
                  <a:srgbClr val="FFFF00"/>
                </a:solidFill>
              </a:rPr>
              <a:t>أهمية تصنيف المؤسسة الفندقية</a:t>
            </a:r>
            <a:r>
              <a:rPr lang="ar-IQ" sz="4000" dirty="0">
                <a:solidFill>
                  <a:srgbClr val="FFFF00"/>
                </a:solidFill>
              </a:rPr>
              <a:t> </a:t>
            </a:r>
            <a:endParaRPr lang="ar-IQ" sz="4000" b="1" dirty="0">
              <a:solidFill>
                <a:srgbClr val="FFFF00"/>
              </a:solidFill>
            </a:endParaRPr>
          </a:p>
        </p:txBody>
      </p:sp>
      <p:sp>
        <p:nvSpPr>
          <p:cNvPr id="11" name="Rectangle 7"/>
          <p:cNvSpPr/>
          <p:nvPr/>
        </p:nvSpPr>
        <p:spPr>
          <a:xfrm>
            <a:off x="683569" y="1785925"/>
            <a:ext cx="7846054" cy="156966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ar-IQ" sz="3200" b="1" dirty="0"/>
              <a:t>من السهل على السائح وكذلك المكاتب السياحية أن تهتدي وتتعرف على الخدمات التي سوف يحصلون عليها مقابل أسعار محددة ومعلن عنها خلال مواسم العمل.</a:t>
            </a:r>
            <a:endParaRPr lang="ar-IQ" sz="3200" b="1" dirty="0"/>
          </a:p>
        </p:txBody>
      </p:sp>
      <p:sp>
        <p:nvSpPr>
          <p:cNvPr id="3" name="مستطيل 2"/>
          <p:cNvSpPr/>
          <p:nvPr/>
        </p:nvSpPr>
        <p:spPr>
          <a:xfrm>
            <a:off x="1691680" y="4500364"/>
            <a:ext cx="5275803" cy="584775"/>
          </a:xfrm>
          <a:prstGeom prst="rect">
            <a:avLst/>
          </a:prstGeom>
        </p:spPr>
        <p:txBody>
          <a:bodyPr wrap="none">
            <a:spAutoFit/>
          </a:bodyPr>
          <a:lstStyle/>
          <a:p>
            <a:r>
              <a:rPr lang="ar-IQ" sz="3200" b="1" dirty="0" smtClean="0">
                <a:solidFill>
                  <a:srgbClr val="FFFF00"/>
                </a:solidFill>
              </a:rPr>
              <a:t>عملية </a:t>
            </a:r>
            <a:r>
              <a:rPr lang="ar-IQ" sz="3200" b="1" dirty="0">
                <a:solidFill>
                  <a:srgbClr val="FFFF00"/>
                </a:solidFill>
              </a:rPr>
              <a:t>التصنيف تراعى الأمور التالية :</a:t>
            </a:r>
            <a:endParaRPr lang="ar-IQ" sz="3200" b="1" dirty="0">
              <a:solidFill>
                <a:srgbClr val="FFFF00"/>
              </a:solidFill>
            </a:endParaRPr>
          </a:p>
        </p:txBody>
      </p:sp>
    </p:spTree>
    <p:extLst>
      <p:ext uri="{BB962C8B-B14F-4D97-AF65-F5344CB8AC3E}">
        <p14:creationId xmlns:p14="http://schemas.microsoft.com/office/powerpoint/2010/main" val="23712030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a:bodyPr>
          <a:lstStyle/>
          <a:p>
            <a:pPr marL="514350" lvl="0" indent="-514350">
              <a:buFont typeface="+mj-lt"/>
              <a:buAutoNum type="arabicPeriod"/>
            </a:pPr>
            <a:r>
              <a:rPr lang="ar-IQ" b="1" dirty="0"/>
              <a:t>موقع المؤسسة الفندقية ومساحتها.</a:t>
            </a:r>
            <a:endParaRPr lang="en-US" b="1" dirty="0"/>
          </a:p>
          <a:p>
            <a:pPr marL="514350" lvl="0" indent="-514350">
              <a:buFont typeface="+mj-lt"/>
              <a:buAutoNum type="arabicPeriod"/>
            </a:pPr>
            <a:r>
              <a:rPr lang="ar-IQ" b="1" dirty="0" err="1"/>
              <a:t>إستقلالية</a:t>
            </a:r>
            <a:r>
              <a:rPr lang="ar-IQ" b="1" dirty="0"/>
              <a:t> المدخل للفندق.</a:t>
            </a:r>
            <a:endParaRPr lang="en-US" b="1" dirty="0"/>
          </a:p>
          <a:p>
            <a:pPr marL="514350" lvl="0" indent="-514350">
              <a:buFont typeface="+mj-lt"/>
              <a:buAutoNum type="arabicPeriod"/>
            </a:pPr>
            <a:r>
              <a:rPr lang="ar-IQ" b="1" dirty="0"/>
              <a:t>مساحة صالة </a:t>
            </a:r>
            <a:r>
              <a:rPr lang="ar-IQ" b="1" dirty="0" err="1"/>
              <a:t>الإستراحة</a:t>
            </a:r>
            <a:r>
              <a:rPr lang="ar-IQ" b="1" dirty="0"/>
              <a:t> وتأثيثها.</a:t>
            </a:r>
            <a:endParaRPr lang="en-US" b="1" dirty="0"/>
          </a:p>
          <a:p>
            <a:pPr marL="514350" lvl="0" indent="-514350">
              <a:buFont typeface="+mj-lt"/>
              <a:buAutoNum type="arabicPeriod"/>
            </a:pPr>
            <a:r>
              <a:rPr lang="ar-IQ" b="1" dirty="0"/>
              <a:t>مكتب </a:t>
            </a:r>
            <a:r>
              <a:rPr lang="ar-IQ" b="1" dirty="0" err="1"/>
              <a:t>الإستقبال</a:t>
            </a:r>
            <a:r>
              <a:rPr lang="ar-IQ" b="1" dirty="0"/>
              <a:t> وملاحقه.</a:t>
            </a:r>
            <a:endParaRPr lang="en-US" b="1" dirty="0"/>
          </a:p>
          <a:p>
            <a:pPr marL="514350" lvl="0" indent="-514350">
              <a:buFont typeface="+mj-lt"/>
              <a:buAutoNum type="arabicPeriod"/>
            </a:pPr>
            <a:r>
              <a:rPr lang="ar-IQ" b="1" dirty="0"/>
              <a:t>الغرف : وتشمل :</a:t>
            </a:r>
            <a:endParaRPr lang="en-US" b="1" dirty="0"/>
          </a:p>
          <a:p>
            <a:pPr marL="914400" lvl="1" indent="-514350">
              <a:buFont typeface="+mj-cs"/>
              <a:buAutoNum type="arabic2Minus"/>
            </a:pPr>
            <a:r>
              <a:rPr lang="ar-IQ" b="1" dirty="0"/>
              <a:t>عدد الغرف، الأجنحة وغرف ذوي </a:t>
            </a:r>
            <a:r>
              <a:rPr lang="ar-IQ" b="1" dirty="0" err="1"/>
              <a:t>الإحتياجات</a:t>
            </a:r>
            <a:r>
              <a:rPr lang="ar-IQ" b="1" dirty="0"/>
              <a:t> الخاصة.</a:t>
            </a:r>
            <a:endParaRPr lang="en-US" b="1" dirty="0"/>
          </a:p>
          <a:p>
            <a:pPr marL="914400" lvl="1" indent="-514350">
              <a:buFont typeface="+mj-cs"/>
              <a:buAutoNum type="arabic2Minus"/>
            </a:pPr>
            <a:r>
              <a:rPr lang="ar-IQ" b="1" dirty="0"/>
              <a:t>مساحة الغرف المفردة، ومساحة الغرف المزدوجة.</a:t>
            </a:r>
            <a:endParaRPr lang="en-US" b="1" dirty="0"/>
          </a:p>
          <a:p>
            <a:pPr marL="914400" lvl="1" indent="-514350">
              <a:buFont typeface="+mj-cs"/>
              <a:buAutoNum type="arabic2Minus"/>
            </a:pPr>
            <a:r>
              <a:rPr lang="ar-IQ" b="1" dirty="0"/>
              <a:t>حجم غرف الفندق وشكلها.</a:t>
            </a:r>
            <a:endParaRPr lang="en-US" b="1" dirty="0"/>
          </a:p>
          <a:p>
            <a:pPr marL="914400" lvl="1" indent="-514350">
              <a:buFont typeface="+mj-cs"/>
              <a:buAutoNum type="arabic2Minus"/>
            </a:pPr>
            <a:r>
              <a:rPr lang="ar-IQ" b="1" dirty="0"/>
              <a:t>عدد الغرف المزودة بالبانيو، وعدد الغرف المزودة بالدوش.</a:t>
            </a:r>
            <a:endParaRPr lang="en-US" b="1" dirty="0"/>
          </a:p>
          <a:p>
            <a:endParaRPr lang="ar-IQ" b="1" dirty="0"/>
          </a:p>
        </p:txBody>
      </p:sp>
    </p:spTree>
    <p:extLst>
      <p:ext uri="{BB962C8B-B14F-4D97-AF65-F5344CB8AC3E}">
        <p14:creationId xmlns:p14="http://schemas.microsoft.com/office/powerpoint/2010/main" val="2026000282"/>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lstStyle/>
          <a:p>
            <a:pPr marL="0" lvl="0" indent="0">
              <a:buNone/>
            </a:pPr>
            <a:r>
              <a:rPr lang="ar-IQ" b="1" dirty="0" smtClean="0"/>
              <a:t>6. عدد </a:t>
            </a:r>
            <a:r>
              <a:rPr lang="ar-IQ" b="1" dirty="0"/>
              <a:t>المرافق الصحية والحمامات وتجهيزاتها.</a:t>
            </a:r>
            <a:endParaRPr lang="en-US" b="1" dirty="0"/>
          </a:p>
          <a:p>
            <a:pPr marL="0" lvl="0" indent="0">
              <a:buNone/>
            </a:pPr>
            <a:r>
              <a:rPr lang="ar-IQ" b="1" dirty="0" smtClean="0"/>
              <a:t>7. كمية </a:t>
            </a:r>
            <a:r>
              <a:rPr lang="ar-IQ" b="1" dirty="0"/>
              <a:t>ونوع وشكل الغرف أو الأماكن (الأقسام) المعدة </a:t>
            </a:r>
            <a:r>
              <a:rPr lang="ar-IQ" b="1" dirty="0" err="1"/>
              <a:t>للإستعمال</a:t>
            </a:r>
            <a:r>
              <a:rPr lang="ar-IQ" b="1" dirty="0"/>
              <a:t> العام، كأماكن التسلية، الخدمات، قاعات الحفلات </a:t>
            </a:r>
            <a:r>
              <a:rPr lang="ar-IQ" b="1" dirty="0" err="1"/>
              <a:t>والإجتماعات</a:t>
            </a:r>
            <a:r>
              <a:rPr lang="ar-IQ" b="1" dirty="0"/>
              <a:t> وغيرها. </a:t>
            </a:r>
            <a:endParaRPr lang="en-US" b="1" dirty="0"/>
          </a:p>
          <a:p>
            <a:pPr marL="0" lvl="0" indent="0">
              <a:buNone/>
            </a:pPr>
            <a:r>
              <a:rPr lang="ar-IQ" b="1" dirty="0" smtClean="0"/>
              <a:t>8. مدى </a:t>
            </a:r>
            <a:r>
              <a:rPr lang="ar-IQ" b="1" dirty="0"/>
              <a:t>ملائمة التجهيز والأثاث وجودتها ونوعيتها.</a:t>
            </a:r>
            <a:endParaRPr lang="en-US" b="1" dirty="0"/>
          </a:p>
          <a:p>
            <a:pPr marL="0" lvl="0" indent="0">
              <a:buNone/>
            </a:pPr>
            <a:r>
              <a:rPr lang="ar-IQ" b="1" dirty="0" smtClean="0"/>
              <a:t>9. المخازن </a:t>
            </a:r>
            <a:r>
              <a:rPr lang="ar-IQ" b="1" dirty="0"/>
              <a:t>المبردة والمجمدة والجافة للمواد الغذائية والمشروبات ومبردات الماء الكهربائية.</a:t>
            </a:r>
            <a:endParaRPr lang="en-US" b="1" dirty="0"/>
          </a:p>
          <a:p>
            <a:endParaRPr lang="ar-IQ" b="1" dirty="0"/>
          </a:p>
        </p:txBody>
      </p:sp>
    </p:spTree>
    <p:extLst>
      <p:ext uri="{BB962C8B-B14F-4D97-AF65-F5344CB8AC3E}">
        <p14:creationId xmlns:p14="http://schemas.microsoft.com/office/powerpoint/2010/main" val="433286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normAutofit fontScale="92500" lnSpcReduction="10000"/>
          </a:bodyPr>
          <a:lstStyle/>
          <a:p>
            <a:pPr marL="0" lvl="0" indent="0">
              <a:buNone/>
            </a:pPr>
            <a:r>
              <a:rPr lang="ar-IQ" b="1" dirty="0" smtClean="0"/>
              <a:t>10. حجم </a:t>
            </a:r>
            <a:r>
              <a:rPr lang="ar-IQ" b="1" dirty="0"/>
              <a:t>ونوع التجهيز التقني والمتمثل في :</a:t>
            </a:r>
            <a:endParaRPr lang="en-US" b="1" dirty="0"/>
          </a:p>
          <a:p>
            <a:pPr lvl="1"/>
            <a:r>
              <a:rPr lang="ar-IQ" b="1" dirty="0"/>
              <a:t>التبريد والتدفئة.</a:t>
            </a:r>
            <a:endParaRPr lang="en-US" b="1" dirty="0"/>
          </a:p>
          <a:p>
            <a:pPr lvl="1"/>
            <a:r>
              <a:rPr lang="ar-IQ" b="1" dirty="0"/>
              <a:t>شبكة المياه وشبكة المجاري.</a:t>
            </a:r>
            <a:endParaRPr lang="en-US" b="1" dirty="0"/>
          </a:p>
          <a:p>
            <a:pPr lvl="1"/>
            <a:r>
              <a:rPr lang="ar-IQ" b="1" dirty="0"/>
              <a:t>الإضاءة.</a:t>
            </a:r>
            <a:endParaRPr lang="en-US" b="1" dirty="0"/>
          </a:p>
          <a:p>
            <a:pPr lvl="1"/>
            <a:r>
              <a:rPr lang="ar-IQ" b="1" dirty="0"/>
              <a:t>عازل الصوت.</a:t>
            </a:r>
            <a:endParaRPr lang="en-US" b="1" dirty="0"/>
          </a:p>
          <a:p>
            <a:pPr lvl="1"/>
            <a:r>
              <a:rPr lang="ar-IQ" b="1" dirty="0"/>
              <a:t>دورات المياه.</a:t>
            </a:r>
            <a:endParaRPr lang="en-US" b="1" dirty="0"/>
          </a:p>
          <a:p>
            <a:pPr lvl="1"/>
            <a:r>
              <a:rPr lang="ar-IQ" b="1" dirty="0"/>
              <a:t>أجهزة التليفونات.</a:t>
            </a:r>
            <a:endParaRPr lang="en-US" b="1" dirty="0"/>
          </a:p>
          <a:p>
            <a:pPr lvl="1"/>
            <a:r>
              <a:rPr lang="ar-IQ" b="1" dirty="0"/>
              <a:t>أجهزة الحاسوب.</a:t>
            </a:r>
            <a:endParaRPr lang="en-US" b="1" dirty="0"/>
          </a:p>
          <a:p>
            <a:pPr lvl="1"/>
            <a:r>
              <a:rPr lang="ar-IQ" b="1" dirty="0"/>
              <a:t>أجهزة السلامة مثل؛ مطافئ الحريق، أجراس الحريق وغيرها.</a:t>
            </a:r>
            <a:endParaRPr lang="en-US" b="1" dirty="0"/>
          </a:p>
          <a:p>
            <a:pPr marL="0" lvl="0" indent="0">
              <a:buNone/>
            </a:pPr>
            <a:r>
              <a:rPr lang="ar-IQ" b="1" dirty="0" smtClean="0"/>
              <a:t>11. مستوى </a:t>
            </a:r>
            <a:r>
              <a:rPr lang="ar-IQ" b="1" dirty="0"/>
              <a:t>الخدمة في الفندق (الغرف، المطاعم، </a:t>
            </a:r>
            <a:r>
              <a:rPr lang="ar-IQ" b="1" dirty="0" err="1"/>
              <a:t>الكافتريا</a:t>
            </a:r>
            <a:r>
              <a:rPr lang="ar-IQ" b="1" dirty="0"/>
              <a:t>، النوادي الرياضية، الصحية).</a:t>
            </a:r>
            <a:endParaRPr lang="en-US" b="1" dirty="0"/>
          </a:p>
          <a:p>
            <a:pPr marL="0" lvl="0" indent="0">
              <a:buNone/>
            </a:pPr>
            <a:r>
              <a:rPr lang="ar-IQ" b="1" dirty="0" smtClean="0"/>
              <a:t>12. مؤهلات </a:t>
            </a:r>
            <a:r>
              <a:rPr lang="ar-IQ" b="1" dirty="0"/>
              <a:t>ومستوى الخبرة لدى العاملين في الفندق.</a:t>
            </a:r>
            <a:endParaRPr lang="en-US" b="1" dirty="0"/>
          </a:p>
          <a:p>
            <a:endParaRPr lang="ar-IQ" b="1" dirty="0"/>
          </a:p>
        </p:txBody>
      </p:sp>
    </p:spTree>
    <p:extLst>
      <p:ext uri="{BB962C8B-B14F-4D97-AF65-F5344CB8AC3E}">
        <p14:creationId xmlns:p14="http://schemas.microsoft.com/office/powerpoint/2010/main" val="8798559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763688" y="476672"/>
            <a:ext cx="5949064"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r>
              <a:rPr lang="ar-IQ" sz="3600" b="1" dirty="0">
                <a:solidFill>
                  <a:srgbClr val="FFFF00"/>
                </a:solidFill>
              </a:rPr>
              <a:t>تصنيف المؤسسات الفندقية في العراق </a:t>
            </a:r>
            <a:endParaRPr lang="ar-IQ" sz="3600" dirty="0">
              <a:solidFill>
                <a:srgbClr val="FFFF00"/>
              </a:solidFill>
            </a:endParaRPr>
          </a:p>
        </p:txBody>
      </p:sp>
      <p:sp>
        <p:nvSpPr>
          <p:cNvPr id="5" name="مستطيل 4"/>
          <p:cNvSpPr/>
          <p:nvPr/>
        </p:nvSpPr>
        <p:spPr>
          <a:xfrm>
            <a:off x="1115616" y="1772816"/>
            <a:ext cx="7056784" cy="3539430"/>
          </a:xfrm>
          <a:prstGeom prst="rect">
            <a:avLst/>
          </a:prstGeom>
        </p:spPr>
        <p:txBody>
          <a:bodyPr wrap="square">
            <a:spAutoFit/>
          </a:bodyPr>
          <a:lstStyle/>
          <a:p>
            <a:r>
              <a:rPr lang="ar-IQ" sz="3200" b="1" dirty="0">
                <a:solidFill>
                  <a:srgbClr val="0000CC"/>
                </a:solidFill>
              </a:rPr>
              <a:t> إن العراق هو إحدى الدول التي سنّت قوانينها الخاصة في العملية التصنيفية للفنادق، وتبعاً لمعايير خاصة. فتتسم قواعد التصنيف أو معاييره بالتيسير والتخفيف من وطأة التصنيف العالمي، إذ يعتمد التصنيف الفندقي في العراق على تعليمات هيئة السياحة العراقية رقم (1) لسنة 2004 (تصنيف وتشغيل المرافق السياحية).</a:t>
            </a:r>
            <a:endParaRPr lang="ar-IQ" sz="3200" b="1" dirty="0">
              <a:solidFill>
                <a:srgbClr val="0000CC"/>
              </a:solidFill>
            </a:endParaRPr>
          </a:p>
        </p:txBody>
      </p:sp>
    </p:spTree>
    <p:extLst>
      <p:ext uri="{BB962C8B-B14F-4D97-AF65-F5344CB8AC3E}">
        <p14:creationId xmlns:p14="http://schemas.microsoft.com/office/powerpoint/2010/main" val="1929947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23528" y="404664"/>
            <a:ext cx="8007320" cy="584775"/>
          </a:xfrm>
          <a:prstGeom prst="rect">
            <a:avLst/>
          </a:prstGeom>
          <a:solidFill>
            <a:srgbClr val="FFFF00"/>
          </a:solidFill>
        </p:spPr>
        <p:style>
          <a:lnRef idx="2">
            <a:schemeClr val="accent1"/>
          </a:lnRef>
          <a:fillRef idx="1">
            <a:schemeClr val="lt1"/>
          </a:fillRef>
          <a:effectRef idx="0">
            <a:schemeClr val="accent1"/>
          </a:effectRef>
          <a:fontRef idx="minor">
            <a:schemeClr val="dk1"/>
          </a:fontRef>
        </p:style>
        <p:txBody>
          <a:bodyPr wrap="none">
            <a:spAutoFit/>
          </a:bodyPr>
          <a:lstStyle/>
          <a:p>
            <a:r>
              <a:rPr lang="ar-IQ" sz="3200" b="1" dirty="0"/>
              <a:t>العلاقة بين الدرجة السياحية للفندق وعدد النجوم في العراق</a:t>
            </a:r>
            <a:endParaRPr lang="ar-IQ" sz="3200" dirty="0"/>
          </a:p>
        </p:txBody>
      </p:sp>
      <p:graphicFrame>
        <p:nvGraphicFramePr>
          <p:cNvPr id="5" name="جدول 4"/>
          <p:cNvGraphicFramePr>
            <a:graphicFrameLocks noGrp="1"/>
          </p:cNvGraphicFramePr>
          <p:nvPr>
            <p:extLst>
              <p:ext uri="{D42A27DB-BD31-4B8C-83A1-F6EECF244321}">
                <p14:modId xmlns:p14="http://schemas.microsoft.com/office/powerpoint/2010/main" val="1456778546"/>
              </p:ext>
            </p:extLst>
          </p:nvPr>
        </p:nvGraphicFramePr>
        <p:xfrm>
          <a:off x="625992" y="1268760"/>
          <a:ext cx="7704856" cy="4968554"/>
        </p:xfrm>
        <a:graphic>
          <a:graphicData uri="http://schemas.openxmlformats.org/drawingml/2006/table">
            <a:tbl>
              <a:tblPr rtl="1" firstRow="1" firstCol="1" bandRow="1">
                <a:tableStyleId>{5C22544A-7EE6-4342-B048-85BDC9FD1C3A}</a:tableStyleId>
              </a:tblPr>
              <a:tblGrid>
                <a:gridCol w="3853183"/>
                <a:gridCol w="3851673"/>
              </a:tblGrid>
              <a:tr h="864098">
                <a:tc>
                  <a:txBody>
                    <a:bodyPr/>
                    <a:lstStyle/>
                    <a:p>
                      <a:pPr marL="457200" algn="ctr" rtl="1">
                        <a:lnSpc>
                          <a:spcPct val="115000"/>
                        </a:lnSpc>
                        <a:spcAft>
                          <a:spcPts val="0"/>
                        </a:spcAft>
                      </a:pPr>
                      <a:r>
                        <a:rPr lang="ar-IQ" sz="3600" dirty="0">
                          <a:effectLst/>
                        </a:rPr>
                        <a:t>الدرجة التصنيفية</a:t>
                      </a:r>
                      <a:endParaRPr lang="en-US" sz="3600" dirty="0">
                        <a:effectLst/>
                        <a:latin typeface="Calibri"/>
                        <a:ea typeface="Times New Roman"/>
                        <a:cs typeface="Arial"/>
                      </a:endParaRPr>
                    </a:p>
                  </a:txBody>
                  <a:tcPr marL="68580" marR="68580" marT="0" marB="0"/>
                </a:tc>
                <a:tc>
                  <a:txBody>
                    <a:bodyPr/>
                    <a:lstStyle/>
                    <a:p>
                      <a:pPr marL="457200" algn="ctr" rtl="1">
                        <a:lnSpc>
                          <a:spcPct val="115000"/>
                        </a:lnSpc>
                        <a:spcAft>
                          <a:spcPts val="1000"/>
                        </a:spcAft>
                      </a:pPr>
                      <a:r>
                        <a:rPr lang="ar-IQ" sz="3600">
                          <a:effectLst/>
                        </a:rPr>
                        <a:t>عدد النجوم</a:t>
                      </a:r>
                      <a:endParaRPr lang="en-US" sz="3600">
                        <a:effectLst/>
                        <a:latin typeface="Calibri"/>
                        <a:ea typeface="Times New Roman"/>
                        <a:cs typeface="Arial"/>
                      </a:endParaRPr>
                    </a:p>
                  </a:txBody>
                  <a:tcPr marL="68580" marR="68580" marT="0" marB="0"/>
                </a:tc>
              </a:tr>
              <a:tr h="864096">
                <a:tc>
                  <a:txBody>
                    <a:bodyPr/>
                    <a:lstStyle/>
                    <a:p>
                      <a:pPr marL="457200" algn="just" rtl="1">
                        <a:lnSpc>
                          <a:spcPct val="115000"/>
                        </a:lnSpc>
                        <a:spcAft>
                          <a:spcPts val="0"/>
                        </a:spcAft>
                      </a:pPr>
                      <a:r>
                        <a:rPr lang="ar-IQ" sz="3600">
                          <a:effectLst/>
                        </a:rPr>
                        <a:t>الدرجة الممتازة</a:t>
                      </a:r>
                      <a:endParaRPr lang="en-US" sz="3600">
                        <a:effectLst/>
                        <a:latin typeface="Calibri"/>
                        <a:ea typeface="Times New Roman"/>
                        <a:cs typeface="Arial"/>
                      </a:endParaRPr>
                    </a:p>
                  </a:txBody>
                  <a:tcPr marL="68580" marR="68580" marT="0" marB="0"/>
                </a:tc>
                <a:tc>
                  <a:txBody>
                    <a:bodyPr/>
                    <a:lstStyle/>
                    <a:p>
                      <a:pPr marL="457200" algn="just" rtl="1">
                        <a:lnSpc>
                          <a:spcPct val="115000"/>
                        </a:lnSpc>
                        <a:spcAft>
                          <a:spcPts val="1000"/>
                        </a:spcAft>
                      </a:pPr>
                      <a:r>
                        <a:rPr lang="ar-IQ" sz="3600">
                          <a:effectLst/>
                        </a:rPr>
                        <a:t>خمس نجوم *****</a:t>
                      </a:r>
                      <a:endParaRPr lang="en-US" sz="3600">
                        <a:effectLst/>
                        <a:latin typeface="Calibri"/>
                        <a:ea typeface="Times New Roman"/>
                        <a:cs typeface="Arial"/>
                      </a:endParaRPr>
                    </a:p>
                  </a:txBody>
                  <a:tcPr marL="68580" marR="68580" marT="0" marB="0"/>
                </a:tc>
              </a:tr>
              <a:tr h="864096">
                <a:tc>
                  <a:txBody>
                    <a:bodyPr/>
                    <a:lstStyle/>
                    <a:p>
                      <a:pPr marL="457200" algn="just" rtl="1">
                        <a:lnSpc>
                          <a:spcPct val="115000"/>
                        </a:lnSpc>
                        <a:spcAft>
                          <a:spcPts val="0"/>
                        </a:spcAft>
                      </a:pPr>
                      <a:r>
                        <a:rPr lang="ar-IQ" sz="3600">
                          <a:effectLst/>
                        </a:rPr>
                        <a:t>الدرجة الأولى</a:t>
                      </a:r>
                      <a:endParaRPr lang="en-US" sz="3600">
                        <a:effectLst/>
                        <a:latin typeface="Calibri"/>
                        <a:ea typeface="Times New Roman"/>
                        <a:cs typeface="Arial"/>
                      </a:endParaRPr>
                    </a:p>
                  </a:txBody>
                  <a:tcPr marL="68580" marR="68580" marT="0" marB="0"/>
                </a:tc>
                <a:tc>
                  <a:txBody>
                    <a:bodyPr/>
                    <a:lstStyle/>
                    <a:p>
                      <a:pPr marL="457200" algn="just" rtl="1">
                        <a:lnSpc>
                          <a:spcPct val="115000"/>
                        </a:lnSpc>
                        <a:spcAft>
                          <a:spcPts val="1000"/>
                        </a:spcAft>
                      </a:pPr>
                      <a:r>
                        <a:rPr lang="ar-IQ" sz="3600">
                          <a:effectLst/>
                        </a:rPr>
                        <a:t>أربع نجوم ****</a:t>
                      </a:r>
                      <a:endParaRPr lang="en-US" sz="3600">
                        <a:effectLst/>
                        <a:latin typeface="Calibri"/>
                        <a:ea typeface="Times New Roman"/>
                        <a:cs typeface="Arial"/>
                      </a:endParaRPr>
                    </a:p>
                  </a:txBody>
                  <a:tcPr marL="68580" marR="68580" marT="0" marB="0"/>
                </a:tc>
              </a:tr>
              <a:tr h="792088">
                <a:tc>
                  <a:txBody>
                    <a:bodyPr/>
                    <a:lstStyle/>
                    <a:p>
                      <a:pPr marL="457200" algn="just" rtl="1">
                        <a:lnSpc>
                          <a:spcPct val="115000"/>
                        </a:lnSpc>
                        <a:spcAft>
                          <a:spcPts val="0"/>
                        </a:spcAft>
                      </a:pPr>
                      <a:r>
                        <a:rPr lang="ar-IQ" sz="3600">
                          <a:effectLst/>
                        </a:rPr>
                        <a:t>الدرجة الثانية</a:t>
                      </a:r>
                      <a:endParaRPr lang="en-US" sz="3600">
                        <a:effectLst/>
                        <a:latin typeface="Calibri"/>
                        <a:ea typeface="Times New Roman"/>
                        <a:cs typeface="Arial"/>
                      </a:endParaRPr>
                    </a:p>
                  </a:txBody>
                  <a:tcPr marL="68580" marR="68580" marT="0" marB="0"/>
                </a:tc>
                <a:tc>
                  <a:txBody>
                    <a:bodyPr/>
                    <a:lstStyle/>
                    <a:p>
                      <a:pPr marL="457200" algn="just" rtl="1">
                        <a:lnSpc>
                          <a:spcPct val="115000"/>
                        </a:lnSpc>
                        <a:spcAft>
                          <a:spcPts val="1000"/>
                        </a:spcAft>
                      </a:pPr>
                      <a:r>
                        <a:rPr lang="ar-IQ" sz="3600">
                          <a:effectLst/>
                        </a:rPr>
                        <a:t>ثلاث نجوم ***</a:t>
                      </a:r>
                      <a:endParaRPr lang="en-US" sz="3600">
                        <a:effectLst/>
                        <a:latin typeface="Calibri"/>
                        <a:ea typeface="Times New Roman"/>
                        <a:cs typeface="Arial"/>
                      </a:endParaRPr>
                    </a:p>
                  </a:txBody>
                  <a:tcPr marL="68580" marR="68580" marT="0" marB="0"/>
                </a:tc>
              </a:tr>
              <a:tr h="792088">
                <a:tc>
                  <a:txBody>
                    <a:bodyPr/>
                    <a:lstStyle/>
                    <a:p>
                      <a:pPr marL="457200" algn="just" rtl="1">
                        <a:lnSpc>
                          <a:spcPct val="115000"/>
                        </a:lnSpc>
                        <a:spcAft>
                          <a:spcPts val="0"/>
                        </a:spcAft>
                      </a:pPr>
                      <a:r>
                        <a:rPr lang="ar-IQ" sz="3600">
                          <a:effectLst/>
                        </a:rPr>
                        <a:t>الدرجة الثالثة</a:t>
                      </a:r>
                      <a:endParaRPr lang="en-US" sz="3600">
                        <a:effectLst/>
                        <a:latin typeface="Calibri"/>
                        <a:ea typeface="Times New Roman"/>
                        <a:cs typeface="Arial"/>
                      </a:endParaRPr>
                    </a:p>
                  </a:txBody>
                  <a:tcPr marL="68580" marR="68580" marT="0" marB="0"/>
                </a:tc>
                <a:tc>
                  <a:txBody>
                    <a:bodyPr/>
                    <a:lstStyle/>
                    <a:p>
                      <a:pPr marL="457200" algn="just" rtl="1">
                        <a:lnSpc>
                          <a:spcPct val="115000"/>
                        </a:lnSpc>
                        <a:spcAft>
                          <a:spcPts val="1000"/>
                        </a:spcAft>
                      </a:pPr>
                      <a:r>
                        <a:rPr lang="ar-IQ" sz="3600">
                          <a:effectLst/>
                        </a:rPr>
                        <a:t>نجمتان **</a:t>
                      </a:r>
                      <a:endParaRPr lang="en-US" sz="3600">
                        <a:effectLst/>
                        <a:latin typeface="Calibri"/>
                        <a:ea typeface="Times New Roman"/>
                        <a:cs typeface="Arial"/>
                      </a:endParaRPr>
                    </a:p>
                  </a:txBody>
                  <a:tcPr marL="68580" marR="68580" marT="0" marB="0"/>
                </a:tc>
              </a:tr>
              <a:tr h="792088">
                <a:tc>
                  <a:txBody>
                    <a:bodyPr/>
                    <a:lstStyle/>
                    <a:p>
                      <a:pPr marL="457200" algn="just" rtl="1">
                        <a:lnSpc>
                          <a:spcPct val="115000"/>
                        </a:lnSpc>
                        <a:spcAft>
                          <a:spcPts val="0"/>
                        </a:spcAft>
                      </a:pPr>
                      <a:r>
                        <a:rPr lang="ar-IQ" sz="3600" dirty="0">
                          <a:effectLst/>
                        </a:rPr>
                        <a:t>الدرجة الرابعة</a:t>
                      </a:r>
                      <a:endParaRPr lang="en-US" sz="3600" dirty="0">
                        <a:effectLst/>
                        <a:latin typeface="Calibri"/>
                        <a:ea typeface="Times New Roman"/>
                        <a:cs typeface="Arial"/>
                      </a:endParaRPr>
                    </a:p>
                  </a:txBody>
                  <a:tcPr marL="68580" marR="68580" marT="0" marB="0"/>
                </a:tc>
                <a:tc>
                  <a:txBody>
                    <a:bodyPr/>
                    <a:lstStyle/>
                    <a:p>
                      <a:pPr marL="457200" algn="just" rtl="1">
                        <a:lnSpc>
                          <a:spcPct val="115000"/>
                        </a:lnSpc>
                        <a:spcAft>
                          <a:spcPts val="1000"/>
                        </a:spcAft>
                      </a:pPr>
                      <a:r>
                        <a:rPr lang="ar-IQ" sz="3600" dirty="0">
                          <a:effectLst/>
                        </a:rPr>
                        <a:t>نجمة واحدة *</a:t>
                      </a:r>
                      <a:endParaRPr lang="en-US" sz="3600"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20920803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635</TotalTime>
  <Words>351</Words>
  <Application>Microsoft Office PowerPoint</Application>
  <PresentationFormat>عرض على الشاشة (3:4)‏</PresentationFormat>
  <Paragraphs>48</Paragraphs>
  <Slides>8</Slides>
  <Notes>0</Notes>
  <HiddenSlides>0</HiddenSlides>
  <MMClips>0</MMClips>
  <ScaleCrop>false</ScaleCrop>
  <HeadingPairs>
    <vt:vector size="4" baseType="variant">
      <vt:variant>
        <vt:lpstr>نسق</vt:lpstr>
      </vt:variant>
      <vt:variant>
        <vt:i4>1</vt:i4>
      </vt:variant>
      <vt:variant>
        <vt:lpstr>عناوين الشرائح</vt:lpstr>
      </vt:variant>
      <vt:variant>
        <vt:i4>8</vt:i4>
      </vt:variant>
    </vt:vector>
  </HeadingPairs>
  <TitlesOfParts>
    <vt:vector size="9" baseType="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Lenovo</dc:creator>
  <cp:lastModifiedBy>مرتضى الكربلائي</cp:lastModifiedBy>
  <cp:revision>57</cp:revision>
  <dcterms:created xsi:type="dcterms:W3CDTF">2013-09-16T15:50:27Z</dcterms:created>
  <dcterms:modified xsi:type="dcterms:W3CDTF">2015-03-22T15:56:05Z</dcterms:modified>
</cp:coreProperties>
</file>