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15342" cy="6357982"/>
            <a:chOff x="-32" y="500042"/>
            <a:chExt cx="841534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862279" y="5013176"/>
              <a:ext cx="2489785"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الخامس</a:t>
              </a:r>
            </a:p>
            <a:p>
              <a:pPr algn="ctr"/>
              <a:r>
                <a:rPr lang="ar-IQ" sz="3200" b="1" dirty="0" smtClean="0"/>
                <a:t>المؤسسة الفندقية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00108"/>
            <a:ext cx="8572560" cy="5072098"/>
          </a:xfrm>
        </p:spPr>
        <p:txBody>
          <a:bodyPr>
            <a:noAutofit/>
          </a:bodyPr>
          <a:lstStyle/>
          <a:p>
            <a:pPr lvl="0"/>
            <a:r>
              <a:rPr lang="ar-IQ" sz="2000" b="1" dirty="0" smtClean="0"/>
              <a:t>زيادة الوعي لدى العاملين في الحفاظ على نظافة البيئتين الداخلية والخارجية.</a:t>
            </a:r>
          </a:p>
          <a:p>
            <a:pPr lvl="0"/>
            <a:r>
              <a:rPr lang="ar-IQ" sz="2000" b="1" dirty="0" smtClean="0"/>
              <a:t>زيادة الوعي لدى السكان المحيطين بالمؤسسة الفندقية في الحفاظ على النظافة العامة.</a:t>
            </a:r>
            <a:endParaRPr lang="en-US" sz="2000" b="1" dirty="0" smtClean="0"/>
          </a:p>
          <a:p>
            <a:pPr lvl="0"/>
            <a:r>
              <a:rPr lang="ar-IQ" sz="2000" b="1" dirty="0" smtClean="0"/>
              <a:t>زيادة وعي سكان المجتمع بأهمية القطاع السياحي وكيفية الإهتمام بالسياح.</a:t>
            </a:r>
            <a:endParaRPr lang="en-US" sz="2000" b="1" dirty="0" smtClean="0"/>
          </a:p>
          <a:p>
            <a:pPr lvl="0"/>
            <a:r>
              <a:rPr lang="ar-IQ" sz="2000" b="1" dirty="0" smtClean="0"/>
              <a:t>تعريف السياح بتراثيات منطقة القصد من خلال إنتشار سلعها التذكارية وتقديم الإيضاحات اللازمة لهم من قبل السكان، </a:t>
            </a:r>
            <a:endParaRPr lang="en-US" sz="2000" b="1" dirty="0" smtClean="0"/>
          </a:p>
          <a:p>
            <a:pPr lvl="0"/>
            <a:r>
              <a:rPr lang="ar-IQ" sz="2000" b="1" dirty="0" smtClean="0"/>
              <a:t>زيادة ثقافة العاملين في الفندقة عن طبيعة التعامل مع كل سائح أو مجموعة سياحية حسب الجنسية التي ينتمي لها السياح.</a:t>
            </a:r>
            <a:endParaRPr lang="en-US" sz="2000" b="1" dirty="0" smtClean="0"/>
          </a:p>
          <a:p>
            <a:pPr lvl="0"/>
            <a:r>
              <a:rPr lang="ar-IQ" sz="2000" b="1" dirty="0" smtClean="0"/>
              <a:t>السعي الجاد في عكس الصورة الثقافية الطيبة عن بلدهم. </a:t>
            </a:r>
          </a:p>
          <a:p>
            <a:pPr lvl="0"/>
            <a:r>
              <a:rPr lang="ar-IQ" sz="2000" b="1" dirty="0" smtClean="0"/>
              <a:t>تساهم في التبادل الثقافي بين مختلف الشعوب في العالم.</a:t>
            </a:r>
            <a:endParaRPr lang="en-US" sz="2000" b="1" dirty="0" smtClean="0"/>
          </a:p>
          <a:p>
            <a:pPr lvl="0"/>
            <a:r>
              <a:rPr lang="ar-IQ" sz="2000" b="1" dirty="0" smtClean="0"/>
              <a:t>المحافظة على زيادة إهتمام العاملين في المؤسسات الفندقية بالزي الموحد والذي يعكس الجوانب الجميلة للعاملين في هذا المجال.</a:t>
            </a:r>
            <a:endParaRPr lang="en-US" sz="2000" b="1" dirty="0" smtClean="0"/>
          </a:p>
          <a:p>
            <a:pPr lvl="0"/>
            <a:r>
              <a:rPr lang="ar-IQ" sz="2000" b="1" dirty="0" smtClean="0"/>
              <a:t>زيادة ثقافة العاملين بالعمل وفق منطق هندسة اللطافة في العمل الفندقي والحفاظ على الإبتسامة الدائمة.</a:t>
            </a:r>
            <a:endParaRPr lang="en-US" sz="2000" b="1" dirty="0" smtClean="0"/>
          </a:p>
          <a:p>
            <a:pPr lvl="0"/>
            <a:r>
              <a:rPr lang="ar-IQ" sz="2000" b="1" dirty="0" smtClean="0"/>
              <a:t>الإهتمام بالوعي الثقافي للتراث العمراني الأصيل.</a:t>
            </a:r>
            <a:endParaRPr lang="en-US" sz="2000" b="1" dirty="0" smtClean="0"/>
          </a:p>
          <a:p>
            <a:endParaRPr lang="ar-IQ" sz="2000" b="1" dirty="0"/>
          </a:p>
        </p:txBody>
      </p:sp>
      <p:sp>
        <p:nvSpPr>
          <p:cNvPr id="4" name="Rectangle 3"/>
          <p:cNvSpPr/>
          <p:nvPr/>
        </p:nvSpPr>
        <p:spPr>
          <a:xfrm>
            <a:off x="6429388" y="214290"/>
            <a:ext cx="2412840" cy="646331"/>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IQ" sz="3600" b="1" dirty="0" smtClean="0">
                <a:solidFill>
                  <a:srgbClr val="FFFF00"/>
                </a:solidFill>
              </a:rPr>
              <a:t>الأهمية الثقافية</a:t>
            </a:r>
            <a:endParaRPr lang="ar-IQ" sz="3600" b="1" dirty="0">
              <a:solidFill>
                <a:srgbClr val="FFFF00"/>
              </a:solidFill>
            </a:endParaRPr>
          </a:p>
        </p:txBody>
      </p:sp>
    </p:spTree>
    <p:extLst>
      <p:ext uri="{BB962C8B-B14F-4D97-AF65-F5344CB8AC3E}">
        <p14:creationId xmlns:p14="http://schemas.microsoft.com/office/powerpoint/2010/main" val="1822792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2"/>
          <p:cNvGrpSpPr>
            <a:grpSpLocks/>
          </p:cNvGrpSpPr>
          <p:nvPr/>
        </p:nvGrpSpPr>
        <p:grpSpPr bwMode="auto">
          <a:xfrm>
            <a:off x="214282" y="285729"/>
            <a:ext cx="8643998" cy="6143668"/>
            <a:chOff x="900" y="1440"/>
            <a:chExt cx="9540" cy="10945"/>
          </a:xfrm>
        </p:grpSpPr>
        <p:grpSp>
          <p:nvGrpSpPr>
            <p:cNvPr id="1027" name="Group 3"/>
            <p:cNvGrpSpPr>
              <a:grpSpLocks/>
            </p:cNvGrpSpPr>
            <p:nvPr/>
          </p:nvGrpSpPr>
          <p:grpSpPr bwMode="auto">
            <a:xfrm>
              <a:off x="6416" y="3830"/>
              <a:ext cx="1520" cy="1947"/>
              <a:chOff x="6643" y="5140"/>
              <a:chExt cx="1358" cy="1853"/>
            </a:xfrm>
          </p:grpSpPr>
          <p:sp>
            <p:nvSpPr>
              <p:cNvPr id="1028" name="Text Box 4"/>
              <p:cNvSpPr txBox="1">
                <a:spLocks noChangeArrowheads="1"/>
              </p:cNvSpPr>
              <p:nvPr/>
            </p:nvSpPr>
            <p:spPr bwMode="auto">
              <a:xfrm>
                <a:off x="7031" y="5140"/>
                <a:ext cx="970" cy="39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الممتازة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29" name="Text Box 5"/>
              <p:cNvSpPr txBox="1">
                <a:spLocks noChangeArrowheads="1"/>
              </p:cNvSpPr>
              <p:nvPr/>
            </p:nvSpPr>
            <p:spPr bwMode="auto">
              <a:xfrm>
                <a:off x="7031" y="5628"/>
                <a:ext cx="970" cy="4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الأولى</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7031" y="6105"/>
                <a:ext cx="970" cy="4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الثانية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31" name="Text Box 7"/>
              <p:cNvSpPr txBox="1">
                <a:spLocks noChangeArrowheads="1"/>
              </p:cNvSpPr>
              <p:nvPr/>
            </p:nvSpPr>
            <p:spPr bwMode="auto">
              <a:xfrm>
                <a:off x="6643" y="6594"/>
                <a:ext cx="988" cy="39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الثالثة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32" name="Group 8"/>
            <p:cNvGrpSpPr>
              <a:grpSpLocks/>
            </p:cNvGrpSpPr>
            <p:nvPr/>
          </p:nvGrpSpPr>
          <p:grpSpPr bwMode="auto">
            <a:xfrm>
              <a:off x="900" y="1440"/>
              <a:ext cx="9540" cy="10945"/>
              <a:chOff x="900" y="1440"/>
              <a:chExt cx="9540" cy="10945"/>
            </a:xfrm>
          </p:grpSpPr>
          <p:grpSp>
            <p:nvGrpSpPr>
              <p:cNvPr id="1033" name="Group 9"/>
              <p:cNvGrpSpPr>
                <a:grpSpLocks/>
              </p:cNvGrpSpPr>
              <p:nvPr/>
            </p:nvGrpSpPr>
            <p:grpSpPr bwMode="auto">
              <a:xfrm>
                <a:off x="2160" y="2308"/>
                <a:ext cx="6611" cy="683"/>
                <a:chOff x="2570" y="4017"/>
                <a:chExt cx="6135" cy="650"/>
              </a:xfrm>
            </p:grpSpPr>
            <p:cxnSp>
              <p:nvCxnSpPr>
                <p:cNvPr id="1034" name="AutoShape 10"/>
                <p:cNvCxnSpPr>
                  <a:cxnSpLocks noChangeShapeType="1"/>
                </p:cNvCxnSpPr>
                <p:nvPr/>
              </p:nvCxnSpPr>
              <p:spPr bwMode="auto">
                <a:xfrm>
                  <a:off x="6204" y="4017"/>
                  <a:ext cx="2501"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35" name="AutoShape 11"/>
                <p:cNvCxnSpPr>
                  <a:cxnSpLocks noChangeShapeType="1"/>
                </p:cNvCxnSpPr>
                <p:nvPr/>
              </p:nvCxnSpPr>
              <p:spPr bwMode="auto">
                <a:xfrm flipH="1">
                  <a:off x="2570" y="4017"/>
                  <a:ext cx="3634" cy="171"/>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36" name="AutoShape 12"/>
                <p:cNvCxnSpPr>
                  <a:cxnSpLocks noChangeShapeType="1"/>
                </p:cNvCxnSpPr>
                <p:nvPr/>
              </p:nvCxnSpPr>
              <p:spPr bwMode="auto">
                <a:xfrm>
                  <a:off x="6204" y="4017"/>
                  <a:ext cx="1524"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37" name="AutoShape 13"/>
                <p:cNvCxnSpPr>
                  <a:cxnSpLocks noChangeShapeType="1"/>
                </p:cNvCxnSpPr>
                <p:nvPr/>
              </p:nvCxnSpPr>
              <p:spPr bwMode="auto">
                <a:xfrm flipH="1">
                  <a:off x="5232" y="4017"/>
                  <a:ext cx="972"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38" name="AutoShape 14"/>
                <p:cNvCxnSpPr>
                  <a:cxnSpLocks noChangeShapeType="1"/>
                </p:cNvCxnSpPr>
                <p:nvPr/>
              </p:nvCxnSpPr>
              <p:spPr bwMode="auto">
                <a:xfrm>
                  <a:off x="6204" y="4017"/>
                  <a:ext cx="2501" cy="171"/>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39" name="AutoShape 15"/>
                <p:cNvCxnSpPr>
                  <a:cxnSpLocks noChangeShapeType="1"/>
                </p:cNvCxnSpPr>
                <p:nvPr/>
              </p:nvCxnSpPr>
              <p:spPr bwMode="auto">
                <a:xfrm flipH="1">
                  <a:off x="3915" y="4017"/>
                  <a:ext cx="2289"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40" name="AutoShape 16"/>
                <p:cNvCxnSpPr>
                  <a:cxnSpLocks noChangeShapeType="1"/>
                </p:cNvCxnSpPr>
                <p:nvPr/>
              </p:nvCxnSpPr>
              <p:spPr bwMode="auto">
                <a:xfrm>
                  <a:off x="6204" y="4017"/>
                  <a:ext cx="232"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41" name="AutoShape 17"/>
                <p:cNvCxnSpPr>
                  <a:cxnSpLocks noChangeShapeType="1"/>
                </p:cNvCxnSpPr>
                <p:nvPr/>
              </p:nvCxnSpPr>
              <p:spPr bwMode="auto">
                <a:xfrm flipH="1">
                  <a:off x="2649" y="4017"/>
                  <a:ext cx="3555" cy="65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sp>
            <p:nvSpPr>
              <p:cNvPr id="1042" name="Text Box 18"/>
              <p:cNvSpPr txBox="1">
                <a:spLocks noChangeArrowheads="1"/>
              </p:cNvSpPr>
              <p:nvPr/>
            </p:nvSpPr>
            <p:spPr bwMode="auto">
              <a:xfrm>
                <a:off x="8673" y="2991"/>
                <a:ext cx="1255"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Arial" pitchFamily="34" charset="0"/>
                    <a:cs typeface="Arial" pitchFamily="34" charset="0"/>
                  </a:rPr>
                  <a:t>الموقع</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43" name="Text Box 19"/>
              <p:cNvSpPr txBox="1">
                <a:spLocks noChangeArrowheads="1"/>
              </p:cNvSpPr>
              <p:nvPr/>
            </p:nvSpPr>
            <p:spPr bwMode="auto">
              <a:xfrm>
                <a:off x="7229" y="2991"/>
                <a:ext cx="1346"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الخدمات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44" name="Text Box 20"/>
              <p:cNvSpPr txBox="1">
                <a:spLocks noChangeArrowheads="1"/>
              </p:cNvSpPr>
              <p:nvPr/>
            </p:nvSpPr>
            <p:spPr bwMode="auto">
              <a:xfrm>
                <a:off x="5772" y="2991"/>
                <a:ext cx="1347"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الدرجات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45" name="Text Box 21"/>
              <p:cNvSpPr txBox="1">
                <a:spLocks noChangeArrowheads="1"/>
              </p:cNvSpPr>
              <p:nvPr/>
            </p:nvSpPr>
            <p:spPr bwMode="auto">
              <a:xfrm>
                <a:off x="4209" y="2991"/>
                <a:ext cx="1434"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عدد النجوم</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46" name="Text Box 22"/>
              <p:cNvSpPr txBox="1">
                <a:spLocks noChangeArrowheads="1"/>
              </p:cNvSpPr>
              <p:nvPr/>
            </p:nvSpPr>
            <p:spPr bwMode="auto">
              <a:xfrm>
                <a:off x="2662" y="2991"/>
                <a:ext cx="1435"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الضيف</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47" name="Text Box 23"/>
              <p:cNvSpPr txBox="1">
                <a:spLocks noChangeArrowheads="1"/>
              </p:cNvSpPr>
              <p:nvPr/>
            </p:nvSpPr>
            <p:spPr bwMode="auto">
              <a:xfrm>
                <a:off x="1131" y="2991"/>
                <a:ext cx="1435"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الحجم</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nvGrpSpPr>
              <p:cNvPr id="1048" name="Group 24"/>
              <p:cNvGrpSpPr>
                <a:grpSpLocks/>
              </p:cNvGrpSpPr>
              <p:nvPr/>
            </p:nvGrpSpPr>
            <p:grpSpPr bwMode="auto">
              <a:xfrm>
                <a:off x="8017" y="6008"/>
                <a:ext cx="2243" cy="3411"/>
                <a:chOff x="8017" y="6008"/>
                <a:chExt cx="2243" cy="3411"/>
              </a:xfrm>
            </p:grpSpPr>
            <p:grpSp>
              <p:nvGrpSpPr>
                <p:cNvPr id="1049" name="Group 25"/>
                <p:cNvGrpSpPr>
                  <a:grpSpLocks/>
                </p:cNvGrpSpPr>
                <p:nvPr/>
              </p:nvGrpSpPr>
              <p:grpSpPr bwMode="auto">
                <a:xfrm>
                  <a:off x="8017" y="6008"/>
                  <a:ext cx="2243" cy="2838"/>
                  <a:chOff x="8044" y="8246"/>
                  <a:chExt cx="2387" cy="2741"/>
                </a:xfrm>
              </p:grpSpPr>
              <p:grpSp>
                <p:nvGrpSpPr>
                  <p:cNvPr id="1050" name="Group 26"/>
                  <p:cNvGrpSpPr>
                    <a:grpSpLocks/>
                  </p:cNvGrpSpPr>
                  <p:nvPr/>
                </p:nvGrpSpPr>
                <p:grpSpPr bwMode="auto">
                  <a:xfrm>
                    <a:off x="8044" y="8246"/>
                    <a:ext cx="2387" cy="2188"/>
                    <a:chOff x="8110" y="5275"/>
                    <a:chExt cx="1946" cy="2820"/>
                  </a:xfrm>
                </p:grpSpPr>
                <p:sp>
                  <p:nvSpPr>
                    <p:cNvPr id="1051" name="Text Box 27"/>
                    <p:cNvSpPr txBox="1">
                      <a:spLocks noChangeArrowheads="1"/>
                    </p:cNvSpPr>
                    <p:nvPr/>
                  </p:nvSpPr>
                  <p:spPr bwMode="auto">
                    <a:xfrm>
                      <a:off x="8110" y="5275"/>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فنادق وسط المدينة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52" name="Text Box 28"/>
                    <p:cNvSpPr txBox="1">
                      <a:spLocks noChangeArrowheads="1"/>
                    </p:cNvSpPr>
                    <p:nvPr/>
                  </p:nvSpPr>
                  <p:spPr bwMode="auto">
                    <a:xfrm>
                      <a:off x="8110" y="6018"/>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فنادق الموانئ والمطارات</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53" name="Text Box 29"/>
                    <p:cNvSpPr txBox="1">
                      <a:spLocks noChangeArrowheads="1"/>
                    </p:cNvSpPr>
                    <p:nvPr/>
                  </p:nvSpPr>
                  <p:spPr bwMode="auto">
                    <a:xfrm>
                      <a:off x="8110" y="6744"/>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فنادق الطرق السريعة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54" name="Text Box 30"/>
                    <p:cNvSpPr txBox="1">
                      <a:spLocks noChangeArrowheads="1"/>
                    </p:cNvSpPr>
                    <p:nvPr/>
                  </p:nvSpPr>
                  <p:spPr bwMode="auto">
                    <a:xfrm>
                      <a:off x="8110" y="7487"/>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المنتجعات</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sp>
                <p:nvSpPr>
                  <p:cNvPr id="1055" name="Text Box 31"/>
                  <p:cNvSpPr txBox="1">
                    <a:spLocks noChangeArrowheads="1"/>
                  </p:cNvSpPr>
                  <p:nvPr/>
                </p:nvSpPr>
                <p:spPr bwMode="auto">
                  <a:xfrm>
                    <a:off x="8044" y="10515"/>
                    <a:ext cx="2371" cy="47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الفنادق الساحلية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sp>
              <p:nvSpPr>
                <p:cNvPr id="1056" name="Text Box 32"/>
                <p:cNvSpPr txBox="1">
                  <a:spLocks noChangeArrowheads="1"/>
                </p:cNvSpPr>
                <p:nvPr/>
              </p:nvSpPr>
              <p:spPr bwMode="auto">
                <a:xfrm>
                  <a:off x="8030" y="8907"/>
                  <a:ext cx="2182" cy="51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الفنادق المتحركة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cxnSp>
            <p:nvCxnSpPr>
              <p:cNvPr id="1057" name="AutoShape 33"/>
              <p:cNvCxnSpPr>
                <a:cxnSpLocks noChangeShapeType="1"/>
              </p:cNvCxnSpPr>
              <p:nvPr/>
            </p:nvCxnSpPr>
            <p:spPr bwMode="auto">
              <a:xfrm>
                <a:off x="1990" y="12159"/>
                <a:ext cx="31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nvGrpSpPr>
              <p:cNvPr id="1058" name="Group 34"/>
              <p:cNvGrpSpPr>
                <a:grpSpLocks/>
              </p:cNvGrpSpPr>
              <p:nvPr/>
            </p:nvGrpSpPr>
            <p:grpSpPr bwMode="auto">
              <a:xfrm>
                <a:off x="900" y="1440"/>
                <a:ext cx="9540" cy="10945"/>
                <a:chOff x="900" y="1440"/>
                <a:chExt cx="9540" cy="10945"/>
              </a:xfrm>
            </p:grpSpPr>
            <p:grpSp>
              <p:nvGrpSpPr>
                <p:cNvPr id="1059" name="Group 35"/>
                <p:cNvGrpSpPr>
                  <a:grpSpLocks/>
                </p:cNvGrpSpPr>
                <p:nvPr/>
              </p:nvGrpSpPr>
              <p:grpSpPr bwMode="auto">
                <a:xfrm>
                  <a:off x="5143" y="3630"/>
                  <a:ext cx="1700" cy="1728"/>
                  <a:chOff x="5143" y="3630"/>
                  <a:chExt cx="1700" cy="1728"/>
                </a:xfrm>
              </p:grpSpPr>
              <p:sp>
                <p:nvSpPr>
                  <p:cNvPr id="1060" name="Text Box 36"/>
                  <p:cNvSpPr txBox="1">
                    <a:spLocks noChangeArrowheads="1"/>
                  </p:cNvSpPr>
                  <p:nvPr/>
                </p:nvSpPr>
                <p:spPr bwMode="auto">
                  <a:xfrm>
                    <a:off x="5143" y="4863"/>
                    <a:ext cx="1088" cy="44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الرابعة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61" name="Text Box 37"/>
                  <p:cNvSpPr txBox="1">
                    <a:spLocks noChangeArrowheads="1"/>
                  </p:cNvSpPr>
                  <p:nvPr/>
                </p:nvSpPr>
                <p:spPr bwMode="auto">
                  <a:xfrm>
                    <a:off x="5143" y="4292"/>
                    <a:ext cx="1088" cy="44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الخامسة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cxnSp>
                <p:nvCxnSpPr>
                  <p:cNvPr id="1062" name="AutoShape 38"/>
                  <p:cNvCxnSpPr>
                    <a:cxnSpLocks noChangeShapeType="1"/>
                  </p:cNvCxnSpPr>
                  <p:nvPr/>
                </p:nvCxnSpPr>
                <p:spPr bwMode="auto">
                  <a:xfrm flipH="1">
                    <a:off x="6231" y="4512"/>
                    <a:ext cx="27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63" name="AutoShape 39"/>
                  <p:cNvCxnSpPr>
                    <a:cxnSpLocks noChangeShapeType="1"/>
                  </p:cNvCxnSpPr>
                  <p:nvPr/>
                </p:nvCxnSpPr>
                <p:spPr bwMode="auto">
                  <a:xfrm flipH="1">
                    <a:off x="6231" y="5043"/>
                    <a:ext cx="27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nvGrpSpPr>
                  <p:cNvPr id="1064" name="Group 40"/>
                  <p:cNvGrpSpPr>
                    <a:grpSpLocks/>
                  </p:cNvGrpSpPr>
                  <p:nvPr/>
                </p:nvGrpSpPr>
                <p:grpSpPr bwMode="auto">
                  <a:xfrm>
                    <a:off x="6504" y="3630"/>
                    <a:ext cx="339" cy="1728"/>
                    <a:chOff x="6468" y="4885"/>
                    <a:chExt cx="339" cy="1728"/>
                  </a:xfrm>
                </p:grpSpPr>
                <p:cxnSp>
                  <p:nvCxnSpPr>
                    <p:cNvPr id="1065" name="AutoShape 41"/>
                    <p:cNvCxnSpPr>
                      <a:cxnSpLocks noChangeShapeType="1"/>
                    </p:cNvCxnSpPr>
                    <p:nvPr/>
                  </p:nvCxnSpPr>
                  <p:spPr bwMode="auto">
                    <a:xfrm>
                      <a:off x="6479" y="5285"/>
                      <a:ext cx="32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66" name="AutoShape 42"/>
                    <p:cNvCxnSpPr>
                      <a:cxnSpLocks noChangeShapeType="1"/>
                    </p:cNvCxnSpPr>
                    <p:nvPr/>
                  </p:nvCxnSpPr>
                  <p:spPr bwMode="auto">
                    <a:xfrm flipV="1">
                      <a:off x="6479" y="5767"/>
                      <a:ext cx="328" cy="15"/>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67" name="AutoShape 43"/>
                    <p:cNvCxnSpPr>
                      <a:cxnSpLocks noChangeShapeType="1"/>
                    </p:cNvCxnSpPr>
                    <p:nvPr/>
                  </p:nvCxnSpPr>
                  <p:spPr bwMode="auto">
                    <a:xfrm>
                      <a:off x="6479" y="6299"/>
                      <a:ext cx="32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68" name="AutoShape 44"/>
                    <p:cNvCxnSpPr>
                      <a:cxnSpLocks noChangeShapeType="1"/>
                    </p:cNvCxnSpPr>
                    <p:nvPr/>
                  </p:nvCxnSpPr>
                  <p:spPr bwMode="auto">
                    <a:xfrm>
                      <a:off x="6468" y="4885"/>
                      <a:ext cx="0" cy="1728"/>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grpSp>
            <p:sp>
              <p:nvSpPr>
                <p:cNvPr id="1069" name="Text Box 45"/>
                <p:cNvSpPr txBox="1">
                  <a:spLocks noChangeArrowheads="1"/>
                </p:cNvSpPr>
                <p:nvPr/>
              </p:nvSpPr>
              <p:spPr bwMode="auto">
                <a:xfrm>
                  <a:off x="4950" y="10291"/>
                  <a:ext cx="2429" cy="49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فنادق الكامب</a:t>
                  </a:r>
                  <a:endParaRPr kumimoji="0" lang="en-US" sz="9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cxnSp>
              <p:nvCxnSpPr>
                <p:cNvPr id="1070" name="AutoShape 46"/>
                <p:cNvCxnSpPr>
                  <a:cxnSpLocks noChangeShapeType="1"/>
                </p:cNvCxnSpPr>
                <p:nvPr/>
              </p:nvCxnSpPr>
              <p:spPr bwMode="auto">
                <a:xfrm flipH="1">
                  <a:off x="7348" y="10610"/>
                  <a:ext cx="298" cy="15"/>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71" name="AutoShape 47"/>
                <p:cNvCxnSpPr>
                  <a:cxnSpLocks noChangeShapeType="1"/>
                </p:cNvCxnSpPr>
                <p:nvPr/>
              </p:nvCxnSpPr>
              <p:spPr bwMode="auto">
                <a:xfrm>
                  <a:off x="7648" y="9878"/>
                  <a:ext cx="0" cy="1342"/>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sp>
              <p:nvSpPr>
                <p:cNvPr id="1072" name="Text Box 48"/>
                <p:cNvSpPr txBox="1">
                  <a:spLocks noChangeArrowheads="1"/>
                </p:cNvSpPr>
                <p:nvPr/>
              </p:nvSpPr>
              <p:spPr bwMode="auto">
                <a:xfrm>
                  <a:off x="4928" y="10902"/>
                  <a:ext cx="2428" cy="4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الموتيلات الصغيرة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cxnSp>
              <p:nvCxnSpPr>
                <p:cNvPr id="1073" name="AutoShape 49"/>
                <p:cNvCxnSpPr>
                  <a:cxnSpLocks noChangeShapeType="1"/>
                </p:cNvCxnSpPr>
                <p:nvPr/>
              </p:nvCxnSpPr>
              <p:spPr bwMode="auto">
                <a:xfrm flipH="1">
                  <a:off x="7387" y="11224"/>
                  <a:ext cx="25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sp>
              <p:nvSpPr>
                <p:cNvPr id="1074" name="Text Box 50"/>
                <p:cNvSpPr txBox="1">
                  <a:spLocks noChangeArrowheads="1"/>
                </p:cNvSpPr>
                <p:nvPr/>
              </p:nvSpPr>
              <p:spPr bwMode="auto">
                <a:xfrm>
                  <a:off x="4543" y="1440"/>
                  <a:ext cx="2705" cy="86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أنواع </a:t>
                  </a:r>
                  <a:r>
                    <a:rPr kumimoji="0" lang="ar-IQ"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المؤسسات الفندقية</a:t>
                  </a: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75" name="Group 51"/>
                <p:cNvGrpSpPr>
                  <a:grpSpLocks/>
                </p:cNvGrpSpPr>
                <p:nvPr/>
              </p:nvGrpSpPr>
              <p:grpSpPr bwMode="auto">
                <a:xfrm>
                  <a:off x="4950" y="3630"/>
                  <a:ext cx="3295" cy="6538"/>
                  <a:chOff x="5292" y="5275"/>
                  <a:chExt cx="2943" cy="6221"/>
                </a:xfrm>
              </p:grpSpPr>
              <p:grpSp>
                <p:nvGrpSpPr>
                  <p:cNvPr id="1076" name="Group 52"/>
                  <p:cNvGrpSpPr>
                    <a:grpSpLocks/>
                  </p:cNvGrpSpPr>
                  <p:nvPr/>
                </p:nvGrpSpPr>
                <p:grpSpPr bwMode="auto">
                  <a:xfrm>
                    <a:off x="5292" y="7650"/>
                    <a:ext cx="2137" cy="3846"/>
                    <a:chOff x="3117" y="8993"/>
                    <a:chExt cx="2521" cy="5022"/>
                  </a:xfrm>
                </p:grpSpPr>
                <p:sp>
                  <p:nvSpPr>
                    <p:cNvPr id="1077" name="Text Box 53"/>
                    <p:cNvSpPr txBox="1">
                      <a:spLocks noChangeArrowheads="1"/>
                    </p:cNvSpPr>
                    <p:nvPr/>
                  </p:nvSpPr>
                  <p:spPr bwMode="auto">
                    <a:xfrm>
                      <a:off x="3117" y="8993"/>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الفنادق التجارية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78" name="Text Box 54"/>
                    <p:cNvSpPr txBox="1">
                      <a:spLocks noChangeArrowheads="1"/>
                    </p:cNvSpPr>
                    <p:nvPr/>
                  </p:nvSpPr>
                  <p:spPr bwMode="auto">
                    <a:xfrm>
                      <a:off x="3117" y="9736"/>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فنادق الإقامة الطويلة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79" name="Text Box 55"/>
                    <p:cNvSpPr txBox="1">
                      <a:spLocks noChangeArrowheads="1"/>
                    </p:cNvSpPr>
                    <p:nvPr/>
                  </p:nvSpPr>
                  <p:spPr bwMode="auto">
                    <a:xfrm>
                      <a:off x="3117" y="10462"/>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فنادق ذات طبيعة خاصة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80" name="Text Box 56"/>
                    <p:cNvSpPr txBox="1">
                      <a:spLocks noChangeArrowheads="1"/>
                    </p:cNvSpPr>
                    <p:nvPr/>
                  </p:nvSpPr>
                  <p:spPr bwMode="auto">
                    <a:xfrm>
                      <a:off x="3117" y="11205"/>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بيوت الشباب</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81" name="Text Box 57"/>
                    <p:cNvSpPr txBox="1">
                      <a:spLocks noChangeArrowheads="1"/>
                    </p:cNvSpPr>
                    <p:nvPr/>
                  </p:nvSpPr>
                  <p:spPr bwMode="auto">
                    <a:xfrm>
                      <a:off x="3117" y="11938"/>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الفنادق العائمة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82" name="Text Box 58"/>
                    <p:cNvSpPr txBox="1">
                      <a:spLocks noChangeArrowheads="1"/>
                    </p:cNvSpPr>
                    <p:nvPr/>
                  </p:nvSpPr>
                  <p:spPr bwMode="auto">
                    <a:xfrm>
                      <a:off x="3117" y="12664"/>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الفنادق العلاجية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83" name="Text Box 59"/>
                    <p:cNvSpPr txBox="1">
                      <a:spLocks noChangeArrowheads="1"/>
                    </p:cNvSpPr>
                    <p:nvPr/>
                  </p:nvSpPr>
                  <p:spPr bwMode="auto">
                    <a:xfrm>
                      <a:off x="3117" y="13407"/>
                      <a:ext cx="2521"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rgbClr val="000000"/>
                          </a:solidFill>
                          <a:effectLst/>
                          <a:latin typeface="Arial" pitchFamily="34" charset="0"/>
                          <a:ea typeface="Arial" pitchFamily="34" charset="0"/>
                          <a:cs typeface="Arial" pitchFamily="34" charset="0"/>
                        </a:rPr>
                        <a:t>فنادق المدن الرياضية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84" name="Group 60"/>
                  <p:cNvGrpSpPr>
                    <a:grpSpLocks/>
                  </p:cNvGrpSpPr>
                  <p:nvPr/>
                </p:nvGrpSpPr>
                <p:grpSpPr bwMode="auto">
                  <a:xfrm>
                    <a:off x="7429" y="5275"/>
                    <a:ext cx="806" cy="5966"/>
                    <a:chOff x="7429" y="5275"/>
                    <a:chExt cx="806" cy="5966"/>
                  </a:xfrm>
                </p:grpSpPr>
                <p:cxnSp>
                  <p:nvCxnSpPr>
                    <p:cNvPr id="1085" name="AutoShape 61"/>
                    <p:cNvCxnSpPr>
                      <a:cxnSpLocks noChangeShapeType="1"/>
                    </p:cNvCxnSpPr>
                    <p:nvPr/>
                  </p:nvCxnSpPr>
                  <p:spPr bwMode="auto">
                    <a:xfrm flipV="1">
                      <a:off x="8230" y="5275"/>
                      <a:ext cx="0" cy="186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086" name="AutoShape 62"/>
                    <p:cNvCxnSpPr>
                      <a:cxnSpLocks noChangeShapeType="1"/>
                    </p:cNvCxnSpPr>
                    <p:nvPr/>
                  </p:nvCxnSpPr>
                  <p:spPr bwMode="auto">
                    <a:xfrm>
                      <a:off x="7692" y="7135"/>
                      <a:ext cx="1" cy="4106"/>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087" name="AutoShape 63"/>
                    <p:cNvCxnSpPr>
                      <a:cxnSpLocks noChangeShapeType="1"/>
                    </p:cNvCxnSpPr>
                    <p:nvPr/>
                  </p:nvCxnSpPr>
                  <p:spPr bwMode="auto">
                    <a:xfrm flipH="1">
                      <a:off x="7429" y="7824"/>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88" name="AutoShape 64"/>
                    <p:cNvCxnSpPr>
                      <a:cxnSpLocks noChangeShapeType="1"/>
                    </p:cNvCxnSpPr>
                    <p:nvPr/>
                  </p:nvCxnSpPr>
                  <p:spPr bwMode="auto">
                    <a:xfrm flipH="1">
                      <a:off x="7429" y="8438"/>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89" name="AutoShape 65"/>
                    <p:cNvCxnSpPr>
                      <a:cxnSpLocks noChangeShapeType="1"/>
                    </p:cNvCxnSpPr>
                    <p:nvPr/>
                  </p:nvCxnSpPr>
                  <p:spPr bwMode="auto">
                    <a:xfrm flipH="1">
                      <a:off x="7429" y="8985"/>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90" name="AutoShape 66"/>
                    <p:cNvCxnSpPr>
                      <a:cxnSpLocks noChangeShapeType="1"/>
                    </p:cNvCxnSpPr>
                    <p:nvPr/>
                  </p:nvCxnSpPr>
                  <p:spPr bwMode="auto">
                    <a:xfrm flipH="1">
                      <a:off x="7429" y="9554"/>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91" name="AutoShape 67"/>
                    <p:cNvCxnSpPr>
                      <a:cxnSpLocks noChangeShapeType="1"/>
                    </p:cNvCxnSpPr>
                    <p:nvPr/>
                  </p:nvCxnSpPr>
                  <p:spPr bwMode="auto">
                    <a:xfrm flipH="1">
                      <a:off x="7429" y="10091"/>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92" name="AutoShape 68"/>
                    <p:cNvCxnSpPr>
                      <a:cxnSpLocks noChangeShapeType="1"/>
                    </p:cNvCxnSpPr>
                    <p:nvPr/>
                  </p:nvCxnSpPr>
                  <p:spPr bwMode="auto">
                    <a:xfrm flipH="1">
                      <a:off x="7429" y="10699"/>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93" name="AutoShape 69"/>
                    <p:cNvCxnSpPr>
                      <a:cxnSpLocks noChangeShapeType="1"/>
                    </p:cNvCxnSpPr>
                    <p:nvPr/>
                  </p:nvCxnSpPr>
                  <p:spPr bwMode="auto">
                    <a:xfrm flipH="1">
                      <a:off x="7429" y="11241"/>
                      <a:ext cx="26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094" name="AutoShape 70"/>
                    <p:cNvCxnSpPr>
                      <a:cxnSpLocks noChangeShapeType="1"/>
                    </p:cNvCxnSpPr>
                    <p:nvPr/>
                  </p:nvCxnSpPr>
                  <p:spPr bwMode="auto">
                    <a:xfrm>
                      <a:off x="7692" y="7138"/>
                      <a:ext cx="543" cy="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grpSp>
            </p:grpSp>
            <p:grpSp>
              <p:nvGrpSpPr>
                <p:cNvPr id="1095" name="Group 71"/>
                <p:cNvGrpSpPr>
                  <a:grpSpLocks/>
                </p:cNvGrpSpPr>
                <p:nvPr/>
              </p:nvGrpSpPr>
              <p:grpSpPr bwMode="auto">
                <a:xfrm>
                  <a:off x="3085" y="3649"/>
                  <a:ext cx="1705" cy="3308"/>
                  <a:chOff x="3626" y="5293"/>
                  <a:chExt cx="1523" cy="3148"/>
                </a:xfrm>
              </p:grpSpPr>
              <p:grpSp>
                <p:nvGrpSpPr>
                  <p:cNvPr id="1096" name="Group 72"/>
                  <p:cNvGrpSpPr>
                    <a:grpSpLocks/>
                  </p:cNvGrpSpPr>
                  <p:nvPr/>
                </p:nvGrpSpPr>
                <p:grpSpPr bwMode="auto">
                  <a:xfrm>
                    <a:off x="3626" y="5497"/>
                    <a:ext cx="1298" cy="2944"/>
                    <a:chOff x="3778" y="5497"/>
                    <a:chExt cx="1298" cy="2944"/>
                  </a:xfrm>
                </p:grpSpPr>
                <p:sp>
                  <p:nvSpPr>
                    <p:cNvPr id="1097" name="Text Box 73"/>
                    <p:cNvSpPr txBox="1">
                      <a:spLocks noChangeArrowheads="1"/>
                    </p:cNvSpPr>
                    <p:nvPr/>
                  </p:nvSpPr>
                  <p:spPr bwMode="auto">
                    <a:xfrm>
                      <a:off x="3778" y="7934"/>
                      <a:ext cx="1289" cy="50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نجمة واحدة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98" name="Text Box 74"/>
                    <p:cNvSpPr txBox="1">
                      <a:spLocks noChangeArrowheads="1"/>
                    </p:cNvSpPr>
                    <p:nvPr/>
                  </p:nvSpPr>
                  <p:spPr bwMode="auto">
                    <a:xfrm>
                      <a:off x="3778" y="5497"/>
                      <a:ext cx="1298" cy="50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خمس نجوم</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099" name="Text Box 75"/>
                    <p:cNvSpPr txBox="1">
                      <a:spLocks noChangeArrowheads="1"/>
                    </p:cNvSpPr>
                    <p:nvPr/>
                  </p:nvSpPr>
                  <p:spPr bwMode="auto">
                    <a:xfrm>
                      <a:off x="3778" y="6116"/>
                      <a:ext cx="1298" cy="50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أربع نجوم</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00" name="Text Box 76"/>
                    <p:cNvSpPr txBox="1">
                      <a:spLocks noChangeArrowheads="1"/>
                    </p:cNvSpPr>
                    <p:nvPr/>
                  </p:nvSpPr>
                  <p:spPr bwMode="auto">
                    <a:xfrm>
                      <a:off x="3778" y="6722"/>
                      <a:ext cx="1298" cy="50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ثلاث نجوم</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01" name="Text Box 77"/>
                    <p:cNvSpPr txBox="1">
                      <a:spLocks noChangeArrowheads="1"/>
                    </p:cNvSpPr>
                    <p:nvPr/>
                  </p:nvSpPr>
                  <p:spPr bwMode="auto">
                    <a:xfrm>
                      <a:off x="3778" y="7341"/>
                      <a:ext cx="1298" cy="50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نجمتان</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02" name="Group 78"/>
                  <p:cNvGrpSpPr>
                    <a:grpSpLocks/>
                  </p:cNvGrpSpPr>
                  <p:nvPr/>
                </p:nvGrpSpPr>
                <p:grpSpPr bwMode="auto">
                  <a:xfrm>
                    <a:off x="4920" y="5293"/>
                    <a:ext cx="229" cy="2899"/>
                    <a:chOff x="4920" y="5293"/>
                    <a:chExt cx="229" cy="2899"/>
                  </a:xfrm>
                </p:grpSpPr>
                <p:cxnSp>
                  <p:nvCxnSpPr>
                    <p:cNvPr id="1103" name="AutoShape 79"/>
                    <p:cNvCxnSpPr>
                      <a:cxnSpLocks noChangeShapeType="1"/>
                    </p:cNvCxnSpPr>
                    <p:nvPr/>
                  </p:nvCxnSpPr>
                  <p:spPr bwMode="auto">
                    <a:xfrm>
                      <a:off x="5149" y="5293"/>
                      <a:ext cx="0" cy="2899"/>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04" name="AutoShape 80"/>
                    <p:cNvCxnSpPr>
                      <a:cxnSpLocks noChangeShapeType="1"/>
                    </p:cNvCxnSpPr>
                    <p:nvPr/>
                  </p:nvCxnSpPr>
                  <p:spPr bwMode="auto">
                    <a:xfrm flipH="1">
                      <a:off x="4920" y="5778"/>
                      <a:ext cx="22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05" name="AutoShape 81"/>
                    <p:cNvCxnSpPr>
                      <a:cxnSpLocks noChangeShapeType="1"/>
                    </p:cNvCxnSpPr>
                    <p:nvPr/>
                  </p:nvCxnSpPr>
                  <p:spPr bwMode="auto">
                    <a:xfrm flipH="1">
                      <a:off x="4920" y="6378"/>
                      <a:ext cx="22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06" name="AutoShape 82"/>
                    <p:cNvCxnSpPr>
                      <a:cxnSpLocks noChangeShapeType="1"/>
                    </p:cNvCxnSpPr>
                    <p:nvPr/>
                  </p:nvCxnSpPr>
                  <p:spPr bwMode="auto">
                    <a:xfrm flipH="1">
                      <a:off x="4920" y="6974"/>
                      <a:ext cx="22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07" name="AutoShape 83"/>
                    <p:cNvCxnSpPr>
                      <a:cxnSpLocks noChangeShapeType="1"/>
                    </p:cNvCxnSpPr>
                    <p:nvPr/>
                  </p:nvCxnSpPr>
                  <p:spPr bwMode="auto">
                    <a:xfrm flipH="1">
                      <a:off x="4920" y="7568"/>
                      <a:ext cx="22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08" name="AutoShape 84"/>
                    <p:cNvCxnSpPr>
                      <a:cxnSpLocks noChangeShapeType="1"/>
                    </p:cNvCxnSpPr>
                    <p:nvPr/>
                  </p:nvCxnSpPr>
                  <p:spPr bwMode="auto">
                    <a:xfrm flipH="1">
                      <a:off x="4920" y="8192"/>
                      <a:ext cx="229"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grpSp>
            <p:grpSp>
              <p:nvGrpSpPr>
                <p:cNvPr id="1109" name="Group 85"/>
                <p:cNvGrpSpPr>
                  <a:grpSpLocks/>
                </p:cNvGrpSpPr>
                <p:nvPr/>
              </p:nvGrpSpPr>
              <p:grpSpPr bwMode="auto">
                <a:xfrm>
                  <a:off x="2299" y="7264"/>
                  <a:ext cx="2393" cy="5121"/>
                  <a:chOff x="2425" y="9392"/>
                  <a:chExt cx="1761" cy="4873"/>
                </a:xfrm>
              </p:grpSpPr>
              <p:sp>
                <p:nvSpPr>
                  <p:cNvPr id="1110" name="Text Box 86"/>
                  <p:cNvSpPr txBox="1">
                    <a:spLocks noChangeArrowheads="1"/>
                  </p:cNvSpPr>
                  <p:nvPr/>
                </p:nvSpPr>
                <p:spPr bwMode="auto">
                  <a:xfrm>
                    <a:off x="2432" y="9392"/>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نزلاء فراد</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1" name="Text Box 87"/>
                  <p:cNvSpPr txBox="1">
                    <a:spLocks noChangeArrowheads="1"/>
                  </p:cNvSpPr>
                  <p:nvPr/>
                </p:nvSpPr>
                <p:spPr bwMode="auto">
                  <a:xfrm>
                    <a:off x="2432" y="9949"/>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نزلاء في مجموعات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2" name="Text Box 88"/>
                  <p:cNvSpPr txBox="1">
                    <a:spLocks noChangeArrowheads="1"/>
                  </p:cNvSpPr>
                  <p:nvPr/>
                </p:nvSpPr>
                <p:spPr bwMode="auto">
                  <a:xfrm>
                    <a:off x="2432" y="10490"/>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الوفود الكبيرة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3" name="Text Box 89"/>
                  <p:cNvSpPr txBox="1">
                    <a:spLocks noChangeArrowheads="1"/>
                  </p:cNvSpPr>
                  <p:nvPr/>
                </p:nvSpPr>
                <p:spPr bwMode="auto">
                  <a:xfrm>
                    <a:off x="2432" y="11047"/>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مسافرون قضاء الاجازة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4" name="Text Box 90"/>
                  <p:cNvSpPr txBox="1">
                    <a:spLocks noChangeArrowheads="1"/>
                  </p:cNvSpPr>
                  <p:nvPr/>
                </p:nvSpPr>
                <p:spPr bwMode="auto">
                  <a:xfrm>
                    <a:off x="2432" y="11600"/>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الإقامة الطويلة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5" name="Text Box 91"/>
                  <p:cNvSpPr txBox="1">
                    <a:spLocks noChangeArrowheads="1"/>
                  </p:cNvSpPr>
                  <p:nvPr/>
                </p:nvSpPr>
                <p:spPr bwMode="auto">
                  <a:xfrm>
                    <a:off x="2432" y="12157"/>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نزلاء شركات الطيران</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6" name="Text Box 92"/>
                  <p:cNvSpPr txBox="1">
                    <a:spLocks noChangeArrowheads="1"/>
                  </p:cNvSpPr>
                  <p:nvPr/>
                </p:nvSpPr>
                <p:spPr bwMode="auto">
                  <a:xfrm>
                    <a:off x="2432" y="12698"/>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البعثات الحكومية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7" name="Text Box 93"/>
                  <p:cNvSpPr txBox="1">
                    <a:spLocks noChangeArrowheads="1"/>
                  </p:cNvSpPr>
                  <p:nvPr/>
                </p:nvSpPr>
                <p:spPr bwMode="auto">
                  <a:xfrm>
                    <a:off x="2432" y="13255"/>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الزائرون المحليون</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18" name="Text Box 94"/>
                  <p:cNvSpPr txBox="1">
                    <a:spLocks noChangeArrowheads="1"/>
                  </p:cNvSpPr>
                  <p:nvPr/>
                </p:nvSpPr>
                <p:spPr bwMode="auto">
                  <a:xfrm>
                    <a:off x="2425" y="13799"/>
                    <a:ext cx="1754" cy="4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مزيج الضيوف</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19" name="Group 95"/>
                <p:cNvGrpSpPr>
                  <a:grpSpLocks/>
                </p:cNvGrpSpPr>
                <p:nvPr/>
              </p:nvGrpSpPr>
              <p:grpSpPr bwMode="auto">
                <a:xfrm>
                  <a:off x="1235" y="3630"/>
                  <a:ext cx="1427" cy="1617"/>
                  <a:chOff x="1973" y="5275"/>
                  <a:chExt cx="1275" cy="1539"/>
                </a:xfrm>
              </p:grpSpPr>
              <p:grpSp>
                <p:nvGrpSpPr>
                  <p:cNvPr id="1120" name="Group 96"/>
                  <p:cNvGrpSpPr>
                    <a:grpSpLocks/>
                  </p:cNvGrpSpPr>
                  <p:nvPr/>
                </p:nvGrpSpPr>
                <p:grpSpPr bwMode="auto">
                  <a:xfrm>
                    <a:off x="2151" y="5384"/>
                    <a:ext cx="1097" cy="1430"/>
                    <a:chOff x="1835" y="5777"/>
                    <a:chExt cx="1097" cy="1430"/>
                  </a:xfrm>
                </p:grpSpPr>
                <p:sp>
                  <p:nvSpPr>
                    <p:cNvPr id="1121" name="Text Box 97"/>
                    <p:cNvSpPr txBox="1">
                      <a:spLocks noChangeArrowheads="1"/>
                    </p:cNvSpPr>
                    <p:nvPr/>
                  </p:nvSpPr>
                  <p:spPr bwMode="auto">
                    <a:xfrm>
                      <a:off x="1835" y="5777"/>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الصغيرة</a:t>
                      </a: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1122" name="Text Box 98"/>
                    <p:cNvSpPr txBox="1">
                      <a:spLocks noChangeArrowheads="1"/>
                    </p:cNvSpPr>
                    <p:nvPr/>
                  </p:nvSpPr>
                  <p:spPr bwMode="auto">
                    <a:xfrm>
                      <a:off x="1835" y="6289"/>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المتوسطة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23" name="Text Box 99"/>
                    <p:cNvSpPr txBox="1">
                      <a:spLocks noChangeArrowheads="1"/>
                    </p:cNvSpPr>
                    <p:nvPr/>
                  </p:nvSpPr>
                  <p:spPr bwMode="auto">
                    <a:xfrm>
                      <a:off x="1835" y="6789"/>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الكبيرة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24" name="Group 100"/>
                  <p:cNvGrpSpPr>
                    <a:grpSpLocks/>
                  </p:cNvGrpSpPr>
                  <p:nvPr/>
                </p:nvGrpSpPr>
                <p:grpSpPr bwMode="auto">
                  <a:xfrm>
                    <a:off x="1973" y="5275"/>
                    <a:ext cx="178" cy="1297"/>
                    <a:chOff x="1973" y="5275"/>
                    <a:chExt cx="178" cy="1297"/>
                  </a:xfrm>
                </p:grpSpPr>
                <p:cxnSp>
                  <p:nvCxnSpPr>
                    <p:cNvPr id="1125" name="AutoShape 101"/>
                    <p:cNvCxnSpPr>
                      <a:cxnSpLocks noChangeShapeType="1"/>
                    </p:cNvCxnSpPr>
                    <p:nvPr/>
                  </p:nvCxnSpPr>
                  <p:spPr bwMode="auto">
                    <a:xfrm>
                      <a:off x="1973" y="5603"/>
                      <a:ext cx="17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26" name="AutoShape 102"/>
                    <p:cNvCxnSpPr>
                      <a:cxnSpLocks noChangeShapeType="1"/>
                    </p:cNvCxnSpPr>
                    <p:nvPr/>
                  </p:nvCxnSpPr>
                  <p:spPr bwMode="auto">
                    <a:xfrm>
                      <a:off x="1973" y="6100"/>
                      <a:ext cx="17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27" name="AutoShape 103"/>
                    <p:cNvCxnSpPr>
                      <a:cxnSpLocks noChangeShapeType="1"/>
                    </p:cNvCxnSpPr>
                    <p:nvPr/>
                  </p:nvCxnSpPr>
                  <p:spPr bwMode="auto">
                    <a:xfrm>
                      <a:off x="1973" y="6572"/>
                      <a:ext cx="178"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28" name="AutoShape 104"/>
                    <p:cNvCxnSpPr>
                      <a:cxnSpLocks noChangeShapeType="1"/>
                    </p:cNvCxnSpPr>
                    <p:nvPr/>
                  </p:nvCxnSpPr>
                  <p:spPr bwMode="auto">
                    <a:xfrm flipV="1">
                      <a:off x="1973" y="5275"/>
                      <a:ext cx="1" cy="1297"/>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grpSp>
            </p:grpSp>
            <p:grpSp>
              <p:nvGrpSpPr>
                <p:cNvPr id="1129" name="Group 105"/>
                <p:cNvGrpSpPr>
                  <a:grpSpLocks/>
                </p:cNvGrpSpPr>
                <p:nvPr/>
              </p:nvGrpSpPr>
              <p:grpSpPr bwMode="auto">
                <a:xfrm>
                  <a:off x="1268" y="5398"/>
                  <a:ext cx="1432" cy="1503"/>
                  <a:chOff x="1835" y="5777"/>
                  <a:chExt cx="1097" cy="1430"/>
                </a:xfrm>
              </p:grpSpPr>
              <p:sp>
                <p:nvSpPr>
                  <p:cNvPr id="1130" name="Text Box 106"/>
                  <p:cNvSpPr txBox="1">
                    <a:spLocks noChangeArrowheads="1"/>
                  </p:cNvSpPr>
                  <p:nvPr/>
                </p:nvSpPr>
                <p:spPr bwMode="auto">
                  <a:xfrm>
                    <a:off x="1835" y="5777"/>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الفئة العليا</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31" name="Text Box 107"/>
                  <p:cNvSpPr txBox="1">
                    <a:spLocks noChangeArrowheads="1"/>
                  </p:cNvSpPr>
                  <p:nvPr/>
                </p:nvSpPr>
                <p:spPr bwMode="auto">
                  <a:xfrm>
                    <a:off x="1835" y="6289"/>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الفئة الوسيطة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32" name="Text Box 108"/>
                  <p:cNvSpPr txBox="1">
                    <a:spLocks noChangeArrowheads="1"/>
                  </p:cNvSpPr>
                  <p:nvPr/>
                </p:nvSpPr>
                <p:spPr bwMode="auto">
                  <a:xfrm>
                    <a:off x="1835" y="6789"/>
                    <a:ext cx="1097" cy="4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الفئة الدنيا</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33" name="Group 109"/>
                <p:cNvGrpSpPr>
                  <a:grpSpLocks/>
                </p:cNvGrpSpPr>
                <p:nvPr/>
              </p:nvGrpSpPr>
              <p:grpSpPr bwMode="auto">
                <a:xfrm>
                  <a:off x="900" y="2787"/>
                  <a:ext cx="368" cy="3908"/>
                  <a:chOff x="1480" y="4473"/>
                  <a:chExt cx="177" cy="3719"/>
                </a:xfrm>
              </p:grpSpPr>
              <p:cxnSp>
                <p:nvCxnSpPr>
                  <p:cNvPr id="1134" name="AutoShape 110"/>
                  <p:cNvCxnSpPr>
                    <a:cxnSpLocks noChangeShapeType="1"/>
                  </p:cNvCxnSpPr>
                  <p:nvPr/>
                </p:nvCxnSpPr>
                <p:spPr bwMode="auto">
                  <a:xfrm>
                    <a:off x="1480" y="7184"/>
                    <a:ext cx="177"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35" name="AutoShape 111"/>
                  <p:cNvCxnSpPr>
                    <a:cxnSpLocks noChangeShapeType="1"/>
                  </p:cNvCxnSpPr>
                  <p:nvPr/>
                </p:nvCxnSpPr>
                <p:spPr bwMode="auto">
                  <a:xfrm>
                    <a:off x="1480" y="7724"/>
                    <a:ext cx="177"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36" name="AutoShape 112"/>
                  <p:cNvCxnSpPr>
                    <a:cxnSpLocks noChangeShapeType="1"/>
                  </p:cNvCxnSpPr>
                  <p:nvPr/>
                </p:nvCxnSpPr>
                <p:spPr bwMode="auto">
                  <a:xfrm>
                    <a:off x="1480" y="8192"/>
                    <a:ext cx="177"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37" name="AutoShape 113"/>
                  <p:cNvCxnSpPr>
                    <a:cxnSpLocks noChangeShapeType="1"/>
                  </p:cNvCxnSpPr>
                  <p:nvPr/>
                </p:nvCxnSpPr>
                <p:spPr bwMode="auto">
                  <a:xfrm flipV="1">
                    <a:off x="1480" y="4473"/>
                    <a:ext cx="1" cy="3719"/>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grpSp>
            <p:sp>
              <p:nvSpPr>
                <p:cNvPr id="1138" name="Text Box 114"/>
                <p:cNvSpPr txBox="1">
                  <a:spLocks noChangeArrowheads="1"/>
                </p:cNvSpPr>
                <p:nvPr/>
              </p:nvSpPr>
              <p:spPr bwMode="auto">
                <a:xfrm>
                  <a:off x="8771" y="2148"/>
                  <a:ext cx="1366"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الملكية</a:t>
                  </a: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1139" name="Text Box 115"/>
                <p:cNvSpPr txBox="1">
                  <a:spLocks noChangeArrowheads="1"/>
                </p:cNvSpPr>
                <p:nvPr/>
              </p:nvSpPr>
              <p:spPr bwMode="auto">
                <a:xfrm>
                  <a:off x="905" y="2148"/>
                  <a:ext cx="1255" cy="63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الأسعار </a:t>
                  </a: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40" name="Group 116"/>
                <p:cNvGrpSpPr>
                  <a:grpSpLocks/>
                </p:cNvGrpSpPr>
                <p:nvPr/>
              </p:nvGrpSpPr>
              <p:grpSpPr bwMode="auto">
                <a:xfrm>
                  <a:off x="7740" y="3630"/>
                  <a:ext cx="930" cy="5577"/>
                  <a:chOff x="7740" y="3630"/>
                  <a:chExt cx="930" cy="5577"/>
                </a:xfrm>
              </p:grpSpPr>
              <p:grpSp>
                <p:nvGrpSpPr>
                  <p:cNvPr id="1141" name="Group 117"/>
                  <p:cNvGrpSpPr>
                    <a:grpSpLocks/>
                  </p:cNvGrpSpPr>
                  <p:nvPr/>
                </p:nvGrpSpPr>
                <p:grpSpPr bwMode="auto">
                  <a:xfrm>
                    <a:off x="7740" y="3630"/>
                    <a:ext cx="930" cy="4946"/>
                    <a:chOff x="7875" y="5275"/>
                    <a:chExt cx="831" cy="4776"/>
                  </a:xfrm>
                </p:grpSpPr>
                <p:cxnSp>
                  <p:nvCxnSpPr>
                    <p:cNvPr id="1142" name="AutoShape 118"/>
                    <p:cNvCxnSpPr>
                      <a:cxnSpLocks noChangeShapeType="1"/>
                    </p:cNvCxnSpPr>
                    <p:nvPr/>
                  </p:nvCxnSpPr>
                  <p:spPr bwMode="auto">
                    <a:xfrm>
                      <a:off x="7875" y="7864"/>
                      <a:ext cx="300"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43" name="AutoShape 119"/>
                    <p:cNvCxnSpPr>
                      <a:cxnSpLocks noChangeShapeType="1"/>
                    </p:cNvCxnSpPr>
                    <p:nvPr/>
                  </p:nvCxnSpPr>
                  <p:spPr bwMode="auto">
                    <a:xfrm>
                      <a:off x="7875" y="8411"/>
                      <a:ext cx="300"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44" name="AutoShape 120"/>
                    <p:cNvCxnSpPr>
                      <a:cxnSpLocks noChangeShapeType="1"/>
                    </p:cNvCxnSpPr>
                    <p:nvPr/>
                  </p:nvCxnSpPr>
                  <p:spPr bwMode="auto">
                    <a:xfrm>
                      <a:off x="7875" y="8964"/>
                      <a:ext cx="300"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45" name="AutoShape 121"/>
                    <p:cNvCxnSpPr>
                      <a:cxnSpLocks noChangeShapeType="1"/>
                    </p:cNvCxnSpPr>
                    <p:nvPr/>
                  </p:nvCxnSpPr>
                  <p:spPr bwMode="auto">
                    <a:xfrm>
                      <a:off x="7875" y="9495"/>
                      <a:ext cx="300"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46" name="AutoShape 122"/>
                    <p:cNvCxnSpPr>
                      <a:cxnSpLocks noChangeShapeType="1"/>
                    </p:cNvCxnSpPr>
                    <p:nvPr/>
                  </p:nvCxnSpPr>
                  <p:spPr bwMode="auto">
                    <a:xfrm>
                      <a:off x="7875" y="10051"/>
                      <a:ext cx="300"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47" name="AutoShape 123"/>
                    <p:cNvCxnSpPr>
                      <a:cxnSpLocks noChangeShapeType="1"/>
                    </p:cNvCxnSpPr>
                    <p:nvPr/>
                  </p:nvCxnSpPr>
                  <p:spPr bwMode="auto">
                    <a:xfrm>
                      <a:off x="7875" y="7335"/>
                      <a:ext cx="1" cy="2716"/>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48" name="AutoShape 124"/>
                    <p:cNvCxnSpPr>
                      <a:cxnSpLocks noChangeShapeType="1"/>
                    </p:cNvCxnSpPr>
                    <p:nvPr/>
                  </p:nvCxnSpPr>
                  <p:spPr bwMode="auto">
                    <a:xfrm>
                      <a:off x="7875" y="7335"/>
                      <a:ext cx="830" cy="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49" name="AutoShape 125"/>
                    <p:cNvCxnSpPr>
                      <a:cxnSpLocks noChangeShapeType="1"/>
                    </p:cNvCxnSpPr>
                    <p:nvPr/>
                  </p:nvCxnSpPr>
                  <p:spPr bwMode="auto">
                    <a:xfrm flipV="1">
                      <a:off x="8705" y="5275"/>
                      <a:ext cx="1" cy="206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grpSp>
              <p:cxnSp>
                <p:nvCxnSpPr>
                  <p:cNvPr id="1150" name="AutoShape 126"/>
                  <p:cNvCxnSpPr>
                    <a:cxnSpLocks noChangeShapeType="1"/>
                  </p:cNvCxnSpPr>
                  <p:nvPr/>
                </p:nvCxnSpPr>
                <p:spPr bwMode="auto">
                  <a:xfrm>
                    <a:off x="7740" y="8575"/>
                    <a:ext cx="0" cy="632"/>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51" name="AutoShape 127"/>
                  <p:cNvCxnSpPr>
                    <a:cxnSpLocks noChangeShapeType="1"/>
                  </p:cNvCxnSpPr>
                  <p:nvPr/>
                </p:nvCxnSpPr>
                <p:spPr bwMode="auto">
                  <a:xfrm>
                    <a:off x="7740" y="9207"/>
                    <a:ext cx="293"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grpSp>
              <p:nvGrpSpPr>
                <p:cNvPr id="1152" name="Group 128"/>
                <p:cNvGrpSpPr>
                  <a:grpSpLocks/>
                </p:cNvGrpSpPr>
                <p:nvPr/>
              </p:nvGrpSpPr>
              <p:grpSpPr bwMode="auto">
                <a:xfrm>
                  <a:off x="8315" y="9419"/>
                  <a:ext cx="1585" cy="2482"/>
                  <a:chOff x="8315" y="9419"/>
                  <a:chExt cx="1585" cy="2482"/>
                </a:xfrm>
              </p:grpSpPr>
              <p:sp>
                <p:nvSpPr>
                  <p:cNvPr id="1153" name="Text Box 129"/>
                  <p:cNvSpPr txBox="1">
                    <a:spLocks noChangeArrowheads="1"/>
                  </p:cNvSpPr>
                  <p:nvPr/>
                </p:nvSpPr>
                <p:spPr bwMode="auto">
                  <a:xfrm>
                    <a:off x="8787" y="9553"/>
                    <a:ext cx="1113" cy="51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العائمة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54" name="Text Box 130"/>
                  <p:cNvSpPr txBox="1">
                    <a:spLocks noChangeArrowheads="1"/>
                  </p:cNvSpPr>
                  <p:nvPr/>
                </p:nvSpPr>
                <p:spPr bwMode="auto">
                  <a:xfrm>
                    <a:off x="8787" y="10188"/>
                    <a:ext cx="1113" cy="51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الحافلات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55" name="Text Box 131"/>
                  <p:cNvSpPr txBox="1">
                    <a:spLocks noChangeArrowheads="1"/>
                  </p:cNvSpPr>
                  <p:nvPr/>
                </p:nvSpPr>
                <p:spPr bwMode="auto">
                  <a:xfrm>
                    <a:off x="8787" y="10779"/>
                    <a:ext cx="1113" cy="51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chemeClr val="tx1"/>
                        </a:solidFill>
                        <a:effectLst/>
                        <a:latin typeface="Arial" pitchFamily="34" charset="0"/>
                        <a:ea typeface="Arial" pitchFamily="34" charset="0"/>
                        <a:cs typeface="Arial" pitchFamily="34" charset="0"/>
                      </a:rPr>
                      <a:t>القطارات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56" name="Text Box 132"/>
                  <p:cNvSpPr txBox="1">
                    <a:spLocks noChangeArrowheads="1"/>
                  </p:cNvSpPr>
                  <p:nvPr/>
                </p:nvSpPr>
                <p:spPr bwMode="auto">
                  <a:xfrm>
                    <a:off x="8787" y="11389"/>
                    <a:ext cx="1113" cy="51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الطائرات</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cxnSp>
                <p:nvCxnSpPr>
                  <p:cNvPr id="1157" name="AutoShape 133"/>
                  <p:cNvCxnSpPr>
                    <a:cxnSpLocks noChangeShapeType="1"/>
                  </p:cNvCxnSpPr>
                  <p:nvPr/>
                </p:nvCxnSpPr>
                <p:spPr bwMode="auto">
                  <a:xfrm>
                    <a:off x="8315" y="9419"/>
                    <a:ext cx="472" cy="2281"/>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58" name="AutoShape 134"/>
                  <p:cNvCxnSpPr>
                    <a:cxnSpLocks noChangeShapeType="1"/>
                  </p:cNvCxnSpPr>
                  <p:nvPr/>
                </p:nvCxnSpPr>
                <p:spPr bwMode="auto">
                  <a:xfrm>
                    <a:off x="8315" y="9419"/>
                    <a:ext cx="456" cy="444"/>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59" name="AutoShape 135"/>
                  <p:cNvCxnSpPr>
                    <a:cxnSpLocks noChangeShapeType="1"/>
                  </p:cNvCxnSpPr>
                  <p:nvPr/>
                </p:nvCxnSpPr>
                <p:spPr bwMode="auto">
                  <a:xfrm>
                    <a:off x="8315" y="9419"/>
                    <a:ext cx="426" cy="1571"/>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60" name="AutoShape 136"/>
                  <p:cNvCxnSpPr>
                    <a:cxnSpLocks noChangeShapeType="1"/>
                  </p:cNvCxnSpPr>
                  <p:nvPr/>
                </p:nvCxnSpPr>
                <p:spPr bwMode="auto">
                  <a:xfrm>
                    <a:off x="8316" y="9419"/>
                    <a:ext cx="455" cy="1022"/>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grpSp>
              <p:nvGrpSpPr>
                <p:cNvPr id="1161" name="Group 137"/>
                <p:cNvGrpSpPr>
                  <a:grpSpLocks/>
                </p:cNvGrpSpPr>
                <p:nvPr/>
              </p:nvGrpSpPr>
              <p:grpSpPr bwMode="auto">
                <a:xfrm>
                  <a:off x="8820" y="2787"/>
                  <a:ext cx="1620" cy="3032"/>
                  <a:chOff x="8820" y="2787"/>
                  <a:chExt cx="1620" cy="3032"/>
                </a:xfrm>
              </p:grpSpPr>
              <p:grpSp>
                <p:nvGrpSpPr>
                  <p:cNvPr id="1162" name="Group 138"/>
                  <p:cNvGrpSpPr>
                    <a:grpSpLocks/>
                  </p:cNvGrpSpPr>
                  <p:nvPr/>
                </p:nvGrpSpPr>
                <p:grpSpPr bwMode="auto">
                  <a:xfrm>
                    <a:off x="8820" y="3871"/>
                    <a:ext cx="1410" cy="1948"/>
                    <a:chOff x="8110" y="5275"/>
                    <a:chExt cx="1946" cy="2820"/>
                  </a:xfrm>
                </p:grpSpPr>
                <p:sp>
                  <p:nvSpPr>
                    <p:cNvPr id="1163" name="Text Box 139"/>
                    <p:cNvSpPr txBox="1">
                      <a:spLocks noChangeArrowheads="1"/>
                    </p:cNvSpPr>
                    <p:nvPr/>
                  </p:nvSpPr>
                  <p:spPr bwMode="auto">
                    <a:xfrm>
                      <a:off x="8110" y="5275"/>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خاصة</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64" name="Text Box 140"/>
                    <p:cNvSpPr txBox="1">
                      <a:spLocks noChangeArrowheads="1"/>
                    </p:cNvSpPr>
                    <p:nvPr/>
                  </p:nvSpPr>
                  <p:spPr bwMode="auto">
                    <a:xfrm>
                      <a:off x="8110" y="6018"/>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الشركات</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65" name="Text Box 141"/>
                    <p:cNvSpPr txBox="1">
                      <a:spLocks noChangeArrowheads="1"/>
                    </p:cNvSpPr>
                    <p:nvPr/>
                  </p:nvSpPr>
                  <p:spPr bwMode="auto">
                    <a:xfrm>
                      <a:off x="8110" y="6744"/>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قطاع مختلط</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1166" name="Text Box 142"/>
                    <p:cNvSpPr txBox="1">
                      <a:spLocks noChangeArrowheads="1"/>
                    </p:cNvSpPr>
                    <p:nvPr/>
                  </p:nvSpPr>
                  <p:spPr bwMode="auto">
                    <a:xfrm>
                      <a:off x="8110" y="7487"/>
                      <a:ext cx="1946" cy="6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smtClean="0">
                          <a:ln>
                            <a:noFill/>
                          </a:ln>
                          <a:solidFill>
                            <a:schemeClr val="tx1"/>
                          </a:solidFill>
                          <a:effectLst/>
                          <a:latin typeface="Arial" pitchFamily="34" charset="0"/>
                          <a:ea typeface="Arial" pitchFamily="34" charset="0"/>
                          <a:cs typeface="Arial" pitchFamily="34" charset="0"/>
                        </a:rPr>
                        <a:t>حكومية</a:t>
                      </a:r>
                      <a:endParaRPr kumimoji="0" lang="en-US" sz="1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grpSp>
              <p:cxnSp>
                <p:nvCxnSpPr>
                  <p:cNvPr id="1167" name="AutoShape 143"/>
                  <p:cNvCxnSpPr>
                    <a:cxnSpLocks noChangeShapeType="1"/>
                  </p:cNvCxnSpPr>
                  <p:nvPr/>
                </p:nvCxnSpPr>
                <p:spPr bwMode="auto">
                  <a:xfrm flipH="1">
                    <a:off x="10426" y="3630"/>
                    <a:ext cx="14" cy="1955"/>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68" name="AutoShape 144"/>
                  <p:cNvCxnSpPr>
                    <a:cxnSpLocks noChangeShapeType="1"/>
                  </p:cNvCxnSpPr>
                  <p:nvPr/>
                </p:nvCxnSpPr>
                <p:spPr bwMode="auto">
                  <a:xfrm flipH="1">
                    <a:off x="10129" y="5585"/>
                    <a:ext cx="311"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69" name="AutoShape 145"/>
                  <p:cNvCxnSpPr>
                    <a:cxnSpLocks noChangeShapeType="1"/>
                  </p:cNvCxnSpPr>
                  <p:nvPr/>
                </p:nvCxnSpPr>
                <p:spPr bwMode="auto">
                  <a:xfrm flipH="1">
                    <a:off x="10113" y="5098"/>
                    <a:ext cx="312"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70" name="AutoShape 146"/>
                  <p:cNvCxnSpPr>
                    <a:cxnSpLocks noChangeShapeType="1"/>
                  </p:cNvCxnSpPr>
                  <p:nvPr/>
                </p:nvCxnSpPr>
                <p:spPr bwMode="auto">
                  <a:xfrm flipH="1">
                    <a:off x="10113" y="4600"/>
                    <a:ext cx="312"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71" name="AutoShape 147"/>
                  <p:cNvCxnSpPr>
                    <a:cxnSpLocks noChangeShapeType="1"/>
                  </p:cNvCxnSpPr>
                  <p:nvPr/>
                </p:nvCxnSpPr>
                <p:spPr bwMode="auto">
                  <a:xfrm flipH="1">
                    <a:off x="10129" y="4066"/>
                    <a:ext cx="311"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72" name="AutoShape 148"/>
                  <p:cNvCxnSpPr>
                    <a:cxnSpLocks noChangeShapeType="1"/>
                  </p:cNvCxnSpPr>
                  <p:nvPr/>
                </p:nvCxnSpPr>
                <p:spPr bwMode="auto">
                  <a:xfrm flipH="1">
                    <a:off x="10113" y="3630"/>
                    <a:ext cx="313" cy="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73" name="AutoShape 149"/>
                  <p:cNvCxnSpPr>
                    <a:cxnSpLocks noChangeShapeType="1"/>
                  </p:cNvCxnSpPr>
                  <p:nvPr/>
                </p:nvCxnSpPr>
                <p:spPr bwMode="auto">
                  <a:xfrm flipV="1">
                    <a:off x="10113" y="2787"/>
                    <a:ext cx="0" cy="843"/>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grpSp>
            <p:grpSp>
              <p:nvGrpSpPr>
                <p:cNvPr id="1174" name="Group 150"/>
                <p:cNvGrpSpPr>
                  <a:grpSpLocks/>
                </p:cNvGrpSpPr>
                <p:nvPr/>
              </p:nvGrpSpPr>
              <p:grpSpPr bwMode="auto">
                <a:xfrm>
                  <a:off x="1990" y="3630"/>
                  <a:ext cx="861" cy="8529"/>
                  <a:chOff x="2648" y="5275"/>
                  <a:chExt cx="769" cy="8116"/>
                </a:xfrm>
              </p:grpSpPr>
              <p:cxnSp>
                <p:nvCxnSpPr>
                  <p:cNvPr id="1175" name="AutoShape 151"/>
                  <p:cNvCxnSpPr>
                    <a:cxnSpLocks noChangeShapeType="1"/>
                  </p:cNvCxnSpPr>
                  <p:nvPr/>
                </p:nvCxnSpPr>
                <p:spPr bwMode="auto">
                  <a:xfrm>
                    <a:off x="3417" y="5275"/>
                    <a:ext cx="0" cy="3305"/>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76" name="AutoShape 152"/>
                  <p:cNvCxnSpPr>
                    <a:cxnSpLocks noChangeShapeType="1"/>
                  </p:cNvCxnSpPr>
                  <p:nvPr/>
                </p:nvCxnSpPr>
                <p:spPr bwMode="auto">
                  <a:xfrm>
                    <a:off x="2649" y="8570"/>
                    <a:ext cx="0" cy="4821"/>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77" name="AutoShape 153"/>
                  <p:cNvCxnSpPr>
                    <a:cxnSpLocks noChangeShapeType="1"/>
                  </p:cNvCxnSpPr>
                  <p:nvPr/>
                </p:nvCxnSpPr>
                <p:spPr bwMode="auto">
                  <a:xfrm flipH="1">
                    <a:off x="2648" y="8580"/>
                    <a:ext cx="769" cy="0"/>
                  </a:xfrm>
                  <a:prstGeom prst="straightConnector1">
                    <a:avLst/>
                  </a:prstGeom>
                  <a:ln>
                    <a:headEnd/>
                    <a:tailEnd/>
                  </a:ln>
                </p:spPr>
                <p:style>
                  <a:lnRef idx="1">
                    <a:schemeClr val="accent4"/>
                  </a:lnRef>
                  <a:fillRef idx="2">
                    <a:schemeClr val="accent4"/>
                  </a:fillRef>
                  <a:effectRef idx="1">
                    <a:schemeClr val="accent4"/>
                  </a:effectRef>
                  <a:fontRef idx="minor">
                    <a:schemeClr val="dk1"/>
                  </a:fontRef>
                </p:style>
              </p:cxnSp>
              <p:cxnSp>
                <p:nvCxnSpPr>
                  <p:cNvPr id="1178" name="AutoShape 154"/>
                  <p:cNvCxnSpPr>
                    <a:cxnSpLocks noChangeShapeType="1"/>
                  </p:cNvCxnSpPr>
                  <p:nvPr/>
                </p:nvCxnSpPr>
                <p:spPr bwMode="auto">
                  <a:xfrm>
                    <a:off x="2648" y="12803"/>
                    <a:ext cx="284"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79" name="AutoShape 155"/>
                  <p:cNvCxnSpPr>
                    <a:cxnSpLocks noChangeShapeType="1"/>
                  </p:cNvCxnSpPr>
                  <p:nvPr/>
                </p:nvCxnSpPr>
                <p:spPr bwMode="auto">
                  <a:xfrm>
                    <a:off x="2648" y="12279"/>
                    <a:ext cx="284"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0" name="AutoShape 156"/>
                  <p:cNvCxnSpPr>
                    <a:cxnSpLocks noChangeShapeType="1"/>
                  </p:cNvCxnSpPr>
                  <p:nvPr/>
                </p:nvCxnSpPr>
                <p:spPr bwMode="auto">
                  <a:xfrm>
                    <a:off x="2648" y="11756"/>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1" name="AutoShape 157"/>
                  <p:cNvCxnSpPr>
                    <a:cxnSpLocks noChangeShapeType="1"/>
                  </p:cNvCxnSpPr>
                  <p:nvPr/>
                </p:nvCxnSpPr>
                <p:spPr bwMode="auto">
                  <a:xfrm>
                    <a:off x="2648" y="11206"/>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2" name="AutoShape 158"/>
                  <p:cNvCxnSpPr>
                    <a:cxnSpLocks noChangeShapeType="1"/>
                  </p:cNvCxnSpPr>
                  <p:nvPr/>
                </p:nvCxnSpPr>
                <p:spPr bwMode="auto">
                  <a:xfrm>
                    <a:off x="2648" y="10653"/>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3" name="AutoShape 159"/>
                  <p:cNvCxnSpPr>
                    <a:cxnSpLocks noChangeShapeType="1"/>
                  </p:cNvCxnSpPr>
                  <p:nvPr/>
                </p:nvCxnSpPr>
                <p:spPr bwMode="auto">
                  <a:xfrm>
                    <a:off x="2648" y="10099"/>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4" name="AutoShape 160"/>
                  <p:cNvCxnSpPr>
                    <a:cxnSpLocks noChangeShapeType="1"/>
                  </p:cNvCxnSpPr>
                  <p:nvPr/>
                </p:nvCxnSpPr>
                <p:spPr bwMode="auto">
                  <a:xfrm>
                    <a:off x="2648" y="9555"/>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cxnSp>
                <p:nvCxnSpPr>
                  <p:cNvPr id="1185" name="AutoShape 161"/>
                  <p:cNvCxnSpPr>
                    <a:cxnSpLocks noChangeShapeType="1"/>
                  </p:cNvCxnSpPr>
                  <p:nvPr/>
                </p:nvCxnSpPr>
                <p:spPr bwMode="auto">
                  <a:xfrm>
                    <a:off x="2648" y="8998"/>
                    <a:ext cx="276" cy="0"/>
                  </a:xfrm>
                  <a:prstGeom prst="straightConnector1">
                    <a:avLst/>
                  </a:prstGeom>
                  <a:ln>
                    <a:headEnd/>
                    <a:tailEnd type="triangle" w="med" len="med"/>
                  </a:ln>
                </p:spPr>
                <p:style>
                  <a:lnRef idx="1">
                    <a:schemeClr val="accent4"/>
                  </a:lnRef>
                  <a:fillRef idx="2">
                    <a:schemeClr val="accent4"/>
                  </a:fillRef>
                  <a:effectRef idx="1">
                    <a:schemeClr val="accent4"/>
                  </a:effectRef>
                  <a:fontRef idx="minor">
                    <a:schemeClr val="dk1"/>
                  </a:fontRef>
                </p:style>
              </p:cxnSp>
            </p:grpSp>
          </p:grpSp>
        </p:grpSp>
      </p:grpSp>
    </p:spTree>
    <p:extLst>
      <p:ext uri="{BB962C8B-B14F-4D97-AF65-F5344CB8AC3E}">
        <p14:creationId xmlns:p14="http://schemas.microsoft.com/office/powerpoint/2010/main" val="1691005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285720" y="357166"/>
            <a:ext cx="8572560" cy="6072230"/>
            <a:chOff x="1328" y="2880"/>
            <a:chExt cx="8752" cy="4680"/>
          </a:xfrm>
        </p:grpSpPr>
        <p:sp>
          <p:nvSpPr>
            <p:cNvPr id="24579" name="Text Box 3"/>
            <p:cNvSpPr txBox="1">
              <a:spLocks noChangeArrowheads="1"/>
            </p:cNvSpPr>
            <p:nvPr/>
          </p:nvSpPr>
          <p:spPr bwMode="auto">
            <a:xfrm>
              <a:off x="6480" y="3960"/>
              <a:ext cx="1980" cy="7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Calibri" pitchFamily="34" charset="0"/>
                  <a:ea typeface="Arial" pitchFamily="34" charset="0"/>
                  <a:cs typeface="Simplified Arabic" pitchFamily="2" charset="-78"/>
                </a:rPr>
                <a:t>الوظائف الرئيسية</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80" name="Text Box 4"/>
            <p:cNvSpPr txBox="1">
              <a:spLocks noChangeArrowheads="1"/>
            </p:cNvSpPr>
            <p:nvPr/>
          </p:nvSpPr>
          <p:spPr bwMode="auto">
            <a:xfrm>
              <a:off x="3600" y="3960"/>
              <a:ext cx="2340" cy="7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Calibri" pitchFamily="34" charset="0"/>
                  <a:ea typeface="Arial" pitchFamily="34" charset="0"/>
                  <a:cs typeface="Simplified Arabic" pitchFamily="2" charset="-78"/>
                </a:rPr>
                <a:t>الوظائف الساندة</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81" name="Text Box 5"/>
            <p:cNvSpPr txBox="1">
              <a:spLocks noChangeArrowheads="1"/>
            </p:cNvSpPr>
            <p:nvPr/>
          </p:nvSpPr>
          <p:spPr bwMode="auto">
            <a:xfrm>
              <a:off x="4860" y="2880"/>
              <a:ext cx="2700" cy="7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Calibri" pitchFamily="34" charset="0"/>
                  <a:ea typeface="Arial" pitchFamily="34" charset="0"/>
                  <a:cs typeface="Simplified Arabic" pitchFamily="2" charset="-78"/>
                </a:rPr>
                <a:t>وظائف المؤسسة الفندقية</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grpSp>
          <p:nvGrpSpPr>
            <p:cNvPr id="24582" name="Group 6"/>
            <p:cNvGrpSpPr>
              <a:grpSpLocks/>
            </p:cNvGrpSpPr>
            <p:nvPr/>
          </p:nvGrpSpPr>
          <p:grpSpPr bwMode="auto">
            <a:xfrm>
              <a:off x="1328" y="4680"/>
              <a:ext cx="8752" cy="2880"/>
              <a:chOff x="1328" y="4680"/>
              <a:chExt cx="8752" cy="2880"/>
            </a:xfrm>
          </p:grpSpPr>
          <p:grpSp>
            <p:nvGrpSpPr>
              <p:cNvPr id="24583" name="Group 7"/>
              <p:cNvGrpSpPr>
                <a:grpSpLocks/>
              </p:cNvGrpSpPr>
              <p:nvPr/>
            </p:nvGrpSpPr>
            <p:grpSpPr bwMode="auto">
              <a:xfrm>
                <a:off x="7020" y="4860"/>
                <a:ext cx="3060" cy="2700"/>
                <a:chOff x="5760" y="5040"/>
                <a:chExt cx="2880" cy="2700"/>
              </a:xfrm>
            </p:grpSpPr>
            <p:sp>
              <p:nvSpPr>
                <p:cNvPr id="24584" name="Text Box 8"/>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الإيواء</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85" name="Text Box 9"/>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وظيفة تقديم الأطعمة والمشروبات</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86" name="Text Box 10"/>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وظيفة الإستقبال (المكتب الأمامي)</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87" name="Text Box 11"/>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وظيفة السلامة والأمن</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grpSp>
          <p:grpSp>
            <p:nvGrpSpPr>
              <p:cNvPr id="24588" name="Group 12"/>
              <p:cNvGrpSpPr>
                <a:grpSpLocks/>
              </p:cNvGrpSpPr>
              <p:nvPr/>
            </p:nvGrpSpPr>
            <p:grpSpPr bwMode="auto">
              <a:xfrm>
                <a:off x="1328" y="4860"/>
                <a:ext cx="4792" cy="2700"/>
                <a:chOff x="1328" y="5040"/>
                <a:chExt cx="4792" cy="2700"/>
              </a:xfrm>
            </p:grpSpPr>
            <p:grpSp>
              <p:nvGrpSpPr>
                <p:cNvPr id="24589" name="Group 13"/>
                <p:cNvGrpSpPr>
                  <a:grpSpLocks/>
                </p:cNvGrpSpPr>
                <p:nvPr/>
              </p:nvGrpSpPr>
              <p:grpSpPr bwMode="auto">
                <a:xfrm>
                  <a:off x="4208" y="5040"/>
                  <a:ext cx="1912" cy="2700"/>
                  <a:chOff x="5760" y="5040"/>
                  <a:chExt cx="2880" cy="2700"/>
                </a:xfrm>
              </p:grpSpPr>
              <p:sp>
                <p:nvSpPr>
                  <p:cNvPr id="24590" name="Text Box 14"/>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وظيفة الغسيل والكي</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1" name="Text Box 15"/>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الإتصالات</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2" name="Text Box 16"/>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الغرف</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3" name="Text Box 17"/>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النقل السياحي</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grpSp>
            <p:grpSp>
              <p:nvGrpSpPr>
                <p:cNvPr id="24594" name="Group 18"/>
                <p:cNvGrpSpPr>
                  <a:grpSpLocks/>
                </p:cNvGrpSpPr>
                <p:nvPr/>
              </p:nvGrpSpPr>
              <p:grpSpPr bwMode="auto">
                <a:xfrm>
                  <a:off x="1328" y="5040"/>
                  <a:ext cx="2340" cy="2700"/>
                  <a:chOff x="5760" y="5040"/>
                  <a:chExt cx="2880" cy="2700"/>
                </a:xfrm>
              </p:grpSpPr>
              <p:sp>
                <p:nvSpPr>
                  <p:cNvPr id="24595" name="Text Box 19"/>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المعلومات السياحية</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6" name="Text Box 20"/>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المشتريات السياحية</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7" name="Text Box 21"/>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خدمة الترفيه السياحي</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sp>
                <p:nvSpPr>
                  <p:cNvPr id="24598" name="Text Box 22"/>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cs typeface="Simplified Arabic" pitchFamily="2" charset="-78"/>
                      </a:rPr>
                      <a:t>خدمات تكميلية أخرى</a:t>
                    </a:r>
                    <a:endParaRPr kumimoji="0" lang="ar-IQ" sz="2000" b="1" i="0" u="none" strike="noStrike" cap="none" normalizeH="0" baseline="0" smtClean="0">
                      <a:ln>
                        <a:noFill/>
                      </a:ln>
                      <a:solidFill>
                        <a:srgbClr val="FFFF00"/>
                      </a:solidFill>
                      <a:effectLst/>
                      <a:latin typeface="Arial" pitchFamily="34" charset="0"/>
                      <a:cs typeface="Arial" pitchFamily="34" charset="0"/>
                    </a:endParaRPr>
                  </a:p>
                </p:txBody>
              </p:sp>
            </p:grpSp>
          </p:grpSp>
          <p:grpSp>
            <p:nvGrpSpPr>
              <p:cNvPr id="24599" name="Group 23"/>
              <p:cNvGrpSpPr>
                <a:grpSpLocks/>
              </p:cNvGrpSpPr>
              <p:nvPr/>
            </p:nvGrpSpPr>
            <p:grpSpPr bwMode="auto">
              <a:xfrm>
                <a:off x="6660" y="4680"/>
                <a:ext cx="360" cy="2520"/>
                <a:chOff x="6660" y="4680"/>
                <a:chExt cx="360" cy="2520"/>
              </a:xfrm>
            </p:grpSpPr>
            <p:cxnSp>
              <p:nvCxnSpPr>
                <p:cNvPr id="24600" name="AutoShape 24"/>
                <p:cNvCxnSpPr>
                  <a:cxnSpLocks noChangeShapeType="1"/>
                </p:cNvCxnSpPr>
                <p:nvPr/>
              </p:nvCxnSpPr>
              <p:spPr bwMode="auto">
                <a:xfrm>
                  <a:off x="6660" y="4680"/>
                  <a:ext cx="0" cy="2520"/>
                </a:xfrm>
                <a:prstGeom prst="straightConnector1">
                  <a:avLst/>
                </a:prstGeom>
                <a:ln>
                  <a:headEnd/>
                  <a:tailEnd/>
                </a:ln>
              </p:spPr>
              <p:style>
                <a:lnRef idx="1">
                  <a:schemeClr val="accent4"/>
                </a:lnRef>
                <a:fillRef idx="3">
                  <a:schemeClr val="accent4"/>
                </a:fillRef>
                <a:effectRef idx="2">
                  <a:schemeClr val="accent4"/>
                </a:effectRef>
                <a:fontRef idx="minor">
                  <a:schemeClr val="lt1"/>
                </a:fontRef>
              </p:style>
            </p:cxnSp>
            <p:cxnSp>
              <p:nvCxnSpPr>
                <p:cNvPr id="24601" name="AutoShape 25"/>
                <p:cNvCxnSpPr>
                  <a:cxnSpLocks noChangeShapeType="1"/>
                </p:cNvCxnSpPr>
                <p:nvPr/>
              </p:nvCxnSpPr>
              <p:spPr bwMode="auto">
                <a:xfrm>
                  <a:off x="6660" y="522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2" name="AutoShape 26"/>
                <p:cNvCxnSpPr>
                  <a:cxnSpLocks noChangeShapeType="1"/>
                </p:cNvCxnSpPr>
                <p:nvPr/>
              </p:nvCxnSpPr>
              <p:spPr bwMode="auto">
                <a:xfrm>
                  <a:off x="6660" y="594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3" name="AutoShape 27"/>
                <p:cNvCxnSpPr>
                  <a:cxnSpLocks noChangeShapeType="1"/>
                </p:cNvCxnSpPr>
                <p:nvPr/>
              </p:nvCxnSpPr>
              <p:spPr bwMode="auto">
                <a:xfrm>
                  <a:off x="6660" y="648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4" name="AutoShape 28"/>
                <p:cNvCxnSpPr>
                  <a:cxnSpLocks noChangeShapeType="1"/>
                </p:cNvCxnSpPr>
                <p:nvPr/>
              </p:nvCxnSpPr>
              <p:spPr bwMode="auto">
                <a:xfrm>
                  <a:off x="6660" y="720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grpSp>
          <p:grpSp>
            <p:nvGrpSpPr>
              <p:cNvPr id="24605" name="Group 29"/>
              <p:cNvGrpSpPr>
                <a:grpSpLocks/>
              </p:cNvGrpSpPr>
              <p:nvPr/>
            </p:nvGrpSpPr>
            <p:grpSpPr bwMode="auto">
              <a:xfrm>
                <a:off x="3668" y="4680"/>
                <a:ext cx="540" cy="2520"/>
                <a:chOff x="3668" y="4680"/>
                <a:chExt cx="540" cy="2520"/>
              </a:xfrm>
            </p:grpSpPr>
            <p:cxnSp>
              <p:nvCxnSpPr>
                <p:cNvPr id="24606" name="AutoShape 30"/>
                <p:cNvCxnSpPr>
                  <a:cxnSpLocks noChangeShapeType="1"/>
                </p:cNvCxnSpPr>
                <p:nvPr/>
              </p:nvCxnSpPr>
              <p:spPr bwMode="auto">
                <a:xfrm>
                  <a:off x="3960" y="4680"/>
                  <a:ext cx="0" cy="2520"/>
                </a:xfrm>
                <a:prstGeom prst="straightConnector1">
                  <a:avLst/>
                </a:prstGeom>
                <a:ln>
                  <a:headEnd/>
                  <a:tailEnd/>
                </a:ln>
              </p:spPr>
              <p:style>
                <a:lnRef idx="1">
                  <a:schemeClr val="accent4"/>
                </a:lnRef>
                <a:fillRef idx="3">
                  <a:schemeClr val="accent4"/>
                </a:fillRef>
                <a:effectRef idx="2">
                  <a:schemeClr val="accent4"/>
                </a:effectRef>
                <a:fontRef idx="minor">
                  <a:schemeClr val="lt1"/>
                </a:fontRef>
              </p:style>
            </p:cxnSp>
            <p:cxnSp>
              <p:nvCxnSpPr>
                <p:cNvPr id="24607" name="AutoShape 31"/>
                <p:cNvCxnSpPr>
                  <a:cxnSpLocks noChangeShapeType="1"/>
                </p:cNvCxnSpPr>
                <p:nvPr/>
              </p:nvCxnSpPr>
              <p:spPr bwMode="auto">
                <a:xfrm>
                  <a:off x="3668" y="522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08" name="AutoShape 32"/>
                <p:cNvCxnSpPr>
                  <a:cxnSpLocks noChangeShapeType="1"/>
                </p:cNvCxnSpPr>
                <p:nvPr/>
              </p:nvCxnSpPr>
              <p:spPr bwMode="auto">
                <a:xfrm>
                  <a:off x="3668" y="594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09" name="AutoShape 33"/>
                <p:cNvCxnSpPr>
                  <a:cxnSpLocks noChangeShapeType="1"/>
                </p:cNvCxnSpPr>
                <p:nvPr/>
              </p:nvCxnSpPr>
              <p:spPr bwMode="auto">
                <a:xfrm>
                  <a:off x="3668" y="666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10" name="AutoShape 34"/>
                <p:cNvCxnSpPr>
                  <a:cxnSpLocks noChangeShapeType="1"/>
                </p:cNvCxnSpPr>
                <p:nvPr/>
              </p:nvCxnSpPr>
              <p:spPr bwMode="auto">
                <a:xfrm>
                  <a:off x="3668" y="720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grpSp>
        </p:grpSp>
        <p:cxnSp>
          <p:nvCxnSpPr>
            <p:cNvPr id="24611" name="AutoShape 35"/>
            <p:cNvCxnSpPr>
              <a:cxnSpLocks noChangeShapeType="1"/>
            </p:cNvCxnSpPr>
            <p:nvPr/>
          </p:nvCxnSpPr>
          <p:spPr bwMode="auto">
            <a:xfrm>
              <a:off x="6120" y="3600"/>
              <a:ext cx="1260" cy="36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12" name="AutoShape 36"/>
            <p:cNvCxnSpPr>
              <a:cxnSpLocks noChangeShapeType="1"/>
            </p:cNvCxnSpPr>
            <p:nvPr/>
          </p:nvCxnSpPr>
          <p:spPr bwMode="auto">
            <a:xfrm flipH="1">
              <a:off x="4860" y="3600"/>
              <a:ext cx="1260" cy="36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grpSp>
    </p:spTree>
    <p:extLst>
      <p:ext uri="{BB962C8B-B14F-4D97-AF65-F5344CB8AC3E}">
        <p14:creationId xmlns:p14="http://schemas.microsoft.com/office/powerpoint/2010/main" val="22986093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71438" y="214290"/>
            <a:ext cx="8858280" cy="6429420"/>
            <a:chOff x="1707" y="6444"/>
            <a:chExt cx="8244" cy="5844"/>
          </a:xfrm>
        </p:grpSpPr>
        <p:grpSp>
          <p:nvGrpSpPr>
            <p:cNvPr id="25603" name="Group 3"/>
            <p:cNvGrpSpPr>
              <a:grpSpLocks/>
            </p:cNvGrpSpPr>
            <p:nvPr/>
          </p:nvGrpSpPr>
          <p:grpSpPr bwMode="auto">
            <a:xfrm>
              <a:off x="1707" y="6444"/>
              <a:ext cx="7937" cy="3284"/>
              <a:chOff x="2020" y="2766"/>
              <a:chExt cx="7937" cy="3284"/>
            </a:xfrm>
          </p:grpSpPr>
          <p:cxnSp>
            <p:nvCxnSpPr>
              <p:cNvPr id="25604" name="AutoShape 4"/>
              <p:cNvCxnSpPr>
                <a:cxnSpLocks noChangeShapeType="1"/>
              </p:cNvCxnSpPr>
              <p:nvPr/>
            </p:nvCxnSpPr>
            <p:spPr bwMode="auto">
              <a:xfrm>
                <a:off x="6014" y="3653"/>
                <a:ext cx="0" cy="1854"/>
              </a:xfrm>
              <a:prstGeom prst="straightConnector1">
                <a:avLst/>
              </a:prstGeom>
              <a:noFill/>
              <a:ln w="3175">
                <a:solidFill>
                  <a:srgbClr val="000000"/>
                </a:solidFill>
                <a:round/>
                <a:headEnd/>
                <a:tailEnd type="triangle" w="med" len="med"/>
              </a:ln>
              <a:effectLst/>
            </p:spPr>
          </p:cxnSp>
          <p:cxnSp>
            <p:nvCxnSpPr>
              <p:cNvPr id="25605" name="AutoShape 5"/>
              <p:cNvCxnSpPr>
                <a:cxnSpLocks noChangeShapeType="1"/>
              </p:cNvCxnSpPr>
              <p:nvPr/>
            </p:nvCxnSpPr>
            <p:spPr bwMode="auto">
              <a:xfrm flipV="1">
                <a:off x="7124" y="3226"/>
                <a:ext cx="756" cy="11"/>
              </a:xfrm>
              <a:prstGeom prst="straightConnector1">
                <a:avLst/>
              </a:prstGeom>
              <a:noFill/>
              <a:ln w="3175">
                <a:solidFill>
                  <a:srgbClr val="000000"/>
                </a:solidFill>
                <a:round/>
                <a:headEnd/>
                <a:tailEnd type="triangle" w="med" len="med"/>
              </a:ln>
              <a:effectLst/>
            </p:spPr>
          </p:cxnSp>
          <p:cxnSp>
            <p:nvCxnSpPr>
              <p:cNvPr id="25606" name="AutoShape 6"/>
              <p:cNvCxnSpPr>
                <a:cxnSpLocks noChangeShapeType="1"/>
              </p:cNvCxnSpPr>
              <p:nvPr/>
            </p:nvCxnSpPr>
            <p:spPr bwMode="auto">
              <a:xfrm flipH="1">
                <a:off x="4020" y="3273"/>
                <a:ext cx="1104" cy="0"/>
              </a:xfrm>
              <a:prstGeom prst="straightConnector1">
                <a:avLst/>
              </a:prstGeom>
              <a:noFill/>
              <a:ln w="3175">
                <a:solidFill>
                  <a:srgbClr val="000000"/>
                </a:solidFill>
                <a:round/>
                <a:headEnd/>
                <a:tailEnd type="triangle" w="med" len="med"/>
              </a:ln>
              <a:effectLst/>
            </p:spPr>
          </p:cxnSp>
          <p:cxnSp>
            <p:nvCxnSpPr>
              <p:cNvPr id="25607" name="AutoShape 7"/>
              <p:cNvCxnSpPr>
                <a:cxnSpLocks noChangeShapeType="1"/>
              </p:cNvCxnSpPr>
              <p:nvPr/>
            </p:nvCxnSpPr>
            <p:spPr bwMode="auto">
              <a:xfrm flipH="1">
                <a:off x="4949" y="3653"/>
                <a:ext cx="1053" cy="471"/>
              </a:xfrm>
              <a:prstGeom prst="straightConnector1">
                <a:avLst/>
              </a:prstGeom>
              <a:noFill/>
              <a:ln w="3175">
                <a:solidFill>
                  <a:srgbClr val="000000"/>
                </a:solidFill>
                <a:round/>
                <a:headEnd/>
                <a:tailEnd type="triangle" w="med" len="med"/>
              </a:ln>
              <a:effectLst/>
            </p:spPr>
          </p:cxnSp>
          <p:cxnSp>
            <p:nvCxnSpPr>
              <p:cNvPr id="25608" name="AutoShape 8"/>
              <p:cNvCxnSpPr>
                <a:cxnSpLocks noChangeShapeType="1"/>
              </p:cNvCxnSpPr>
              <p:nvPr/>
            </p:nvCxnSpPr>
            <p:spPr bwMode="auto">
              <a:xfrm>
                <a:off x="6014" y="3653"/>
                <a:ext cx="1263" cy="471"/>
              </a:xfrm>
              <a:prstGeom prst="straightConnector1">
                <a:avLst/>
              </a:prstGeom>
              <a:noFill/>
              <a:ln w="3175">
                <a:solidFill>
                  <a:srgbClr val="000000"/>
                </a:solidFill>
                <a:round/>
                <a:headEnd/>
                <a:tailEnd type="triangle" w="med" len="med"/>
              </a:ln>
              <a:effectLst/>
            </p:spPr>
          </p:cxnSp>
          <p:cxnSp>
            <p:nvCxnSpPr>
              <p:cNvPr id="25609" name="AutoShape 9"/>
              <p:cNvCxnSpPr>
                <a:cxnSpLocks noChangeShapeType="1"/>
              </p:cNvCxnSpPr>
              <p:nvPr/>
            </p:nvCxnSpPr>
            <p:spPr bwMode="auto">
              <a:xfrm flipH="1">
                <a:off x="5744" y="3653"/>
                <a:ext cx="270" cy="1036"/>
              </a:xfrm>
              <a:prstGeom prst="straightConnector1">
                <a:avLst/>
              </a:prstGeom>
              <a:noFill/>
              <a:ln w="3175">
                <a:solidFill>
                  <a:srgbClr val="000000"/>
                </a:solidFill>
                <a:round/>
                <a:headEnd/>
                <a:tailEnd type="triangle" w="med" len="med"/>
              </a:ln>
              <a:effectLst/>
            </p:spPr>
          </p:cxnSp>
          <p:cxnSp>
            <p:nvCxnSpPr>
              <p:cNvPr id="25610" name="AutoShape 10"/>
              <p:cNvCxnSpPr>
                <a:cxnSpLocks noChangeShapeType="1"/>
              </p:cNvCxnSpPr>
              <p:nvPr/>
            </p:nvCxnSpPr>
            <p:spPr bwMode="auto">
              <a:xfrm>
                <a:off x="6014" y="3653"/>
                <a:ext cx="278" cy="1036"/>
              </a:xfrm>
              <a:prstGeom prst="straightConnector1">
                <a:avLst/>
              </a:prstGeom>
              <a:noFill/>
              <a:ln w="3175">
                <a:solidFill>
                  <a:srgbClr val="000000"/>
                </a:solidFill>
                <a:round/>
                <a:headEnd/>
                <a:tailEnd type="triangle" w="med" len="med"/>
              </a:ln>
              <a:effectLst/>
            </p:spPr>
          </p:cxnSp>
          <p:sp>
            <p:nvSpPr>
              <p:cNvPr id="25611" name="Text Box 11"/>
              <p:cNvSpPr txBox="1">
                <a:spLocks noChangeArrowheads="1"/>
              </p:cNvSpPr>
              <p:nvPr/>
            </p:nvSpPr>
            <p:spPr bwMode="auto">
              <a:xfrm>
                <a:off x="5124" y="2766"/>
                <a:ext cx="2000" cy="887"/>
              </a:xfrm>
              <a:prstGeom prst="rect">
                <a:avLst/>
              </a:prstGeom>
              <a:solidFill>
                <a:schemeClr val="accent2">
                  <a:lumMod val="60000"/>
                  <a:lumOff val="40000"/>
                </a:schemeClr>
              </a:solidFill>
              <a:ln w="3175">
                <a:solidFill>
                  <a:srgbClr val="000000"/>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خصائص</a:t>
                </a: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المؤسسات</a:t>
                </a: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الفندقية</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2" name="Text Box 12"/>
              <p:cNvSpPr txBox="1">
                <a:spLocks noChangeArrowheads="1"/>
              </p:cNvSpPr>
              <p:nvPr/>
            </p:nvSpPr>
            <p:spPr bwMode="auto">
              <a:xfrm>
                <a:off x="7957" y="3007"/>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رأس المال</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3" name="Text Box 13"/>
              <p:cNvSpPr txBox="1">
                <a:spLocks noChangeArrowheads="1"/>
              </p:cNvSpPr>
              <p:nvPr/>
            </p:nvSpPr>
            <p:spPr bwMode="auto">
              <a:xfrm>
                <a:off x="7265" y="385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الطلب الموسمي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4" name="Text Box 14"/>
              <p:cNvSpPr txBox="1">
                <a:spLocks noChangeArrowheads="1"/>
              </p:cNvSpPr>
              <p:nvPr/>
            </p:nvSpPr>
            <p:spPr bwMode="auto">
              <a:xfrm>
                <a:off x="6280" y="468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التأثيرالاقتصادي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5" name="Text Box 15"/>
              <p:cNvSpPr txBox="1">
                <a:spLocks noChangeArrowheads="1"/>
              </p:cNvSpPr>
              <p:nvPr/>
            </p:nvSpPr>
            <p:spPr bwMode="auto">
              <a:xfrm>
                <a:off x="5153" y="5507"/>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الموارد البشرية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6" name="Text Box 16"/>
              <p:cNvSpPr txBox="1">
                <a:spLocks noChangeArrowheads="1"/>
              </p:cNvSpPr>
              <p:nvPr/>
            </p:nvSpPr>
            <p:spPr bwMode="auto">
              <a:xfrm>
                <a:off x="3732" y="468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الحساسية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7" name="Text Box 17"/>
              <p:cNvSpPr txBox="1">
                <a:spLocks noChangeArrowheads="1"/>
              </p:cNvSpPr>
              <p:nvPr/>
            </p:nvSpPr>
            <p:spPr bwMode="auto">
              <a:xfrm>
                <a:off x="2949" y="3894"/>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التنوع الخدماتي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8" name="Text Box 18"/>
              <p:cNvSpPr txBox="1">
                <a:spLocks noChangeArrowheads="1"/>
              </p:cNvSpPr>
              <p:nvPr/>
            </p:nvSpPr>
            <p:spPr bwMode="auto">
              <a:xfrm>
                <a:off x="2020" y="3110"/>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الجغرافية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5619" name="Text Box 19"/>
            <p:cNvSpPr txBox="1">
              <a:spLocks noChangeArrowheads="1"/>
            </p:cNvSpPr>
            <p:nvPr/>
          </p:nvSpPr>
          <p:spPr bwMode="auto">
            <a:xfrm>
              <a:off x="7335" y="10173"/>
              <a:ext cx="2616" cy="1906"/>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419100"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كثافة رأس المال</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كثافة الأصول الثابتة</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3"/>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سرعة دوران رأس المال المتداول</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419100" lvl="0" indent="0" algn="r" defTabSz="914400" rtl="1" eaLnBrk="1" fontAlgn="base" latinLnBrk="0" hangingPunct="1">
                <a:lnSpc>
                  <a:spcPct val="100000"/>
                </a:lnSpc>
                <a:spcBef>
                  <a:spcPct val="0"/>
                </a:spcBef>
                <a:spcAft>
                  <a:spcPts val="1000"/>
                </a:spcAft>
                <a:buClrTx/>
                <a:buSzTx/>
                <a:buFont typeface="Arial" pitchFamily="34" charset="0"/>
                <a:buChar char="4"/>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حجم الاستثمار الفندقي</a:t>
              </a:r>
              <a:endParaRPr kumimoji="0" lang="ar-IQ"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20" name="AutoShape 20"/>
            <p:cNvCxnSpPr>
              <a:cxnSpLocks noChangeShapeType="1"/>
            </p:cNvCxnSpPr>
            <p:nvPr/>
          </p:nvCxnSpPr>
          <p:spPr bwMode="auto">
            <a:xfrm>
              <a:off x="9556" y="7252"/>
              <a:ext cx="0" cy="2921"/>
            </a:xfrm>
            <a:prstGeom prst="straightConnector1">
              <a:avLst/>
            </a:prstGeom>
            <a:noFill/>
            <a:ln w="3175">
              <a:solidFill>
                <a:srgbClr val="000000"/>
              </a:solidFill>
              <a:round/>
              <a:headEnd/>
              <a:tailEnd type="triangle" w="med" len="med"/>
            </a:ln>
            <a:effectLst/>
          </p:spPr>
        </p:cxnSp>
        <p:sp>
          <p:nvSpPr>
            <p:cNvPr id="25621" name="Text Box 21"/>
            <p:cNvSpPr txBox="1">
              <a:spLocks noChangeArrowheads="1"/>
            </p:cNvSpPr>
            <p:nvPr/>
          </p:nvSpPr>
          <p:spPr bwMode="auto">
            <a:xfrm>
              <a:off x="7629" y="9108"/>
              <a:ext cx="1676" cy="911"/>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401638"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موسم الذروة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موسم الكساد</a:t>
              </a:r>
              <a:endParaRPr kumimoji="0" lang="ar-IQ" sz="1800" b="1" i="0" u="none" strike="noStrike" cap="none" normalizeH="0" baseline="0" smtClean="0">
                <a:ln>
                  <a:noFill/>
                </a:ln>
                <a:solidFill>
                  <a:schemeClr val="tx1"/>
                </a:solidFill>
                <a:effectLst/>
                <a:latin typeface="Arial" pitchFamily="34" charset="0"/>
                <a:cs typeface="Arial" pitchFamily="34" charset="0"/>
              </a:endParaRPr>
            </a:p>
          </p:txBody>
        </p:sp>
        <p:sp>
          <p:nvSpPr>
            <p:cNvPr id="25622" name="Text Box 22"/>
            <p:cNvSpPr txBox="1">
              <a:spLocks noChangeArrowheads="1"/>
            </p:cNvSpPr>
            <p:nvPr/>
          </p:nvSpPr>
          <p:spPr bwMode="auto">
            <a:xfrm>
              <a:off x="5884" y="10065"/>
              <a:ext cx="1321" cy="837"/>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قوة إقتصاد الدولة</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23" name="Text Box 23"/>
            <p:cNvSpPr txBox="1">
              <a:spLocks noChangeArrowheads="1"/>
            </p:cNvSpPr>
            <p:nvPr/>
          </p:nvSpPr>
          <p:spPr bwMode="auto">
            <a:xfrm>
              <a:off x="2837" y="10065"/>
              <a:ext cx="2947" cy="222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347663"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b="1" i="0" u="none" strike="noStrike" cap="none" normalizeH="0" baseline="0" smtClean="0">
                  <a:ln>
                    <a:noFill/>
                  </a:ln>
                  <a:solidFill>
                    <a:schemeClr val="tx1"/>
                  </a:solidFill>
                  <a:effectLst/>
                  <a:latin typeface="Arial" pitchFamily="34" charset="0"/>
                  <a:ea typeface="Arial" pitchFamily="34" charset="0"/>
                  <a:cs typeface="Arial" pitchFamily="34" charset="0"/>
                </a:rPr>
                <a:t>الأحداث السياسية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b="1" i="0" u="none" strike="noStrike" cap="none" normalizeH="0" baseline="0" smtClean="0">
                  <a:ln>
                    <a:noFill/>
                  </a:ln>
                  <a:solidFill>
                    <a:schemeClr val="tx1"/>
                  </a:solidFill>
                  <a:effectLst/>
                  <a:latin typeface="Arial" pitchFamily="34" charset="0"/>
                  <a:ea typeface="Arial" pitchFamily="34" charset="0"/>
                  <a:cs typeface="Arial" pitchFamily="34" charset="0"/>
                </a:rPr>
                <a:t>الإستقرار الأمني</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3"/>
                <a:tabLst/>
              </a:pPr>
              <a:r>
                <a:rPr kumimoji="0" lang="ar-IQ" b="1" i="0" u="none" strike="noStrike" cap="none" normalizeH="0" baseline="0" smtClean="0">
                  <a:ln>
                    <a:noFill/>
                  </a:ln>
                  <a:solidFill>
                    <a:schemeClr val="tx1"/>
                  </a:solidFill>
                  <a:effectLst/>
                  <a:latin typeface="Arial" pitchFamily="34" charset="0"/>
                  <a:ea typeface="Arial" pitchFamily="34" charset="0"/>
                  <a:cs typeface="Arial" pitchFamily="34" charset="0"/>
                </a:rPr>
                <a:t>الأزماتالاقتصادية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4"/>
                <a:tabLst/>
              </a:pPr>
              <a:r>
                <a:rPr kumimoji="0" lang="ar-IQ" b="1" i="0" u="none" strike="noStrike" cap="none" normalizeH="0" baseline="0" smtClean="0">
                  <a:ln>
                    <a:noFill/>
                  </a:ln>
                  <a:solidFill>
                    <a:schemeClr val="tx1"/>
                  </a:solidFill>
                  <a:effectLst/>
                  <a:latin typeface="Arial" pitchFamily="34" charset="0"/>
                  <a:ea typeface="Arial" pitchFamily="34" charset="0"/>
                  <a:cs typeface="Arial" pitchFamily="34" charset="0"/>
                </a:rPr>
                <a:t>الكوارث البيئية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5"/>
                <a:tabLst/>
              </a:pPr>
              <a:r>
                <a:rPr kumimoji="0" lang="ar-IQ" b="1" i="0" u="none" strike="noStrike" cap="none" normalizeH="0" baseline="0" smtClean="0">
                  <a:ln>
                    <a:noFill/>
                  </a:ln>
                  <a:solidFill>
                    <a:schemeClr val="tx1"/>
                  </a:solidFill>
                  <a:effectLst/>
                  <a:latin typeface="Arial" pitchFamily="34" charset="0"/>
                  <a:ea typeface="Arial" pitchFamily="34" charset="0"/>
                  <a:cs typeface="Arial" pitchFamily="34" charset="0"/>
                </a:rPr>
                <a:t>الإصابات الوبائية</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b="1" i="0" u="none" strike="noStrike" cap="none" normalizeH="0" baseline="0" smtClean="0">
                <a:ln>
                  <a:noFill/>
                </a:ln>
                <a:solidFill>
                  <a:schemeClr val="tx1"/>
                </a:solidFill>
                <a:effectLst/>
                <a:latin typeface="Arial" pitchFamily="34" charset="0"/>
                <a:cs typeface="Arial" pitchFamily="34" charset="0"/>
              </a:endParaRPr>
            </a:p>
          </p:txBody>
        </p:sp>
        <p:sp>
          <p:nvSpPr>
            <p:cNvPr id="25624" name="Text Box 24"/>
            <p:cNvSpPr txBox="1">
              <a:spLocks noChangeArrowheads="1"/>
            </p:cNvSpPr>
            <p:nvPr/>
          </p:nvSpPr>
          <p:spPr bwMode="auto">
            <a:xfrm>
              <a:off x="1906" y="9153"/>
              <a:ext cx="1915" cy="818"/>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573088"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الأساسية.</a:t>
              </a:r>
              <a:endParaRPr kumimoji="0" lang="en-US" sz="20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الساندة.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25" name="Text Box 25"/>
            <p:cNvSpPr txBox="1">
              <a:spLocks noChangeArrowheads="1"/>
            </p:cNvSpPr>
            <p:nvPr/>
          </p:nvSpPr>
          <p:spPr bwMode="auto">
            <a:xfrm>
              <a:off x="1719" y="8372"/>
              <a:ext cx="967" cy="589"/>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الموقع</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26" name="AutoShape 26"/>
            <p:cNvCxnSpPr>
              <a:cxnSpLocks noChangeShapeType="1"/>
            </p:cNvCxnSpPr>
            <p:nvPr/>
          </p:nvCxnSpPr>
          <p:spPr bwMode="auto">
            <a:xfrm>
              <a:off x="1737" y="7379"/>
              <a:ext cx="0" cy="993"/>
            </a:xfrm>
            <a:prstGeom prst="straightConnector1">
              <a:avLst/>
            </a:prstGeom>
            <a:noFill/>
            <a:ln w="3175">
              <a:solidFill>
                <a:srgbClr val="000000"/>
              </a:solidFill>
              <a:round/>
              <a:headEnd/>
              <a:tailEnd type="triangle" w="med" len="med"/>
            </a:ln>
            <a:effectLst/>
          </p:spPr>
        </p:cxnSp>
        <p:cxnSp>
          <p:nvCxnSpPr>
            <p:cNvPr id="25627" name="AutoShape 27"/>
            <p:cNvCxnSpPr>
              <a:cxnSpLocks noChangeShapeType="1"/>
            </p:cNvCxnSpPr>
            <p:nvPr/>
          </p:nvCxnSpPr>
          <p:spPr bwMode="auto">
            <a:xfrm flipH="1">
              <a:off x="2901" y="8163"/>
              <a:ext cx="11" cy="945"/>
            </a:xfrm>
            <a:prstGeom prst="straightConnector1">
              <a:avLst/>
            </a:prstGeom>
            <a:noFill/>
            <a:ln w="3175">
              <a:solidFill>
                <a:srgbClr val="000000"/>
              </a:solidFill>
              <a:round/>
              <a:headEnd/>
              <a:tailEnd type="triangle" w="med" len="med"/>
            </a:ln>
            <a:effectLst/>
          </p:spPr>
        </p:cxnSp>
        <p:cxnSp>
          <p:nvCxnSpPr>
            <p:cNvPr id="25628" name="AutoShape 28"/>
            <p:cNvCxnSpPr>
              <a:cxnSpLocks noChangeShapeType="1"/>
            </p:cNvCxnSpPr>
            <p:nvPr/>
          </p:nvCxnSpPr>
          <p:spPr bwMode="auto">
            <a:xfrm>
              <a:off x="4201" y="8935"/>
              <a:ext cx="0" cy="1130"/>
            </a:xfrm>
            <a:prstGeom prst="straightConnector1">
              <a:avLst/>
            </a:prstGeom>
            <a:noFill/>
            <a:ln w="3175">
              <a:solidFill>
                <a:srgbClr val="000000"/>
              </a:solidFill>
              <a:round/>
              <a:headEnd/>
              <a:tailEnd type="triangle" w="med" len="med"/>
            </a:ln>
            <a:effectLst/>
          </p:spPr>
        </p:cxnSp>
        <p:cxnSp>
          <p:nvCxnSpPr>
            <p:cNvPr id="25629" name="AutoShape 29"/>
            <p:cNvCxnSpPr>
              <a:cxnSpLocks noChangeShapeType="1"/>
            </p:cNvCxnSpPr>
            <p:nvPr/>
          </p:nvCxnSpPr>
          <p:spPr bwMode="auto">
            <a:xfrm>
              <a:off x="8493" y="8103"/>
              <a:ext cx="0" cy="1005"/>
            </a:xfrm>
            <a:prstGeom prst="straightConnector1">
              <a:avLst/>
            </a:prstGeom>
            <a:noFill/>
            <a:ln w="3175">
              <a:solidFill>
                <a:srgbClr val="000000"/>
              </a:solidFill>
              <a:round/>
              <a:headEnd/>
              <a:tailEnd type="triangle" w="med" len="med"/>
            </a:ln>
            <a:effectLst/>
          </p:spPr>
        </p:cxnSp>
        <p:cxnSp>
          <p:nvCxnSpPr>
            <p:cNvPr id="25630" name="AutoShape 30"/>
            <p:cNvCxnSpPr>
              <a:cxnSpLocks noChangeShapeType="1"/>
            </p:cNvCxnSpPr>
            <p:nvPr/>
          </p:nvCxnSpPr>
          <p:spPr bwMode="auto">
            <a:xfrm>
              <a:off x="7048" y="8949"/>
              <a:ext cx="0" cy="1116"/>
            </a:xfrm>
            <a:prstGeom prst="straightConnector1">
              <a:avLst/>
            </a:prstGeom>
            <a:noFill/>
            <a:ln w="3175">
              <a:solidFill>
                <a:srgbClr val="000000"/>
              </a:solidFill>
              <a:round/>
              <a:headEnd/>
              <a:tailEnd type="triangle" w="med" len="med"/>
            </a:ln>
            <a:effectLst/>
          </p:spPr>
        </p:cxnSp>
      </p:grpSp>
    </p:spTree>
    <p:extLst>
      <p:ext uri="{BB962C8B-B14F-4D97-AF65-F5344CB8AC3E}">
        <p14:creationId xmlns:p14="http://schemas.microsoft.com/office/powerpoint/2010/main" val="1416867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7356" y="500042"/>
            <a:ext cx="5620449" cy="707886"/>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smtClean="0">
                <a:solidFill>
                  <a:srgbClr val="0000FF"/>
                </a:solidFill>
              </a:rPr>
              <a:t>عوامل نجاح المؤسسات الفندقية </a:t>
            </a:r>
            <a:endParaRPr lang="ar-IQ" sz="4000" dirty="0">
              <a:solidFill>
                <a:srgbClr val="0000FF"/>
              </a:solidFill>
            </a:endParaRPr>
          </a:p>
        </p:txBody>
      </p:sp>
      <p:sp>
        <p:nvSpPr>
          <p:cNvPr id="26625" name="Rectangle 1"/>
          <p:cNvSpPr>
            <a:spLocks noChangeArrowheads="1"/>
          </p:cNvSpPr>
          <p:nvPr/>
        </p:nvSpPr>
        <p:spPr bwMode="auto">
          <a:xfrm>
            <a:off x="500034" y="1500174"/>
            <a:ext cx="807249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السعر </a:t>
            </a:r>
            <a:r>
              <a:rPr kumimoji="0" lang="en-US"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Price</a:t>
            </a:r>
            <a:r>
              <a:rPr kumimoji="0" lang="ar-IQ"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تعدّ المؤسسة الفندقية من المشاريع الإقتصادية ذات التكاليف الثابتة العالية، إذ يجب دفع هذه التكاليف سواء كانت نسبة الإشغال 100% أو 10% ، فهي لا تنخفض بإنخفاض عدد الضيوف، ويؤخذ ذلك بنظر الإعتبار عند وضع الأسعار، وإنّ معظم الفنادق تمنح خصماً معيناً بمقدار 20% للضيوف الدائمين ولوكالات السفر أو إلى أشخاص معينين كالسفارات أو الدوائر الحكومية التي تتعامل مع الفندق. كما وإنّ قبول الفندق للضيوف بإستخدام بطاقات الإئتمان أو أي بطاقات أخرى بدلاً من الدفع النقدي سوف يؤدي إلى تحمل الفندق خسارة الفائدة التي ستحصل عليها نتيجة الدفع النقدي. </a:t>
            </a:r>
            <a:endParaRPr kumimoji="0" lang="ar-IQ" sz="28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12420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57158" y="714356"/>
            <a:ext cx="814393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الإعلان </a:t>
            </a:r>
            <a:r>
              <a:rPr kumimoji="0" lang="en-US" sz="2400" b="1" i="0" u="none" strike="noStrike" cap="none" normalizeH="0" baseline="0" dirty="0" err="1" smtClean="0">
                <a:ln>
                  <a:noFill/>
                </a:ln>
                <a:solidFill>
                  <a:srgbClr val="0000FF"/>
                </a:solidFill>
                <a:effectLst/>
                <a:latin typeface="Calibri" pitchFamily="34" charset="0"/>
                <a:ea typeface="Calibri" pitchFamily="34" charset="0"/>
                <a:cs typeface="Arial" pitchFamily="34" charset="0"/>
              </a:rPr>
              <a:t>Advertissing</a:t>
            </a: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يمثل وسيلة ضرورية في التأثير على إختيار الضيف لفندق معين وتفضيله على الفنادق الأخرى، ولذا يلجأ الكثير من الناس إلى فندق معين لأنهم تأثروا بالإعلان الذي يوجهه الفندق.</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الموقع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Location</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لا يرتكز إختيار الموقع على الموقع المناسب، بل لا بدّ من مراعاة طرق المواصلات المرتبطة وإمكانية الوصول الى الفندق بسهولة، فضلاً عن مدى قربه من الخدمات وأماكن التسوق، إذ إن الكثير من الضيوف يفضلون الفنادق في وسط المدن لقربها من الأسواق وأماكن الترفيه.</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الأطعمة والمشروبات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Food and Beverage</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كثير من الضيوف يفضلون الإقامة في فندق ما لأنّ أطعمته ومشروباته أفضل وأحسن من بقية الفنادق، أو لأنّ الفندق يقدم وجبة لذيذة، أو الفندق يحتوي على مطاعم متخصصة مثل المطعم الصيني أو الفرنسي أو الياباني أو الإيطالي ...الخ. وفي الوقت الحاضر إنّ الكثير من الفنادق إتجهت إلى إدخال المطاعم المتخصصة في أبنيتها. وكذلك الحال بالنسبة إلى المشروبات.</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1289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box(in)">
                                      <p:cBhvr>
                                        <p:cTn id="7" dur="500"/>
                                        <p:tgtEl>
                                          <p:spTgt spid="27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285720" y="357166"/>
            <a:ext cx="857252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الديكور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Decor</a:t>
            </a: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تتميز بعض المؤسسات الفندقية بديكوراتها الجذابة وتصرف أموالاً طائلة على ترتيب ديكوراتها لتجعلها علامة أو مكان مميز من غيره، فالكثير من الضيوف يأتون إلى الفندق للتمتع بالديكور أو بشعورهم إنّ الفندق ذات الديكور المميز بالتأكيد تكون خدماته وإدارته مميزة عن البقية ولهذا يعدّ الديكور من عوامل نجاح الفندق.</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الخدمات التي يقدمها الفندق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Services</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تقدم بعض المؤسسات الفندقية خدمات كاملة للضيوف فلا يحتاج المقيمون لأي خدمات خارجية، فكلّ ما يطلبونه يحصلون عليه داخل الفندق وحتى الخدمات الشخصية الخاصة ومن تلك الخدمات: خدمات البريد، البرق، التلكس، الفاكس، السكرتارية، الترجمة، الحاسبة الالكترونية، قاعات الإجتماعات صغيرة وكبيرة، قاعات للمؤتمرات، خدمات شخصية داخل الغرف، شقق صغيرة وكبيرة، نظام فديو داخلي، النادي الصحي، حمامات الساونا، التدليك، قاعات التنس، السكواش، حمامات السباحة صيفية وشتوية، تلفونات خارجية ذات إتصال مباشر، بنوك، مكتب إيجار سيارات، مكتب سياحي، مكتب معلومات، مكتب خطوط جوية، مطاعم متنوعة، مشارب، نادي ليلي، مراقص، محلات تسويق، نظام ألكتروني لتوصيل الرسائل المستعجلة وتوفر خدمات أخرى...الخ. </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5642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57158" y="857232"/>
            <a:ext cx="842965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المقابلة اللطيفة من قبل موظفي الفندق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Nice interview</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تعدّ المقابلة اللطيفة من قبل موظفي الفندق وتفانيهم في خدمة الضيوف والرغبة في إشباع رغباتهم والإستقبال الحسن لهم، من أهم العوامل التي تساعد على نجاح الفندق، والكثير من الضيوف يفضلون فندق على آخر مع تساوي كلّ الخدمات والاسعار وجودة الاطعمة والمشروبات ...إلخ مع الفنادق المنافسة لأنّ بواب الفندق عندما يفتح الباب لهم يرسم إبتسامة على وجهه ويرحب بهم كأنهم دخلوا إلى دورهم وكذلك موظفي المكتب الأمامي وعمال الخدمة ...الخ.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التسويق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Marketing</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إن إدارة التسويق الفعالة، والخطط التسويقية الجيدة تعدّ داعماً قوياً لنجاح الفندق. وهو بذلك يعتمد على وسائل الإعلان المؤثرة المرئية والمسموعة والمقروءة، فضلاً عن وجود موقع ألكتروني للفندق على شبكة الأنترنت، يحتوي على معلومات مفصلة عن الفندق، فتكون عنصراً مهماً من عناصر التسويق الألكتروني للفندق. ويضاف الى ذلك الموقع سبل الحجز عبر الأنترنت. ومن هنا لا بدّ من وضع إستراتيجية تسويقية تعمل على نجاح الفندق.</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7959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box(in)">
                                      <p:cBhvr>
                                        <p:cTn id="7" dur="500"/>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571480"/>
            <a:ext cx="7140096" cy="707886"/>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smtClean="0">
                <a:solidFill>
                  <a:srgbClr val="0000FF"/>
                </a:solidFill>
              </a:rPr>
              <a:t>الصعوبات التي تواجه المؤسسات الفندقية</a:t>
            </a:r>
            <a:r>
              <a:rPr lang="ar-IQ" sz="4000" dirty="0" smtClean="0">
                <a:solidFill>
                  <a:srgbClr val="0000FF"/>
                </a:solidFill>
              </a:rPr>
              <a:t> </a:t>
            </a:r>
            <a:endParaRPr lang="ar-IQ" sz="4000" dirty="0">
              <a:solidFill>
                <a:srgbClr val="0000FF"/>
              </a:solidFill>
            </a:endParaRPr>
          </a:p>
        </p:txBody>
      </p:sp>
      <p:grpSp>
        <p:nvGrpSpPr>
          <p:cNvPr id="11" name="Group 10"/>
          <p:cNvGrpSpPr/>
          <p:nvPr/>
        </p:nvGrpSpPr>
        <p:grpSpPr>
          <a:xfrm>
            <a:off x="857224" y="1285860"/>
            <a:ext cx="7686362" cy="1597049"/>
            <a:chOff x="857224" y="1285860"/>
            <a:chExt cx="7686362" cy="1597049"/>
          </a:xfrm>
        </p:grpSpPr>
        <p:sp>
          <p:nvSpPr>
            <p:cNvPr id="5" name="Rectangle 4"/>
            <p:cNvSpPr/>
            <p:nvPr/>
          </p:nvSpPr>
          <p:spPr>
            <a:xfrm>
              <a:off x="5000628" y="1928802"/>
              <a:ext cx="3542958" cy="954107"/>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العامة </a:t>
              </a:r>
            </a:p>
            <a:p>
              <a:pPr algn="ctr"/>
              <a:r>
                <a:rPr lang="ar-IQ" sz="2800" b="1" dirty="0" smtClean="0"/>
                <a:t>التي تواجه المؤسسة الفندقية</a:t>
              </a:r>
              <a:endParaRPr lang="ar-IQ" sz="2800" b="1" dirty="0"/>
            </a:p>
          </p:txBody>
        </p:sp>
        <p:sp>
          <p:nvSpPr>
            <p:cNvPr id="6" name="Rectangle 5"/>
            <p:cNvSpPr/>
            <p:nvPr/>
          </p:nvSpPr>
          <p:spPr>
            <a:xfrm>
              <a:off x="857224" y="1928802"/>
              <a:ext cx="2954655" cy="954107"/>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التي تواجه </a:t>
              </a:r>
            </a:p>
            <a:p>
              <a:pPr algn="ctr"/>
              <a:r>
                <a:rPr lang="ar-IQ" sz="2800" b="1" dirty="0" smtClean="0"/>
                <a:t>الموارد البشرية الفندقية</a:t>
              </a:r>
              <a:endParaRPr lang="ar-IQ" sz="2800" b="1" dirty="0"/>
            </a:p>
          </p:txBody>
        </p:sp>
        <p:cxnSp>
          <p:nvCxnSpPr>
            <p:cNvPr id="8" name="Straight Arrow Connector 7"/>
            <p:cNvCxnSpPr/>
            <p:nvPr/>
          </p:nvCxnSpPr>
          <p:spPr>
            <a:xfrm>
              <a:off x="4214810" y="1285860"/>
              <a:ext cx="2214578" cy="642942"/>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6" idx="0"/>
            </p:cNvCxnSpPr>
            <p:nvPr/>
          </p:nvCxnSpPr>
          <p:spPr>
            <a:xfrm rot="10800000" flipV="1">
              <a:off x="2334552" y="1285860"/>
              <a:ext cx="1880258" cy="642942"/>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3965227" y="3143248"/>
            <a:ext cx="4657044" cy="523220"/>
          </a:xfrm>
          <a:prstGeom prst="rect">
            <a:avLst/>
          </a:prstGeom>
        </p:spPr>
        <p:txBody>
          <a:bodyPr wrap="none">
            <a:spAutoFit/>
          </a:bodyPr>
          <a:lstStyle/>
          <a:p>
            <a:r>
              <a:rPr lang="ar-IQ" sz="2800" b="1" dirty="0" smtClean="0"/>
              <a:t>كثافة رأس المال في الإستثمار الفندقي </a:t>
            </a:r>
            <a:endParaRPr lang="ar-IQ" sz="2800" b="1" dirty="0"/>
          </a:p>
        </p:txBody>
      </p:sp>
      <p:sp>
        <p:nvSpPr>
          <p:cNvPr id="13" name="Rectangle 12"/>
          <p:cNvSpPr/>
          <p:nvPr/>
        </p:nvSpPr>
        <p:spPr>
          <a:xfrm>
            <a:off x="5044883" y="3571876"/>
            <a:ext cx="3496470" cy="523220"/>
          </a:xfrm>
          <a:prstGeom prst="rect">
            <a:avLst/>
          </a:prstGeom>
        </p:spPr>
        <p:txBody>
          <a:bodyPr wrap="none">
            <a:spAutoFit/>
          </a:bodyPr>
          <a:lstStyle/>
          <a:p>
            <a:r>
              <a:rPr lang="ar-IQ" sz="2800" b="1" dirty="0" smtClean="0"/>
              <a:t>صعوبة إكتمال نسب الإشغال </a:t>
            </a:r>
            <a:endParaRPr lang="ar-IQ" sz="2800" b="1" dirty="0"/>
          </a:p>
        </p:txBody>
      </p:sp>
      <p:sp>
        <p:nvSpPr>
          <p:cNvPr id="14" name="Rectangle 13"/>
          <p:cNvSpPr/>
          <p:nvPr/>
        </p:nvSpPr>
        <p:spPr>
          <a:xfrm>
            <a:off x="7215206" y="4214818"/>
            <a:ext cx="1273105" cy="523220"/>
          </a:xfrm>
          <a:prstGeom prst="rect">
            <a:avLst/>
          </a:prstGeom>
        </p:spPr>
        <p:txBody>
          <a:bodyPr wrap="none">
            <a:spAutoFit/>
          </a:bodyPr>
          <a:lstStyle/>
          <a:p>
            <a:r>
              <a:rPr lang="ar-IQ" sz="2800" b="1" dirty="0" smtClean="0"/>
              <a:t>الموسمية</a:t>
            </a:r>
            <a:endParaRPr lang="ar-IQ" sz="2800" b="1" dirty="0"/>
          </a:p>
        </p:txBody>
      </p:sp>
      <p:sp>
        <p:nvSpPr>
          <p:cNvPr id="15" name="Rectangle 14"/>
          <p:cNvSpPr/>
          <p:nvPr/>
        </p:nvSpPr>
        <p:spPr>
          <a:xfrm>
            <a:off x="2786050" y="4786322"/>
            <a:ext cx="5844870" cy="523220"/>
          </a:xfrm>
          <a:prstGeom prst="rect">
            <a:avLst/>
          </a:prstGeom>
        </p:spPr>
        <p:txBody>
          <a:bodyPr wrap="none">
            <a:spAutoFit/>
          </a:bodyPr>
          <a:lstStyle/>
          <a:p>
            <a:r>
              <a:rPr lang="ar-IQ" sz="2800" b="1" dirty="0" smtClean="0"/>
              <a:t>صعوبة تغيير المؤسسة الفندقية في الأمد القصير </a:t>
            </a:r>
            <a:endParaRPr lang="ar-IQ" sz="2800" b="1" dirty="0"/>
          </a:p>
        </p:txBody>
      </p:sp>
      <p:sp>
        <p:nvSpPr>
          <p:cNvPr id="16" name="Rectangle 15"/>
          <p:cNvSpPr/>
          <p:nvPr/>
        </p:nvSpPr>
        <p:spPr>
          <a:xfrm>
            <a:off x="2500298" y="5357826"/>
            <a:ext cx="6248827" cy="523220"/>
          </a:xfrm>
          <a:prstGeom prst="rect">
            <a:avLst/>
          </a:prstGeom>
        </p:spPr>
        <p:txBody>
          <a:bodyPr wrap="none">
            <a:spAutoFit/>
          </a:bodyPr>
          <a:lstStyle/>
          <a:p>
            <a:r>
              <a:rPr lang="ar-IQ" sz="2800" b="1" dirty="0" smtClean="0"/>
              <a:t>إرتفاع التكاليف للوصول الى مستوى عال من الترفيه</a:t>
            </a:r>
            <a:endParaRPr lang="ar-IQ" sz="2800" b="1" dirty="0"/>
          </a:p>
        </p:txBody>
      </p:sp>
      <p:sp>
        <p:nvSpPr>
          <p:cNvPr id="17" name="Rectangle 16"/>
          <p:cNvSpPr/>
          <p:nvPr/>
        </p:nvSpPr>
        <p:spPr>
          <a:xfrm>
            <a:off x="5429256" y="6000768"/>
            <a:ext cx="3307316" cy="523220"/>
          </a:xfrm>
          <a:prstGeom prst="rect">
            <a:avLst/>
          </a:prstGeom>
        </p:spPr>
        <p:txBody>
          <a:bodyPr wrap="none">
            <a:spAutoFit/>
          </a:bodyPr>
          <a:lstStyle/>
          <a:p>
            <a:r>
              <a:rPr lang="ar-IQ" sz="2800" b="1" dirty="0" smtClean="0"/>
              <a:t>صعوبة إرضاء كافة السياح</a:t>
            </a:r>
            <a:endParaRPr lang="ar-IQ" sz="2800" b="1" dirty="0"/>
          </a:p>
        </p:txBody>
      </p:sp>
    </p:spTree>
    <p:extLst>
      <p:ext uri="{BB962C8B-B14F-4D97-AF65-F5344CB8AC3E}">
        <p14:creationId xmlns:p14="http://schemas.microsoft.com/office/powerpoint/2010/main" val="284815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i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ox(i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ox(in)">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785794"/>
            <a:ext cx="8858280" cy="5786478"/>
          </a:xfrm>
        </p:spPr>
        <p:txBody>
          <a:bodyPr>
            <a:noAutofit/>
          </a:bodyPr>
          <a:lstStyle/>
          <a:p>
            <a:pPr lvl="0"/>
            <a:r>
              <a:rPr lang="ar-IQ" sz="2400" b="1" dirty="0" smtClean="0">
                <a:solidFill>
                  <a:srgbClr val="0000FF"/>
                </a:solidFill>
              </a:rPr>
              <a:t>الإعتراض على السعر </a:t>
            </a:r>
            <a:r>
              <a:rPr lang="ar-IQ" sz="2400" b="1" dirty="0" smtClean="0"/>
              <a:t>: الكثير من العملاء يعترضون على سعر الخدمات التي يقدّمها الفندق، وبالتالي يكون الرد الأفضل على هذا الإعتراض بالتركيز على الخدمات المتميزة التي تقدّمها المؤسسة الفندقية والتي تقدّم على مدار 24 ساعة. وإذا ما إتجه العميل الى مقارنة السعر بأسعار المنافسين (المؤسسات الفندقية الأخرى) فعلى الإدارة كل الحذر من أن تشوه المنافسين بل عليها أن تمدحهم بكل خير، وتركز على قيمة الخدمات المتميزة وأن يفخر بها. </a:t>
            </a:r>
            <a:endParaRPr lang="en-US" sz="2400" b="1" dirty="0" smtClean="0"/>
          </a:p>
          <a:p>
            <a:pPr lvl="0"/>
            <a:r>
              <a:rPr lang="ar-IQ" sz="2400" b="1" dirty="0" smtClean="0">
                <a:solidFill>
                  <a:srgbClr val="0000FF"/>
                </a:solidFill>
              </a:rPr>
              <a:t>رغبة العميل في التشاور مع شريكه </a:t>
            </a:r>
            <a:r>
              <a:rPr lang="ar-IQ" sz="2400" b="1" dirty="0" smtClean="0"/>
              <a:t>: كثيراً ما يرغب الزبون بالتشاور مع من يرافقه (إن وجد)، وعلى الفندقي الناجح أن يبدي إستعداده لعرض الموضوع والخدمات على الطرف الآخر، أو أن يترك للزبون كل الحقائق والأرقام ليقوم بعرضها على الطرف الآخر سواء كان هذا الطرف موجوداً معه أو سيتصل به تليفونياً للتشاور.</a:t>
            </a:r>
            <a:endParaRPr lang="en-US" sz="2400" b="1" dirty="0" smtClean="0"/>
          </a:p>
          <a:p>
            <a:pPr lvl="0"/>
            <a:r>
              <a:rPr lang="ar-IQ" sz="2400" b="1" dirty="0" smtClean="0">
                <a:solidFill>
                  <a:srgbClr val="0000FF"/>
                </a:solidFill>
              </a:rPr>
              <a:t>رغبة العميل في بعض الأوراق والنشرات عن المؤسسة الفندقية </a:t>
            </a:r>
            <a:r>
              <a:rPr lang="ar-IQ" sz="2400" b="1" dirty="0" smtClean="0"/>
              <a:t>: أحياناً يستخدم العميل هذه الطريقة للهروب من الفندقي، وعلى الفندقي في هذه الحالة أن يقدّم كافة الأوراق والنشرات المطلوبة للعميل مع مواصلة تقديم عرضه للخدمات موضحاً النقاط الهامة في ذلك، وإذا لم يرغب العميل في إستكمال العرض، فيجب على الفندقي أن يتركه بعد تحديد موعد آخر معه.</a:t>
            </a:r>
            <a:endParaRPr lang="en-US" sz="2400" b="1" dirty="0" smtClean="0"/>
          </a:p>
        </p:txBody>
      </p:sp>
      <p:sp>
        <p:nvSpPr>
          <p:cNvPr id="4" name="Rectangle 3"/>
          <p:cNvSpPr/>
          <p:nvPr/>
        </p:nvSpPr>
        <p:spPr>
          <a:xfrm>
            <a:off x="3428992" y="142852"/>
            <a:ext cx="5283819" cy="52322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التي تواجه الموارد البشرية الفندقية</a:t>
            </a:r>
            <a:endParaRPr lang="ar-IQ" sz="2800" b="1" dirty="0"/>
          </a:p>
        </p:txBody>
      </p:sp>
    </p:spTree>
    <p:extLst>
      <p:ext uri="{BB962C8B-B14F-4D97-AF65-F5344CB8AC3E}">
        <p14:creationId xmlns:p14="http://schemas.microsoft.com/office/powerpoint/2010/main" val="4271726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5853" y="642918"/>
            <a:ext cx="6611858" cy="707886"/>
          </a:xfrm>
          <a:prstGeom prst="rect">
            <a:avLst/>
          </a:prstGeom>
          <a:solidFill>
            <a:srgbClr val="666633"/>
          </a:solidFill>
        </p:spPr>
        <p:txBody>
          <a:bodyPr wrap="square">
            <a:spAutoFit/>
          </a:bodyPr>
          <a:lstStyle/>
          <a:p>
            <a:pPr algn="ctr"/>
            <a:r>
              <a:rPr lang="ar-IQ" sz="4000" b="1" dirty="0" smtClean="0">
                <a:solidFill>
                  <a:srgbClr val="FFFF00"/>
                </a:solidFill>
              </a:rPr>
              <a:t>الفندق</a:t>
            </a:r>
            <a:endParaRPr lang="ar-IQ" sz="4000" b="1" dirty="0">
              <a:solidFill>
                <a:srgbClr val="FFFF00"/>
              </a:solidFill>
            </a:endParaRPr>
          </a:p>
        </p:txBody>
      </p:sp>
      <p:grpSp>
        <p:nvGrpSpPr>
          <p:cNvPr id="12" name="Group 11"/>
          <p:cNvGrpSpPr/>
          <p:nvPr/>
        </p:nvGrpSpPr>
        <p:grpSpPr>
          <a:xfrm>
            <a:off x="285720" y="4929198"/>
            <a:ext cx="8616166" cy="523220"/>
            <a:chOff x="285720" y="4929198"/>
            <a:chExt cx="8616166" cy="523220"/>
          </a:xfrm>
        </p:grpSpPr>
        <p:sp>
          <p:nvSpPr>
            <p:cNvPr id="6" name="Rectangle 5"/>
            <p:cNvSpPr/>
            <p:nvPr/>
          </p:nvSpPr>
          <p:spPr>
            <a:xfrm>
              <a:off x="285720" y="4929198"/>
              <a:ext cx="6843540" cy="523220"/>
            </a:xfrm>
            <a:prstGeom prst="rect">
              <a:avLst/>
            </a:prstGeom>
          </p:spPr>
          <p:txBody>
            <a:bodyPr wrap="none">
              <a:spAutoFit/>
            </a:bodyPr>
            <a:lstStyle/>
            <a:p>
              <a:r>
                <a:rPr lang="ar-IQ" sz="2800" b="1" dirty="0" smtClean="0"/>
                <a:t>كل نُزل كبير معدّ لنزول السيّاح والمسافرين والمصطافين</a:t>
              </a:r>
              <a:endParaRPr lang="ar-IQ" sz="2800" b="1" dirty="0"/>
            </a:p>
          </p:txBody>
        </p:sp>
        <p:sp>
          <p:nvSpPr>
            <p:cNvPr id="7" name="Rectangle 6"/>
            <p:cNvSpPr/>
            <p:nvPr/>
          </p:nvSpPr>
          <p:spPr>
            <a:xfrm>
              <a:off x="7215206" y="4929198"/>
              <a:ext cx="1686680"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IQ" sz="2800" b="1" dirty="0" smtClean="0"/>
                <a:t>بمعنى الخان </a:t>
              </a:r>
              <a:endParaRPr lang="ar-IQ" sz="2800" b="1" dirty="0"/>
            </a:p>
          </p:txBody>
        </p:sp>
      </p:grpSp>
      <p:sp>
        <p:nvSpPr>
          <p:cNvPr id="8" name="Rectangle 7"/>
          <p:cNvSpPr/>
          <p:nvPr/>
        </p:nvSpPr>
        <p:spPr>
          <a:xfrm>
            <a:off x="2316111" y="1785926"/>
            <a:ext cx="5843138"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IQ" sz="2800" b="1" dirty="0" smtClean="0"/>
              <a:t>كلمة فندق يونانية مأخوذة من كلمة (</a:t>
            </a:r>
            <a:r>
              <a:rPr lang="en-US" sz="2800" b="1" dirty="0" err="1" smtClean="0">
                <a:solidFill>
                  <a:srgbClr val="0000FF"/>
                </a:solidFill>
              </a:rPr>
              <a:t>Pandoka</a:t>
            </a:r>
            <a:r>
              <a:rPr lang="ar-IQ" sz="2800" b="1" dirty="0" smtClean="0"/>
              <a:t>)</a:t>
            </a:r>
            <a:endParaRPr lang="ar-IQ" sz="2800" b="1" dirty="0"/>
          </a:p>
        </p:txBody>
      </p:sp>
      <p:sp>
        <p:nvSpPr>
          <p:cNvPr id="9" name="Rectangle 8"/>
          <p:cNvSpPr/>
          <p:nvPr/>
        </p:nvSpPr>
        <p:spPr>
          <a:xfrm>
            <a:off x="1928794" y="2477152"/>
            <a:ext cx="6197979"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IQ" sz="2800" b="1" dirty="0" smtClean="0"/>
              <a:t>كلمة فندق جاءت تعريباً من اللغة الفرنسية (</a:t>
            </a:r>
            <a:r>
              <a:rPr lang="en-US" sz="2800" b="1" dirty="0" smtClean="0">
                <a:solidFill>
                  <a:srgbClr val="0000FF"/>
                </a:solidFill>
              </a:rPr>
              <a:t>Hotel</a:t>
            </a:r>
            <a:r>
              <a:rPr lang="ar-IQ" sz="2800" b="1" dirty="0" smtClean="0"/>
              <a:t>)</a:t>
            </a:r>
            <a:endParaRPr lang="ar-IQ" sz="2800" b="1" dirty="0"/>
          </a:p>
        </p:txBody>
      </p:sp>
      <p:grpSp>
        <p:nvGrpSpPr>
          <p:cNvPr id="11" name="Group 10"/>
          <p:cNvGrpSpPr/>
          <p:nvPr/>
        </p:nvGrpSpPr>
        <p:grpSpPr>
          <a:xfrm>
            <a:off x="1214414" y="3571876"/>
            <a:ext cx="7406875" cy="523220"/>
            <a:chOff x="1214414" y="3571876"/>
            <a:chExt cx="7406875" cy="523220"/>
          </a:xfrm>
        </p:grpSpPr>
        <p:sp>
          <p:nvSpPr>
            <p:cNvPr id="4" name="Rectangle 3"/>
            <p:cNvSpPr/>
            <p:nvPr/>
          </p:nvSpPr>
          <p:spPr>
            <a:xfrm>
              <a:off x="1214414" y="3571876"/>
              <a:ext cx="6423553" cy="523220"/>
            </a:xfrm>
            <a:prstGeom prst="rect">
              <a:avLst/>
            </a:prstGeom>
          </p:spPr>
          <p:txBody>
            <a:bodyPr wrap="none">
              <a:spAutoFit/>
            </a:bodyPr>
            <a:lstStyle/>
            <a:p>
              <a:r>
                <a:rPr lang="ar-IQ" sz="2800" b="1" dirty="0" smtClean="0"/>
                <a:t>النُزُل الذي يهيأ لإقامة المسافرين بالأَجْر والجمع فنادق</a:t>
              </a:r>
              <a:endParaRPr lang="ar-IQ" sz="2800" b="1" dirty="0"/>
            </a:p>
          </p:txBody>
        </p:sp>
        <p:sp>
          <p:nvSpPr>
            <p:cNvPr id="10" name="Rectangle 9"/>
            <p:cNvSpPr/>
            <p:nvPr/>
          </p:nvSpPr>
          <p:spPr>
            <a:xfrm>
              <a:off x="7715272" y="3571876"/>
              <a:ext cx="906017"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IQ" sz="2800" b="1" dirty="0" smtClean="0"/>
                <a:t>الفندق</a:t>
              </a:r>
              <a:endParaRPr lang="ar-IQ" sz="2800" b="1" dirty="0"/>
            </a:p>
          </p:txBody>
        </p:sp>
      </p:grpSp>
    </p:spTree>
    <p:extLst>
      <p:ext uri="{BB962C8B-B14F-4D97-AF65-F5344CB8AC3E}">
        <p14:creationId xmlns:p14="http://schemas.microsoft.com/office/powerpoint/2010/main" val="387674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71472" y="428604"/>
            <a:ext cx="8229600" cy="6215082"/>
          </a:xfrm>
        </p:spPr>
        <p:txBody>
          <a:bodyPr>
            <a:noAutofit/>
          </a:bodyPr>
          <a:lstStyle/>
          <a:p>
            <a:pPr lvl="0"/>
            <a:r>
              <a:rPr lang="ar-IQ" sz="2800" b="1" dirty="0" smtClean="0">
                <a:solidFill>
                  <a:srgbClr val="0000FF"/>
                </a:solidFill>
              </a:rPr>
              <a:t>قول العميل أنه يفضل خدمات أحد المنافسين </a:t>
            </a:r>
            <a:r>
              <a:rPr lang="ar-IQ" sz="2800" b="1" dirty="0" smtClean="0"/>
              <a:t>: يكون العميل القادم الى الفندق راغباً في خدمات أحد المنافسين، ولكنه لم يستخدمها هذه المرة لأحتمال أن يكون المنافس مكتمل العدد أو غير ذلك. وهنا يجب على الفندقي أن يتذكر أنه لا يلمح للعميل ما يشوه المنافس وألا يذكر أي كلمة تشيء لهذا المنافس، لأن ذلك من شأنه يقلل من قيمة الفندق ويسيء للفندقي أمام العميل. وأن أفضل طريقة للتعامل في هذه الحالة هي ذكر مميزات الخدمات التي يقدّمها الفندق.</a:t>
            </a:r>
            <a:endParaRPr lang="en-US" sz="2800" b="1" dirty="0" smtClean="0"/>
          </a:p>
          <a:p>
            <a:r>
              <a:rPr lang="ar-IQ" sz="2800" b="1" dirty="0" smtClean="0">
                <a:solidFill>
                  <a:srgbClr val="0000FF"/>
                </a:solidFill>
              </a:rPr>
              <a:t>رفض العميل للخدمات </a:t>
            </a:r>
            <a:r>
              <a:rPr lang="ar-IQ" sz="2800" b="1" dirty="0" smtClean="0"/>
              <a:t>: من الممكن أن يؤدي إسلوب عرض الخدمات لخدمات الفندق الى رفض العميل بسرعة لتلك الخدمات، لذا فعلى الفندقي أن يحاول تجنب إعطاء الفرصة للعميل أن يرفض الخدمات في المرخلة الأولى لأن العميل إذا رفضها فإنه غالباً سيتمسك بالإلتزام هذا الرفض ، وعلى الفندقي الناجح إذا وصلت الأمور الى تلك المرحلة أن يحترم رفض العميل بلباقة وبتسامة، وأن يشكره على وقته لترك بذلك الباب مفتوحاً أمام فرصة أخرى.</a:t>
            </a:r>
            <a:endParaRPr lang="ar-IQ" sz="2800" b="1" dirty="0"/>
          </a:p>
        </p:txBody>
      </p:sp>
    </p:spTree>
    <p:extLst>
      <p:ext uri="{BB962C8B-B14F-4D97-AF65-F5344CB8AC3E}">
        <p14:creationId xmlns:p14="http://schemas.microsoft.com/office/powerpoint/2010/main" val="323739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285720" y="357166"/>
            <a:ext cx="8572560" cy="6072230"/>
            <a:chOff x="1328" y="2880"/>
            <a:chExt cx="8752" cy="4680"/>
          </a:xfrm>
        </p:grpSpPr>
        <p:sp>
          <p:nvSpPr>
            <p:cNvPr id="24579" name="Text Box 3"/>
            <p:cNvSpPr txBox="1">
              <a:spLocks noChangeArrowheads="1"/>
            </p:cNvSpPr>
            <p:nvPr/>
          </p:nvSpPr>
          <p:spPr bwMode="auto">
            <a:xfrm>
              <a:off x="6480" y="3960"/>
              <a:ext cx="2238" cy="7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800" b="1" dirty="0">
                  <a:solidFill>
                    <a:srgbClr val="FFFF00"/>
                  </a:solidFill>
                  <a:latin typeface="Calibri" pitchFamily="34" charset="0"/>
                  <a:ea typeface="Arial" pitchFamily="34" charset="0"/>
                </a:rPr>
                <a:t>الوظائف</a:t>
              </a:r>
              <a:r>
                <a:rPr kumimoji="0" lang="ar-IQ" sz="2000" b="1" i="0" u="none" strike="noStrike" cap="none" normalizeH="0" baseline="0" dirty="0" smtClean="0">
                  <a:ln>
                    <a:noFill/>
                  </a:ln>
                  <a:solidFill>
                    <a:srgbClr val="FFFF00"/>
                  </a:solidFill>
                  <a:effectLst/>
                  <a:latin typeface="Calibri" pitchFamily="34" charset="0"/>
                  <a:ea typeface="Arial" pitchFamily="34" charset="0"/>
                </a:rPr>
                <a:t> </a:t>
              </a:r>
              <a:r>
                <a:rPr lang="ar-IQ" sz="2800" b="1" dirty="0">
                  <a:solidFill>
                    <a:srgbClr val="FFFF00"/>
                  </a:solidFill>
                  <a:latin typeface="Calibri" pitchFamily="34" charset="0"/>
                  <a:ea typeface="Arial" pitchFamily="34" charset="0"/>
                </a:rPr>
                <a:t>الرئيسية</a:t>
              </a:r>
            </a:p>
          </p:txBody>
        </p:sp>
        <p:sp>
          <p:nvSpPr>
            <p:cNvPr id="24580" name="Text Box 4"/>
            <p:cNvSpPr txBox="1">
              <a:spLocks noChangeArrowheads="1"/>
            </p:cNvSpPr>
            <p:nvPr/>
          </p:nvSpPr>
          <p:spPr bwMode="auto">
            <a:xfrm>
              <a:off x="3600" y="3960"/>
              <a:ext cx="2340" cy="7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800" b="1" i="0" u="none" strike="noStrike" cap="none" normalizeH="0" baseline="0" dirty="0" smtClean="0">
                  <a:ln>
                    <a:noFill/>
                  </a:ln>
                  <a:solidFill>
                    <a:srgbClr val="FFFF00"/>
                  </a:solidFill>
                  <a:effectLst/>
                  <a:latin typeface="Calibri" pitchFamily="34" charset="0"/>
                  <a:ea typeface="Arial" pitchFamily="34" charset="0"/>
                </a:rPr>
                <a:t>الوظائف الساندة</a:t>
              </a:r>
              <a:endParaRPr kumimoji="0" lang="ar-IQ" sz="2800" b="1" i="0" u="none" strike="noStrike" cap="none" normalizeH="0" baseline="0" dirty="0" smtClean="0">
                <a:ln>
                  <a:noFill/>
                </a:ln>
                <a:solidFill>
                  <a:srgbClr val="FFFF00"/>
                </a:solidFill>
                <a:effectLst/>
                <a:latin typeface="Arial" pitchFamily="34" charset="0"/>
              </a:endParaRPr>
            </a:p>
          </p:txBody>
        </p:sp>
        <p:sp>
          <p:nvSpPr>
            <p:cNvPr id="24581" name="Text Box 5"/>
            <p:cNvSpPr txBox="1">
              <a:spLocks noChangeArrowheads="1"/>
            </p:cNvSpPr>
            <p:nvPr/>
          </p:nvSpPr>
          <p:spPr bwMode="auto">
            <a:xfrm>
              <a:off x="4381" y="2880"/>
              <a:ext cx="3381" cy="90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buClrTx/>
                <a:buSzTx/>
                <a:buFontTx/>
                <a:buNone/>
                <a:tabLst/>
              </a:pPr>
              <a:r>
                <a:rPr kumimoji="0" lang="ar-IQ" sz="3600" b="1" i="0" u="none" strike="noStrike" cap="none" normalizeH="0" baseline="0" dirty="0" smtClean="0">
                  <a:ln>
                    <a:noFill/>
                  </a:ln>
                  <a:solidFill>
                    <a:srgbClr val="FFFF00"/>
                  </a:solidFill>
                  <a:effectLst/>
                  <a:latin typeface="Calibri" pitchFamily="34" charset="0"/>
                  <a:ea typeface="Arial" pitchFamily="34" charset="0"/>
                </a:rPr>
                <a:t>وظائف </a:t>
              </a:r>
            </a:p>
            <a:p>
              <a:pPr marL="0" marR="0" lvl="0" indent="0" algn="ctr" defTabSz="914400" rtl="1" eaLnBrk="1" fontAlgn="base" latinLnBrk="0" hangingPunct="1">
                <a:lnSpc>
                  <a:spcPct val="100000"/>
                </a:lnSpc>
                <a:spcBef>
                  <a:spcPct val="0"/>
                </a:spcBef>
                <a:buClrTx/>
                <a:buSzTx/>
                <a:buFontTx/>
                <a:buNone/>
                <a:tabLst/>
              </a:pPr>
              <a:r>
                <a:rPr kumimoji="0" lang="ar-IQ" sz="3600" b="1" i="0" u="none" strike="noStrike" cap="none" normalizeH="0" baseline="0" dirty="0" smtClean="0">
                  <a:ln>
                    <a:noFill/>
                  </a:ln>
                  <a:solidFill>
                    <a:srgbClr val="FFFF00"/>
                  </a:solidFill>
                  <a:effectLst/>
                  <a:latin typeface="Calibri" pitchFamily="34" charset="0"/>
                  <a:ea typeface="Arial" pitchFamily="34" charset="0"/>
                </a:rPr>
                <a:t>المؤسسة الفندقية</a:t>
              </a:r>
              <a:endParaRPr kumimoji="0" lang="ar-IQ" sz="3600" b="1" i="0" u="none" strike="noStrike" cap="none" normalizeH="0" baseline="0" dirty="0" smtClean="0">
                <a:ln>
                  <a:noFill/>
                </a:ln>
                <a:solidFill>
                  <a:srgbClr val="FFFF00"/>
                </a:solidFill>
                <a:effectLst/>
                <a:latin typeface="Arial" pitchFamily="34" charset="0"/>
              </a:endParaRPr>
            </a:p>
          </p:txBody>
        </p:sp>
        <p:grpSp>
          <p:nvGrpSpPr>
            <p:cNvPr id="24582" name="Group 6"/>
            <p:cNvGrpSpPr>
              <a:grpSpLocks/>
            </p:cNvGrpSpPr>
            <p:nvPr/>
          </p:nvGrpSpPr>
          <p:grpSpPr bwMode="auto">
            <a:xfrm>
              <a:off x="1328" y="4680"/>
              <a:ext cx="8752" cy="2880"/>
              <a:chOff x="1328" y="4680"/>
              <a:chExt cx="8752" cy="2880"/>
            </a:xfrm>
          </p:grpSpPr>
          <p:grpSp>
            <p:nvGrpSpPr>
              <p:cNvPr id="24583" name="Group 7"/>
              <p:cNvGrpSpPr>
                <a:grpSpLocks/>
              </p:cNvGrpSpPr>
              <p:nvPr/>
            </p:nvGrpSpPr>
            <p:grpSpPr bwMode="auto">
              <a:xfrm>
                <a:off x="7020" y="4860"/>
                <a:ext cx="3060" cy="2700"/>
                <a:chOff x="5760" y="5040"/>
                <a:chExt cx="2880" cy="2700"/>
              </a:xfrm>
            </p:grpSpPr>
            <p:sp>
              <p:nvSpPr>
                <p:cNvPr id="24584" name="Text Box 8"/>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الإيواء</a:t>
                  </a:r>
                  <a:endParaRPr kumimoji="0" lang="ar-IQ" sz="2000" b="1" i="0" u="none" strike="noStrike" cap="none" normalizeH="0" baseline="0" smtClean="0">
                    <a:ln>
                      <a:noFill/>
                    </a:ln>
                    <a:solidFill>
                      <a:srgbClr val="FFFF00"/>
                    </a:solidFill>
                    <a:effectLst/>
                    <a:latin typeface="Arial" pitchFamily="34" charset="0"/>
                  </a:endParaRPr>
                </a:p>
              </p:txBody>
            </p:sp>
            <p:sp>
              <p:nvSpPr>
                <p:cNvPr id="24585" name="Text Box 9"/>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وظيفة تقديم الأطعمة والمشروبات</a:t>
                  </a:r>
                  <a:endParaRPr kumimoji="0" lang="ar-IQ" sz="2000" b="1" i="0" u="none" strike="noStrike" cap="none" normalizeH="0" baseline="0" smtClean="0">
                    <a:ln>
                      <a:noFill/>
                    </a:ln>
                    <a:solidFill>
                      <a:srgbClr val="FFFF00"/>
                    </a:solidFill>
                    <a:effectLst/>
                    <a:latin typeface="Arial" pitchFamily="34" charset="0"/>
                  </a:endParaRPr>
                </a:p>
              </p:txBody>
            </p:sp>
            <p:sp>
              <p:nvSpPr>
                <p:cNvPr id="24586" name="Text Box 10"/>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وظيفة الإستقبال (المكتب الأمامي)</a:t>
                  </a:r>
                  <a:endParaRPr kumimoji="0" lang="ar-IQ" sz="2000" b="1" i="0" u="none" strike="noStrike" cap="none" normalizeH="0" baseline="0" smtClean="0">
                    <a:ln>
                      <a:noFill/>
                    </a:ln>
                    <a:solidFill>
                      <a:srgbClr val="FFFF00"/>
                    </a:solidFill>
                    <a:effectLst/>
                    <a:latin typeface="Arial" pitchFamily="34" charset="0"/>
                  </a:endParaRPr>
                </a:p>
              </p:txBody>
            </p:sp>
            <p:sp>
              <p:nvSpPr>
                <p:cNvPr id="24587" name="Text Box 11"/>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وظيفة السلامة والأمن</a:t>
                  </a:r>
                  <a:endParaRPr kumimoji="0" lang="ar-IQ" sz="2000" b="1" i="0" u="none" strike="noStrike" cap="none" normalizeH="0" baseline="0" smtClean="0">
                    <a:ln>
                      <a:noFill/>
                    </a:ln>
                    <a:solidFill>
                      <a:srgbClr val="FFFF00"/>
                    </a:solidFill>
                    <a:effectLst/>
                    <a:latin typeface="Arial" pitchFamily="34" charset="0"/>
                  </a:endParaRPr>
                </a:p>
              </p:txBody>
            </p:sp>
          </p:grpSp>
          <p:grpSp>
            <p:nvGrpSpPr>
              <p:cNvPr id="24588" name="Group 12"/>
              <p:cNvGrpSpPr>
                <a:grpSpLocks/>
              </p:cNvGrpSpPr>
              <p:nvPr/>
            </p:nvGrpSpPr>
            <p:grpSpPr bwMode="auto">
              <a:xfrm>
                <a:off x="1328" y="4860"/>
                <a:ext cx="4792" cy="2700"/>
                <a:chOff x="1328" y="5040"/>
                <a:chExt cx="4792" cy="2700"/>
              </a:xfrm>
            </p:grpSpPr>
            <p:grpSp>
              <p:nvGrpSpPr>
                <p:cNvPr id="24589" name="Group 13"/>
                <p:cNvGrpSpPr>
                  <a:grpSpLocks/>
                </p:cNvGrpSpPr>
                <p:nvPr/>
              </p:nvGrpSpPr>
              <p:grpSpPr bwMode="auto">
                <a:xfrm>
                  <a:off x="4208" y="5040"/>
                  <a:ext cx="1912" cy="2700"/>
                  <a:chOff x="5760" y="5040"/>
                  <a:chExt cx="2880" cy="2700"/>
                </a:xfrm>
              </p:grpSpPr>
              <p:sp>
                <p:nvSpPr>
                  <p:cNvPr id="24590" name="Text Box 14"/>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وظيفة الغسيل والكي</a:t>
                    </a:r>
                    <a:endParaRPr kumimoji="0" lang="ar-IQ" sz="2000" b="1" i="0" u="none" strike="noStrike" cap="none" normalizeH="0" baseline="0" smtClean="0">
                      <a:ln>
                        <a:noFill/>
                      </a:ln>
                      <a:solidFill>
                        <a:srgbClr val="FFFF00"/>
                      </a:solidFill>
                      <a:effectLst/>
                      <a:latin typeface="Arial" pitchFamily="34" charset="0"/>
                    </a:endParaRPr>
                  </a:p>
                </p:txBody>
              </p:sp>
              <p:sp>
                <p:nvSpPr>
                  <p:cNvPr id="24591" name="Text Box 15"/>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الإتصالات</a:t>
                    </a:r>
                    <a:endParaRPr kumimoji="0" lang="ar-IQ" sz="2000" b="1" i="0" u="none" strike="noStrike" cap="none" normalizeH="0" baseline="0" smtClean="0">
                      <a:ln>
                        <a:noFill/>
                      </a:ln>
                      <a:solidFill>
                        <a:srgbClr val="FFFF00"/>
                      </a:solidFill>
                      <a:effectLst/>
                      <a:latin typeface="Arial" pitchFamily="34" charset="0"/>
                    </a:endParaRPr>
                  </a:p>
                </p:txBody>
              </p:sp>
              <p:sp>
                <p:nvSpPr>
                  <p:cNvPr id="24592" name="Text Box 16"/>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الغرف</a:t>
                    </a:r>
                    <a:endParaRPr kumimoji="0" lang="ar-IQ" sz="2000" b="1" i="0" u="none" strike="noStrike" cap="none" normalizeH="0" baseline="0" smtClean="0">
                      <a:ln>
                        <a:noFill/>
                      </a:ln>
                      <a:solidFill>
                        <a:srgbClr val="FFFF00"/>
                      </a:solidFill>
                      <a:effectLst/>
                      <a:latin typeface="Arial" pitchFamily="34" charset="0"/>
                    </a:endParaRPr>
                  </a:p>
                </p:txBody>
              </p:sp>
              <p:sp>
                <p:nvSpPr>
                  <p:cNvPr id="24593" name="Text Box 17"/>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النقل السياحي</a:t>
                    </a:r>
                    <a:endParaRPr kumimoji="0" lang="ar-IQ" sz="2000" b="1" i="0" u="none" strike="noStrike" cap="none" normalizeH="0" baseline="0" smtClean="0">
                      <a:ln>
                        <a:noFill/>
                      </a:ln>
                      <a:solidFill>
                        <a:srgbClr val="FFFF00"/>
                      </a:solidFill>
                      <a:effectLst/>
                      <a:latin typeface="Arial" pitchFamily="34" charset="0"/>
                    </a:endParaRPr>
                  </a:p>
                </p:txBody>
              </p:sp>
            </p:grpSp>
            <p:grpSp>
              <p:nvGrpSpPr>
                <p:cNvPr id="24594" name="Group 18"/>
                <p:cNvGrpSpPr>
                  <a:grpSpLocks/>
                </p:cNvGrpSpPr>
                <p:nvPr/>
              </p:nvGrpSpPr>
              <p:grpSpPr bwMode="auto">
                <a:xfrm>
                  <a:off x="1328" y="5040"/>
                  <a:ext cx="2340" cy="2700"/>
                  <a:chOff x="5760" y="5040"/>
                  <a:chExt cx="2880" cy="2700"/>
                </a:xfrm>
              </p:grpSpPr>
              <p:sp>
                <p:nvSpPr>
                  <p:cNvPr id="24595" name="Text Box 19"/>
                  <p:cNvSpPr txBox="1">
                    <a:spLocks noChangeArrowheads="1"/>
                  </p:cNvSpPr>
                  <p:nvPr/>
                </p:nvSpPr>
                <p:spPr bwMode="auto">
                  <a:xfrm>
                    <a:off x="5760" y="504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المعلومات السياحية</a:t>
                    </a:r>
                    <a:endParaRPr kumimoji="0" lang="ar-IQ" sz="2000" b="1" i="0" u="none" strike="noStrike" cap="none" normalizeH="0" baseline="0" smtClean="0">
                      <a:ln>
                        <a:noFill/>
                      </a:ln>
                      <a:solidFill>
                        <a:srgbClr val="FFFF00"/>
                      </a:solidFill>
                      <a:effectLst/>
                      <a:latin typeface="Arial" pitchFamily="34" charset="0"/>
                    </a:endParaRPr>
                  </a:p>
                </p:txBody>
              </p:sp>
              <p:sp>
                <p:nvSpPr>
                  <p:cNvPr id="24596" name="Text Box 20"/>
                  <p:cNvSpPr txBox="1">
                    <a:spLocks noChangeArrowheads="1"/>
                  </p:cNvSpPr>
                  <p:nvPr/>
                </p:nvSpPr>
                <p:spPr bwMode="auto">
                  <a:xfrm>
                    <a:off x="5760" y="576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المشتريات السياحية</a:t>
                    </a:r>
                    <a:endParaRPr kumimoji="0" lang="ar-IQ" sz="2000" b="1" i="0" u="none" strike="noStrike" cap="none" normalizeH="0" baseline="0" smtClean="0">
                      <a:ln>
                        <a:noFill/>
                      </a:ln>
                      <a:solidFill>
                        <a:srgbClr val="FFFF00"/>
                      </a:solidFill>
                      <a:effectLst/>
                      <a:latin typeface="Arial" pitchFamily="34" charset="0"/>
                    </a:endParaRPr>
                  </a:p>
                </p:txBody>
              </p:sp>
              <p:sp>
                <p:nvSpPr>
                  <p:cNvPr id="24597" name="Text Box 21"/>
                  <p:cNvSpPr txBox="1">
                    <a:spLocks noChangeArrowheads="1"/>
                  </p:cNvSpPr>
                  <p:nvPr/>
                </p:nvSpPr>
                <p:spPr bwMode="auto">
                  <a:xfrm>
                    <a:off x="5760" y="648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خدمة الترفيه السياحي</a:t>
                    </a:r>
                    <a:endParaRPr kumimoji="0" lang="ar-IQ" sz="2000" b="1" i="0" u="none" strike="noStrike" cap="none" normalizeH="0" baseline="0" smtClean="0">
                      <a:ln>
                        <a:noFill/>
                      </a:ln>
                      <a:solidFill>
                        <a:srgbClr val="FFFF00"/>
                      </a:solidFill>
                      <a:effectLst/>
                      <a:latin typeface="Arial" pitchFamily="34" charset="0"/>
                    </a:endParaRPr>
                  </a:p>
                </p:txBody>
              </p:sp>
              <p:sp>
                <p:nvSpPr>
                  <p:cNvPr id="24598" name="Text Box 22"/>
                  <p:cNvSpPr txBox="1">
                    <a:spLocks noChangeArrowheads="1"/>
                  </p:cNvSpPr>
                  <p:nvPr/>
                </p:nvSpPr>
                <p:spPr bwMode="auto">
                  <a:xfrm>
                    <a:off x="5760" y="7200"/>
                    <a:ext cx="2880" cy="54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smtClean="0">
                        <a:ln>
                          <a:noFill/>
                        </a:ln>
                        <a:solidFill>
                          <a:srgbClr val="FFFF00"/>
                        </a:solidFill>
                        <a:effectLst/>
                        <a:latin typeface="Arial" pitchFamily="34" charset="0"/>
                        <a:ea typeface="Arial" pitchFamily="34" charset="0"/>
                      </a:rPr>
                      <a:t>خدمات تكميلية أخرى</a:t>
                    </a:r>
                    <a:endParaRPr kumimoji="0" lang="ar-IQ" sz="2000" b="1" i="0" u="none" strike="noStrike" cap="none" normalizeH="0" baseline="0" smtClean="0">
                      <a:ln>
                        <a:noFill/>
                      </a:ln>
                      <a:solidFill>
                        <a:srgbClr val="FFFF00"/>
                      </a:solidFill>
                      <a:effectLst/>
                      <a:latin typeface="Arial" pitchFamily="34" charset="0"/>
                    </a:endParaRPr>
                  </a:p>
                </p:txBody>
              </p:sp>
            </p:grpSp>
          </p:grpSp>
          <p:grpSp>
            <p:nvGrpSpPr>
              <p:cNvPr id="24599" name="Group 23"/>
              <p:cNvGrpSpPr>
                <a:grpSpLocks/>
              </p:cNvGrpSpPr>
              <p:nvPr/>
            </p:nvGrpSpPr>
            <p:grpSpPr bwMode="auto">
              <a:xfrm>
                <a:off x="6660" y="4680"/>
                <a:ext cx="360" cy="2520"/>
                <a:chOff x="6660" y="4680"/>
                <a:chExt cx="360" cy="2520"/>
              </a:xfrm>
            </p:grpSpPr>
            <p:cxnSp>
              <p:nvCxnSpPr>
                <p:cNvPr id="24600" name="AutoShape 24"/>
                <p:cNvCxnSpPr>
                  <a:cxnSpLocks noChangeShapeType="1"/>
                </p:cNvCxnSpPr>
                <p:nvPr/>
              </p:nvCxnSpPr>
              <p:spPr bwMode="auto">
                <a:xfrm>
                  <a:off x="6660" y="4680"/>
                  <a:ext cx="0" cy="2520"/>
                </a:xfrm>
                <a:prstGeom prst="straightConnector1">
                  <a:avLst/>
                </a:prstGeom>
                <a:ln>
                  <a:headEnd/>
                  <a:tailEnd/>
                </a:ln>
              </p:spPr>
              <p:style>
                <a:lnRef idx="1">
                  <a:schemeClr val="accent4"/>
                </a:lnRef>
                <a:fillRef idx="3">
                  <a:schemeClr val="accent4"/>
                </a:fillRef>
                <a:effectRef idx="2">
                  <a:schemeClr val="accent4"/>
                </a:effectRef>
                <a:fontRef idx="minor">
                  <a:schemeClr val="lt1"/>
                </a:fontRef>
              </p:style>
            </p:cxnSp>
            <p:cxnSp>
              <p:nvCxnSpPr>
                <p:cNvPr id="24601" name="AutoShape 25"/>
                <p:cNvCxnSpPr>
                  <a:cxnSpLocks noChangeShapeType="1"/>
                </p:cNvCxnSpPr>
                <p:nvPr/>
              </p:nvCxnSpPr>
              <p:spPr bwMode="auto">
                <a:xfrm>
                  <a:off x="6660" y="522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2" name="AutoShape 26"/>
                <p:cNvCxnSpPr>
                  <a:cxnSpLocks noChangeShapeType="1"/>
                </p:cNvCxnSpPr>
                <p:nvPr/>
              </p:nvCxnSpPr>
              <p:spPr bwMode="auto">
                <a:xfrm>
                  <a:off x="6660" y="594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3" name="AutoShape 27"/>
                <p:cNvCxnSpPr>
                  <a:cxnSpLocks noChangeShapeType="1"/>
                </p:cNvCxnSpPr>
                <p:nvPr/>
              </p:nvCxnSpPr>
              <p:spPr bwMode="auto">
                <a:xfrm>
                  <a:off x="6660" y="648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04" name="AutoShape 28"/>
                <p:cNvCxnSpPr>
                  <a:cxnSpLocks noChangeShapeType="1"/>
                </p:cNvCxnSpPr>
                <p:nvPr/>
              </p:nvCxnSpPr>
              <p:spPr bwMode="auto">
                <a:xfrm>
                  <a:off x="6660" y="7200"/>
                  <a:ext cx="360" cy="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grpSp>
          <p:grpSp>
            <p:nvGrpSpPr>
              <p:cNvPr id="24605" name="Group 29"/>
              <p:cNvGrpSpPr>
                <a:grpSpLocks/>
              </p:cNvGrpSpPr>
              <p:nvPr/>
            </p:nvGrpSpPr>
            <p:grpSpPr bwMode="auto">
              <a:xfrm>
                <a:off x="3668" y="4680"/>
                <a:ext cx="540" cy="2520"/>
                <a:chOff x="3668" y="4680"/>
                <a:chExt cx="540" cy="2520"/>
              </a:xfrm>
            </p:grpSpPr>
            <p:cxnSp>
              <p:nvCxnSpPr>
                <p:cNvPr id="24606" name="AutoShape 30"/>
                <p:cNvCxnSpPr>
                  <a:cxnSpLocks noChangeShapeType="1"/>
                </p:cNvCxnSpPr>
                <p:nvPr/>
              </p:nvCxnSpPr>
              <p:spPr bwMode="auto">
                <a:xfrm>
                  <a:off x="3960" y="4680"/>
                  <a:ext cx="0" cy="2520"/>
                </a:xfrm>
                <a:prstGeom prst="straightConnector1">
                  <a:avLst/>
                </a:prstGeom>
                <a:ln>
                  <a:headEnd/>
                  <a:tailEnd/>
                </a:ln>
              </p:spPr>
              <p:style>
                <a:lnRef idx="1">
                  <a:schemeClr val="accent4"/>
                </a:lnRef>
                <a:fillRef idx="3">
                  <a:schemeClr val="accent4"/>
                </a:fillRef>
                <a:effectRef idx="2">
                  <a:schemeClr val="accent4"/>
                </a:effectRef>
                <a:fontRef idx="minor">
                  <a:schemeClr val="lt1"/>
                </a:fontRef>
              </p:style>
            </p:cxnSp>
            <p:cxnSp>
              <p:nvCxnSpPr>
                <p:cNvPr id="24607" name="AutoShape 31"/>
                <p:cNvCxnSpPr>
                  <a:cxnSpLocks noChangeShapeType="1"/>
                </p:cNvCxnSpPr>
                <p:nvPr/>
              </p:nvCxnSpPr>
              <p:spPr bwMode="auto">
                <a:xfrm>
                  <a:off x="3668" y="522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08" name="AutoShape 32"/>
                <p:cNvCxnSpPr>
                  <a:cxnSpLocks noChangeShapeType="1"/>
                </p:cNvCxnSpPr>
                <p:nvPr/>
              </p:nvCxnSpPr>
              <p:spPr bwMode="auto">
                <a:xfrm>
                  <a:off x="3668" y="594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09" name="AutoShape 33"/>
                <p:cNvCxnSpPr>
                  <a:cxnSpLocks noChangeShapeType="1"/>
                </p:cNvCxnSpPr>
                <p:nvPr/>
              </p:nvCxnSpPr>
              <p:spPr bwMode="auto">
                <a:xfrm>
                  <a:off x="3668" y="666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cxnSp>
              <p:nvCxnSpPr>
                <p:cNvPr id="24610" name="AutoShape 34"/>
                <p:cNvCxnSpPr>
                  <a:cxnSpLocks noChangeShapeType="1"/>
                </p:cNvCxnSpPr>
                <p:nvPr/>
              </p:nvCxnSpPr>
              <p:spPr bwMode="auto">
                <a:xfrm>
                  <a:off x="3668" y="7200"/>
                  <a:ext cx="540" cy="0"/>
                </a:xfrm>
                <a:prstGeom prst="straightConnector1">
                  <a:avLst/>
                </a:prstGeom>
                <a:ln>
                  <a:headEnd type="triangle" w="med" len="med"/>
                  <a:tailEnd type="triangle" w="med" len="med"/>
                </a:ln>
              </p:spPr>
              <p:style>
                <a:lnRef idx="1">
                  <a:schemeClr val="accent4"/>
                </a:lnRef>
                <a:fillRef idx="3">
                  <a:schemeClr val="accent4"/>
                </a:fillRef>
                <a:effectRef idx="2">
                  <a:schemeClr val="accent4"/>
                </a:effectRef>
                <a:fontRef idx="minor">
                  <a:schemeClr val="lt1"/>
                </a:fontRef>
              </p:style>
            </p:cxnSp>
          </p:grpSp>
        </p:grpSp>
        <p:cxnSp>
          <p:nvCxnSpPr>
            <p:cNvPr id="24611" name="AutoShape 35"/>
            <p:cNvCxnSpPr>
              <a:cxnSpLocks noChangeShapeType="1"/>
            </p:cNvCxnSpPr>
            <p:nvPr/>
          </p:nvCxnSpPr>
          <p:spPr bwMode="auto">
            <a:xfrm>
              <a:off x="6120" y="3600"/>
              <a:ext cx="1260" cy="36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cxnSp>
          <p:nvCxnSpPr>
            <p:cNvPr id="24612" name="AutoShape 36"/>
            <p:cNvCxnSpPr>
              <a:cxnSpLocks noChangeShapeType="1"/>
            </p:cNvCxnSpPr>
            <p:nvPr/>
          </p:nvCxnSpPr>
          <p:spPr bwMode="auto">
            <a:xfrm flipH="1">
              <a:off x="4860" y="3600"/>
              <a:ext cx="1260" cy="360"/>
            </a:xfrm>
            <a:prstGeom prst="straightConnector1">
              <a:avLst/>
            </a:prstGeom>
            <a:ln>
              <a:headEnd/>
              <a:tailEnd type="triangle" w="med" len="med"/>
            </a:ln>
          </p:spPr>
          <p:style>
            <a:lnRef idx="1">
              <a:schemeClr val="accent4"/>
            </a:lnRef>
            <a:fillRef idx="3">
              <a:schemeClr val="accent4"/>
            </a:fillRef>
            <a:effectRef idx="2">
              <a:schemeClr val="accent4"/>
            </a:effectRef>
            <a:fontRef idx="minor">
              <a:schemeClr val="lt1"/>
            </a:fontRef>
          </p:style>
        </p:cxnSp>
      </p:grpSp>
    </p:spTree>
    <p:extLst>
      <p:ext uri="{BB962C8B-B14F-4D97-AF65-F5344CB8AC3E}">
        <p14:creationId xmlns:p14="http://schemas.microsoft.com/office/powerpoint/2010/main" val="39957887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71438" y="214291"/>
            <a:ext cx="8858280" cy="6199484"/>
            <a:chOff x="1707" y="6444"/>
            <a:chExt cx="8244" cy="5635"/>
          </a:xfrm>
        </p:grpSpPr>
        <p:grpSp>
          <p:nvGrpSpPr>
            <p:cNvPr id="25603" name="Group 3"/>
            <p:cNvGrpSpPr>
              <a:grpSpLocks/>
            </p:cNvGrpSpPr>
            <p:nvPr/>
          </p:nvGrpSpPr>
          <p:grpSpPr bwMode="auto">
            <a:xfrm>
              <a:off x="1707" y="6444"/>
              <a:ext cx="7937" cy="3284"/>
              <a:chOff x="2020" y="2766"/>
              <a:chExt cx="7937" cy="3284"/>
            </a:xfrm>
          </p:grpSpPr>
          <p:cxnSp>
            <p:nvCxnSpPr>
              <p:cNvPr id="25604" name="AutoShape 4"/>
              <p:cNvCxnSpPr>
                <a:cxnSpLocks noChangeShapeType="1"/>
              </p:cNvCxnSpPr>
              <p:nvPr/>
            </p:nvCxnSpPr>
            <p:spPr bwMode="auto">
              <a:xfrm>
                <a:off x="6014" y="3653"/>
                <a:ext cx="0" cy="1854"/>
              </a:xfrm>
              <a:prstGeom prst="straightConnector1">
                <a:avLst/>
              </a:prstGeom>
              <a:noFill/>
              <a:ln w="3175">
                <a:solidFill>
                  <a:srgbClr val="000000"/>
                </a:solidFill>
                <a:round/>
                <a:headEnd/>
                <a:tailEnd type="triangle" w="med" len="med"/>
              </a:ln>
              <a:effectLst/>
            </p:spPr>
          </p:cxnSp>
          <p:cxnSp>
            <p:nvCxnSpPr>
              <p:cNvPr id="25605" name="AutoShape 5"/>
              <p:cNvCxnSpPr>
                <a:cxnSpLocks noChangeShapeType="1"/>
              </p:cNvCxnSpPr>
              <p:nvPr/>
            </p:nvCxnSpPr>
            <p:spPr bwMode="auto">
              <a:xfrm flipV="1">
                <a:off x="7124" y="3226"/>
                <a:ext cx="756" cy="11"/>
              </a:xfrm>
              <a:prstGeom prst="straightConnector1">
                <a:avLst/>
              </a:prstGeom>
              <a:noFill/>
              <a:ln w="3175">
                <a:solidFill>
                  <a:srgbClr val="000000"/>
                </a:solidFill>
                <a:round/>
                <a:headEnd/>
                <a:tailEnd type="triangle" w="med" len="med"/>
              </a:ln>
              <a:effectLst/>
            </p:spPr>
          </p:cxnSp>
          <p:cxnSp>
            <p:nvCxnSpPr>
              <p:cNvPr id="25606" name="AutoShape 6"/>
              <p:cNvCxnSpPr>
                <a:cxnSpLocks noChangeShapeType="1"/>
              </p:cNvCxnSpPr>
              <p:nvPr/>
            </p:nvCxnSpPr>
            <p:spPr bwMode="auto">
              <a:xfrm flipH="1">
                <a:off x="4020" y="3273"/>
                <a:ext cx="1104" cy="0"/>
              </a:xfrm>
              <a:prstGeom prst="straightConnector1">
                <a:avLst/>
              </a:prstGeom>
              <a:noFill/>
              <a:ln w="3175">
                <a:solidFill>
                  <a:srgbClr val="000000"/>
                </a:solidFill>
                <a:round/>
                <a:headEnd/>
                <a:tailEnd type="triangle" w="med" len="med"/>
              </a:ln>
              <a:effectLst/>
            </p:spPr>
          </p:cxnSp>
          <p:cxnSp>
            <p:nvCxnSpPr>
              <p:cNvPr id="25607" name="AutoShape 7"/>
              <p:cNvCxnSpPr>
                <a:cxnSpLocks noChangeShapeType="1"/>
              </p:cNvCxnSpPr>
              <p:nvPr/>
            </p:nvCxnSpPr>
            <p:spPr bwMode="auto">
              <a:xfrm flipH="1">
                <a:off x="4949" y="3653"/>
                <a:ext cx="1053" cy="471"/>
              </a:xfrm>
              <a:prstGeom prst="straightConnector1">
                <a:avLst/>
              </a:prstGeom>
              <a:noFill/>
              <a:ln w="3175">
                <a:solidFill>
                  <a:srgbClr val="000000"/>
                </a:solidFill>
                <a:round/>
                <a:headEnd/>
                <a:tailEnd type="triangle" w="med" len="med"/>
              </a:ln>
              <a:effectLst/>
            </p:spPr>
          </p:cxnSp>
          <p:cxnSp>
            <p:nvCxnSpPr>
              <p:cNvPr id="25608" name="AutoShape 8"/>
              <p:cNvCxnSpPr>
                <a:cxnSpLocks noChangeShapeType="1"/>
              </p:cNvCxnSpPr>
              <p:nvPr/>
            </p:nvCxnSpPr>
            <p:spPr bwMode="auto">
              <a:xfrm>
                <a:off x="6014" y="3653"/>
                <a:ext cx="1263" cy="471"/>
              </a:xfrm>
              <a:prstGeom prst="straightConnector1">
                <a:avLst/>
              </a:prstGeom>
              <a:noFill/>
              <a:ln w="3175">
                <a:solidFill>
                  <a:srgbClr val="000000"/>
                </a:solidFill>
                <a:round/>
                <a:headEnd/>
                <a:tailEnd type="triangle" w="med" len="med"/>
              </a:ln>
              <a:effectLst/>
            </p:spPr>
          </p:cxnSp>
          <p:cxnSp>
            <p:nvCxnSpPr>
              <p:cNvPr id="25609" name="AutoShape 9"/>
              <p:cNvCxnSpPr>
                <a:cxnSpLocks noChangeShapeType="1"/>
              </p:cNvCxnSpPr>
              <p:nvPr/>
            </p:nvCxnSpPr>
            <p:spPr bwMode="auto">
              <a:xfrm flipH="1">
                <a:off x="5744" y="3653"/>
                <a:ext cx="270" cy="1036"/>
              </a:xfrm>
              <a:prstGeom prst="straightConnector1">
                <a:avLst/>
              </a:prstGeom>
              <a:noFill/>
              <a:ln w="3175">
                <a:solidFill>
                  <a:srgbClr val="000000"/>
                </a:solidFill>
                <a:round/>
                <a:headEnd/>
                <a:tailEnd type="triangle" w="med" len="med"/>
              </a:ln>
              <a:effectLst/>
            </p:spPr>
          </p:cxnSp>
          <p:cxnSp>
            <p:nvCxnSpPr>
              <p:cNvPr id="25610" name="AutoShape 10"/>
              <p:cNvCxnSpPr>
                <a:cxnSpLocks noChangeShapeType="1"/>
              </p:cNvCxnSpPr>
              <p:nvPr/>
            </p:nvCxnSpPr>
            <p:spPr bwMode="auto">
              <a:xfrm>
                <a:off x="6014" y="3653"/>
                <a:ext cx="278" cy="1036"/>
              </a:xfrm>
              <a:prstGeom prst="straightConnector1">
                <a:avLst/>
              </a:prstGeom>
              <a:noFill/>
              <a:ln w="3175">
                <a:solidFill>
                  <a:srgbClr val="000000"/>
                </a:solidFill>
                <a:round/>
                <a:headEnd/>
                <a:tailEnd type="triangle" w="med" len="med"/>
              </a:ln>
              <a:effectLst/>
            </p:spPr>
          </p:cxnSp>
          <p:sp>
            <p:nvSpPr>
              <p:cNvPr id="25611" name="Text Box 11"/>
              <p:cNvSpPr txBox="1">
                <a:spLocks noChangeArrowheads="1"/>
              </p:cNvSpPr>
              <p:nvPr/>
            </p:nvSpPr>
            <p:spPr bwMode="auto">
              <a:xfrm>
                <a:off x="5124" y="2766"/>
                <a:ext cx="2000" cy="88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خصائص</a:t>
                </a: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المؤسسات</a:t>
                </a: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الفندقية</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2" name="Text Box 12"/>
              <p:cNvSpPr txBox="1">
                <a:spLocks noChangeArrowheads="1"/>
              </p:cNvSpPr>
              <p:nvPr/>
            </p:nvSpPr>
            <p:spPr bwMode="auto">
              <a:xfrm>
                <a:off x="7957" y="3007"/>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رأس المال</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3" name="Text Box 13"/>
              <p:cNvSpPr txBox="1">
                <a:spLocks noChangeArrowheads="1"/>
              </p:cNvSpPr>
              <p:nvPr/>
            </p:nvSpPr>
            <p:spPr bwMode="auto">
              <a:xfrm>
                <a:off x="7265" y="385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الطلب الموسمي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4" name="Text Box 14"/>
              <p:cNvSpPr txBox="1">
                <a:spLocks noChangeArrowheads="1"/>
              </p:cNvSpPr>
              <p:nvPr/>
            </p:nvSpPr>
            <p:spPr bwMode="auto">
              <a:xfrm>
                <a:off x="6280" y="468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التأثيرالاقتصادي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5" name="Text Box 15"/>
              <p:cNvSpPr txBox="1">
                <a:spLocks noChangeArrowheads="1"/>
              </p:cNvSpPr>
              <p:nvPr/>
            </p:nvSpPr>
            <p:spPr bwMode="auto">
              <a:xfrm>
                <a:off x="5153" y="5507"/>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الموارد البشرية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6" name="Text Box 16"/>
              <p:cNvSpPr txBox="1">
                <a:spLocks noChangeArrowheads="1"/>
              </p:cNvSpPr>
              <p:nvPr/>
            </p:nvSpPr>
            <p:spPr bwMode="auto">
              <a:xfrm>
                <a:off x="3732" y="4689"/>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الحساسية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7" name="Text Box 17"/>
              <p:cNvSpPr txBox="1">
                <a:spLocks noChangeArrowheads="1"/>
              </p:cNvSpPr>
              <p:nvPr/>
            </p:nvSpPr>
            <p:spPr bwMode="auto">
              <a:xfrm>
                <a:off x="2949" y="3894"/>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التنوع الخدماتي</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18" name="Text Box 18"/>
              <p:cNvSpPr txBox="1">
                <a:spLocks noChangeArrowheads="1"/>
              </p:cNvSpPr>
              <p:nvPr/>
            </p:nvSpPr>
            <p:spPr bwMode="auto">
              <a:xfrm>
                <a:off x="2020" y="3110"/>
                <a:ext cx="2000" cy="543"/>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الجغرافية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5619" name="Text Box 19"/>
            <p:cNvSpPr txBox="1">
              <a:spLocks noChangeArrowheads="1"/>
            </p:cNvSpPr>
            <p:nvPr/>
          </p:nvSpPr>
          <p:spPr bwMode="auto">
            <a:xfrm>
              <a:off x="7335" y="10173"/>
              <a:ext cx="2616" cy="1906"/>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419100"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كثافة رأس المال</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كثافة الأصول</a:t>
              </a:r>
              <a:r>
                <a:rPr kumimoji="0" lang="ar-IQ" b="1" i="0" u="none" strike="noStrike" cap="none" normalizeH="0" dirty="0" smtClean="0">
                  <a:ln>
                    <a:noFill/>
                  </a:ln>
                  <a:solidFill>
                    <a:schemeClr val="tx1"/>
                  </a:solidFill>
                  <a:effectLst/>
                  <a:latin typeface="Arial" pitchFamily="34" charset="0"/>
                  <a:ea typeface="Arial" pitchFamily="34" charset="0"/>
                  <a:cs typeface="Arial" pitchFamily="34" charset="0"/>
                </a:rPr>
                <a:t> </a:t>
              </a: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الثابتة</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3"/>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سرعة دوران رأس المال المتداول</a:t>
              </a:r>
              <a:endParaRPr kumimoji="0" 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419100" lvl="0" indent="0" algn="r" defTabSz="914400" rtl="1" eaLnBrk="1" fontAlgn="base" latinLnBrk="0" hangingPunct="1">
                <a:lnSpc>
                  <a:spcPct val="100000"/>
                </a:lnSpc>
                <a:spcBef>
                  <a:spcPct val="0"/>
                </a:spcBef>
                <a:spcAft>
                  <a:spcPts val="1000"/>
                </a:spcAft>
                <a:buClrTx/>
                <a:buSzTx/>
                <a:buFont typeface="Arial" pitchFamily="34" charset="0"/>
                <a:buChar char="4"/>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حجم الاستثمار الفندقي</a:t>
              </a:r>
              <a:endParaRPr kumimoji="0" lang="ar-IQ"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20" name="AutoShape 20"/>
            <p:cNvCxnSpPr>
              <a:cxnSpLocks noChangeShapeType="1"/>
            </p:cNvCxnSpPr>
            <p:nvPr/>
          </p:nvCxnSpPr>
          <p:spPr bwMode="auto">
            <a:xfrm>
              <a:off x="9556" y="7252"/>
              <a:ext cx="0" cy="2921"/>
            </a:xfrm>
            <a:prstGeom prst="straightConnector1">
              <a:avLst/>
            </a:prstGeom>
            <a:noFill/>
            <a:ln w="3175">
              <a:solidFill>
                <a:srgbClr val="000000"/>
              </a:solidFill>
              <a:round/>
              <a:headEnd/>
              <a:tailEnd type="triangle" w="med" len="med"/>
            </a:ln>
            <a:effectLst/>
          </p:spPr>
        </p:cxnSp>
        <p:sp>
          <p:nvSpPr>
            <p:cNvPr id="25621" name="Text Box 21"/>
            <p:cNvSpPr txBox="1">
              <a:spLocks noChangeArrowheads="1"/>
            </p:cNvSpPr>
            <p:nvPr/>
          </p:nvSpPr>
          <p:spPr bwMode="auto">
            <a:xfrm>
              <a:off x="7644" y="9108"/>
              <a:ext cx="1661" cy="911"/>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401638" lvl="0" indent="0" defTabSz="914400" rtl="1" eaLnBrk="1" fontAlgn="base" latinLnBrk="0" hangingPunct="1">
                <a:lnSpc>
                  <a:spcPct val="100000"/>
                </a:lnSpc>
                <a:spcBef>
                  <a:spcPct val="0"/>
                </a:spcBef>
                <a:spcAft>
                  <a:spcPts val="1000"/>
                </a:spcAft>
                <a:buClrTx/>
                <a:buSzTx/>
                <a:buFont typeface="Arial" pitchFamily="34" charset="0"/>
                <a:buChar char="1"/>
                <a:tabLst/>
              </a:pPr>
              <a:r>
                <a:rPr kumimoji="0" lang="ar-IQ"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موسم الذروة</a:t>
              </a:r>
            </a:p>
            <a:p>
              <a:pPr marR="1143000" lvl="0" defTabSz="914400" rtl="1" eaLnBrk="1" fontAlgn="base" latinLnBrk="0" hangingPunct="1">
                <a:lnSpc>
                  <a:spcPct val="100000"/>
                </a:lnSpc>
                <a:spcBef>
                  <a:spcPct val="0"/>
                </a:spcBef>
                <a:spcAft>
                  <a:spcPts val="1000"/>
                </a:spcAft>
                <a:buClrTx/>
                <a:buSzTx/>
                <a:buFont typeface="Arial" pitchFamily="34" charset="0"/>
                <a:buChar char="2"/>
                <a:tabLst/>
              </a:pPr>
              <a:r>
                <a:rPr kumimoji="0" lang="ar-IQ"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موسم الكساد</a:t>
              </a: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22" name="Text Box 22"/>
            <p:cNvSpPr txBox="1">
              <a:spLocks noChangeArrowheads="1"/>
            </p:cNvSpPr>
            <p:nvPr/>
          </p:nvSpPr>
          <p:spPr bwMode="auto">
            <a:xfrm>
              <a:off x="5884" y="10065"/>
              <a:ext cx="1321" cy="837"/>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قوة إقتصاد الدولة</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23" name="Text Box 23"/>
            <p:cNvSpPr txBox="1">
              <a:spLocks noChangeArrowheads="1"/>
            </p:cNvSpPr>
            <p:nvPr/>
          </p:nvSpPr>
          <p:spPr bwMode="auto">
            <a:xfrm>
              <a:off x="2912" y="10065"/>
              <a:ext cx="2789" cy="2014"/>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347663"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الأحداث السياسية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الإستقرار الأمني</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3"/>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الأزماتالاقتصادية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4"/>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الكوارث البيئية</a:t>
              </a: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5"/>
                <a:tabLst/>
              </a:pPr>
              <a:r>
                <a:rPr kumimoji="0" lang="ar-IQ"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الإصابات الوبائية</a:t>
              </a:r>
              <a:endParaRPr kumimoji="0" lang="ar-IQ" b="1" i="0" u="none" strike="noStrike" cap="none" normalizeH="0" baseline="0" dirty="0" smtClean="0">
                <a:ln>
                  <a:noFill/>
                </a:ln>
                <a:solidFill>
                  <a:schemeClr val="tx1"/>
                </a:solidFill>
                <a:effectLst/>
                <a:latin typeface="Arial" pitchFamily="34" charset="0"/>
                <a:cs typeface="Arial" pitchFamily="34" charset="0"/>
              </a:endParaRPr>
            </a:p>
          </p:txBody>
        </p:sp>
        <p:sp>
          <p:nvSpPr>
            <p:cNvPr id="25624" name="Text Box 24"/>
            <p:cNvSpPr txBox="1">
              <a:spLocks noChangeArrowheads="1"/>
            </p:cNvSpPr>
            <p:nvPr/>
          </p:nvSpPr>
          <p:spPr bwMode="auto">
            <a:xfrm>
              <a:off x="1906" y="9153"/>
              <a:ext cx="1915" cy="818"/>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573088" lvl="0" indent="0" algn="r" defTabSz="914400" rtl="1" eaLnBrk="1" fontAlgn="base" latinLnBrk="0" hangingPunct="1">
                <a:lnSpc>
                  <a:spcPct val="100000"/>
                </a:lnSpc>
                <a:spcBef>
                  <a:spcPct val="0"/>
                </a:spcBef>
                <a:spcAft>
                  <a:spcPts val="1000"/>
                </a:spcAft>
                <a:buClrTx/>
                <a:buSzTx/>
                <a:buFont typeface="Arial" pitchFamily="34" charset="0"/>
                <a:buChar char="1"/>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الأساسية.</a:t>
              </a:r>
              <a:endParaRPr kumimoji="0" lang="en-US" sz="20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1143000" lvl="0" indent="0" algn="r" defTabSz="914400" rtl="1" eaLnBrk="1" fontAlgn="base" latinLnBrk="0" hangingPunct="1">
                <a:lnSpc>
                  <a:spcPct val="100000"/>
                </a:lnSpc>
                <a:spcBef>
                  <a:spcPct val="0"/>
                </a:spcBef>
                <a:spcAft>
                  <a:spcPts val="1000"/>
                </a:spcAft>
                <a:buClrTx/>
                <a:buSzTx/>
                <a:buFont typeface="Arial" pitchFamily="34" charset="0"/>
                <a:buChar char="2"/>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الساندة.</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25" name="Text Box 25"/>
            <p:cNvSpPr txBox="1">
              <a:spLocks noChangeArrowheads="1"/>
            </p:cNvSpPr>
            <p:nvPr/>
          </p:nvSpPr>
          <p:spPr bwMode="auto">
            <a:xfrm>
              <a:off x="1719" y="8372"/>
              <a:ext cx="967" cy="589"/>
            </a:xfrm>
            <a:prstGeom prst="rect">
              <a:avLst/>
            </a:prstGeom>
            <a:gradFill rotWithShape="0">
              <a:gsLst>
                <a:gs pos="0">
                  <a:srgbClr val="FABF8F"/>
                </a:gs>
                <a:gs pos="50000">
                  <a:srgbClr val="FDE9D9"/>
                </a:gs>
                <a:gs pos="100000">
                  <a:srgbClr val="FABF8F"/>
                </a:gs>
              </a:gsLst>
              <a:lin ang="18900000" scaled="1"/>
            </a:gradFill>
            <a:ln w="317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الموقع</a:t>
              </a:r>
              <a:endParaRPr kumimoji="0" lang="ar-IQ" sz="20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26" name="AutoShape 26"/>
            <p:cNvCxnSpPr>
              <a:cxnSpLocks noChangeShapeType="1"/>
            </p:cNvCxnSpPr>
            <p:nvPr/>
          </p:nvCxnSpPr>
          <p:spPr bwMode="auto">
            <a:xfrm>
              <a:off x="2143" y="7379"/>
              <a:ext cx="0" cy="993"/>
            </a:xfrm>
            <a:prstGeom prst="straightConnector1">
              <a:avLst/>
            </a:prstGeom>
            <a:noFill/>
            <a:ln w="3175">
              <a:solidFill>
                <a:srgbClr val="000000"/>
              </a:solidFill>
              <a:round/>
              <a:headEnd/>
              <a:tailEnd type="triangle" w="med" len="med"/>
            </a:ln>
            <a:effectLst/>
          </p:spPr>
        </p:cxnSp>
        <p:cxnSp>
          <p:nvCxnSpPr>
            <p:cNvPr id="25627" name="AutoShape 27"/>
            <p:cNvCxnSpPr>
              <a:cxnSpLocks noChangeShapeType="1"/>
            </p:cNvCxnSpPr>
            <p:nvPr/>
          </p:nvCxnSpPr>
          <p:spPr bwMode="auto">
            <a:xfrm flipH="1">
              <a:off x="2901" y="8163"/>
              <a:ext cx="11" cy="945"/>
            </a:xfrm>
            <a:prstGeom prst="straightConnector1">
              <a:avLst/>
            </a:prstGeom>
            <a:noFill/>
            <a:ln w="3175">
              <a:solidFill>
                <a:srgbClr val="000000"/>
              </a:solidFill>
              <a:round/>
              <a:headEnd/>
              <a:tailEnd type="triangle" w="med" len="med"/>
            </a:ln>
            <a:effectLst/>
          </p:spPr>
        </p:cxnSp>
        <p:cxnSp>
          <p:nvCxnSpPr>
            <p:cNvPr id="25628" name="AutoShape 28"/>
            <p:cNvCxnSpPr>
              <a:cxnSpLocks noChangeShapeType="1"/>
            </p:cNvCxnSpPr>
            <p:nvPr/>
          </p:nvCxnSpPr>
          <p:spPr bwMode="auto">
            <a:xfrm>
              <a:off x="4201" y="8935"/>
              <a:ext cx="0" cy="1130"/>
            </a:xfrm>
            <a:prstGeom prst="straightConnector1">
              <a:avLst/>
            </a:prstGeom>
            <a:noFill/>
            <a:ln w="3175">
              <a:solidFill>
                <a:srgbClr val="000000"/>
              </a:solidFill>
              <a:round/>
              <a:headEnd/>
              <a:tailEnd type="triangle" w="med" len="med"/>
            </a:ln>
            <a:effectLst/>
          </p:spPr>
        </p:cxnSp>
        <p:cxnSp>
          <p:nvCxnSpPr>
            <p:cNvPr id="25629" name="AutoShape 29"/>
            <p:cNvCxnSpPr>
              <a:cxnSpLocks noChangeShapeType="1"/>
            </p:cNvCxnSpPr>
            <p:nvPr/>
          </p:nvCxnSpPr>
          <p:spPr bwMode="auto">
            <a:xfrm>
              <a:off x="8493" y="8103"/>
              <a:ext cx="0" cy="1005"/>
            </a:xfrm>
            <a:prstGeom prst="straightConnector1">
              <a:avLst/>
            </a:prstGeom>
            <a:noFill/>
            <a:ln w="3175">
              <a:solidFill>
                <a:srgbClr val="000000"/>
              </a:solidFill>
              <a:round/>
              <a:headEnd/>
              <a:tailEnd type="triangle" w="med" len="med"/>
            </a:ln>
            <a:effectLst/>
          </p:spPr>
        </p:cxnSp>
        <p:cxnSp>
          <p:nvCxnSpPr>
            <p:cNvPr id="25630" name="AutoShape 30"/>
            <p:cNvCxnSpPr>
              <a:cxnSpLocks noChangeShapeType="1"/>
            </p:cNvCxnSpPr>
            <p:nvPr/>
          </p:nvCxnSpPr>
          <p:spPr bwMode="auto">
            <a:xfrm>
              <a:off x="7048" y="8949"/>
              <a:ext cx="0" cy="1116"/>
            </a:xfrm>
            <a:prstGeom prst="straightConnector1">
              <a:avLst/>
            </a:prstGeom>
            <a:noFill/>
            <a:ln w="3175">
              <a:solidFill>
                <a:srgbClr val="000000"/>
              </a:solidFill>
              <a:round/>
              <a:headEnd/>
              <a:tailEnd type="triangle" w="med" len="med"/>
            </a:ln>
            <a:effectLst/>
          </p:spPr>
        </p:cxnSp>
      </p:grpSp>
    </p:spTree>
    <p:extLst>
      <p:ext uri="{BB962C8B-B14F-4D97-AF65-F5344CB8AC3E}">
        <p14:creationId xmlns:p14="http://schemas.microsoft.com/office/powerpoint/2010/main" val="504348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7356" y="476672"/>
            <a:ext cx="5620449" cy="707886"/>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smtClean="0">
                <a:solidFill>
                  <a:srgbClr val="FFFF00"/>
                </a:solidFill>
              </a:rPr>
              <a:t>عوامل نجاح المؤسسات الفندقية </a:t>
            </a:r>
            <a:endParaRPr lang="ar-IQ" sz="4000" dirty="0">
              <a:solidFill>
                <a:srgbClr val="FFFF00"/>
              </a:solidFill>
            </a:endParaRPr>
          </a:p>
        </p:txBody>
      </p:sp>
      <p:sp>
        <p:nvSpPr>
          <p:cNvPr id="26625" name="Rectangle 1"/>
          <p:cNvSpPr>
            <a:spLocks noChangeArrowheads="1"/>
          </p:cNvSpPr>
          <p:nvPr/>
        </p:nvSpPr>
        <p:spPr bwMode="auto">
          <a:xfrm>
            <a:off x="500034" y="1500174"/>
            <a:ext cx="807249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السعر </a:t>
            </a:r>
            <a:r>
              <a:rPr kumimoji="0" lang="en-US"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Price</a:t>
            </a:r>
            <a:r>
              <a:rPr kumimoji="0" lang="ar-IQ" sz="28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تعدّ المؤسسة الفندقية من المشاريع الإقتصادية ذات التكاليف الثابتة العالية، إذ يجب دفع هذه التكاليف سواء كانت نسبة الإشغال 100% أو 10% ، فهي لا تنخفض بإنخفاض عدد الضيوف، ويؤخذ ذلك بنظر الإعتبار عند وضع الأسعار، وإنّ معظم الفنادق تمنح خصماً معيناً بمقدار 20% للضيوف الدائمين ولوكالات السفر أو إلى أشخاص معينين كالسفارات أو الدوائر الحكومية التي تتعامل مع الفندق. كما وإنّ قبول الفندق للضيوف بإستخدام بطاقات الإئتمان أو أي بطاقات أخرى بدلاً من الدفع النقدي سوف يؤدي إلى تحمل الفندق خسارة الفائدة التي ستحصل عليها نتيجة الدفع النقدي. </a:t>
            </a:r>
            <a:endParaRPr kumimoji="0" lang="ar-IQ" sz="28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60391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57158" y="714356"/>
            <a:ext cx="814393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الإعلان </a:t>
            </a:r>
            <a:r>
              <a:rPr kumimoji="0" lang="en-US" sz="2400" b="1" i="0" u="none" strike="noStrike" cap="none" normalizeH="0" baseline="0" dirty="0" err="1" smtClean="0">
                <a:ln>
                  <a:noFill/>
                </a:ln>
                <a:solidFill>
                  <a:srgbClr val="0000FF"/>
                </a:solidFill>
                <a:effectLst/>
                <a:latin typeface="Calibri" pitchFamily="34" charset="0"/>
                <a:ea typeface="Calibri" pitchFamily="34" charset="0"/>
                <a:cs typeface="Arial" pitchFamily="34" charset="0"/>
              </a:rPr>
              <a:t>Advertissing</a:t>
            </a: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يمثل وسيلة ضرورية في التأثير على إختيار الضيف لفندق معين وتفضيله على الفنادق الأخرى، ولذا يلجأ الكثير من الناس إلى فندق معين لأنهم تأثروا بالإعلان الذي يوجهه الفندق.</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الموقع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Location</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لا يرتكز إختيار الموقع على الموقع المناسب، بل لا بدّ من مراعاة طرق المواصلات المرتبطة وإمكانية الوصول الى الفندق بسهولة، فضلاً عن مدى قربه من الخدمات وأماكن التسوق، إذ إن الكثير من الضيوف يفضلون الفنادق في وسط المدن لقربها من الأسواق وأماكن الترفيه.</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الأطعمة والمشروبات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Food and Beverage</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كثير من الضيوف يفضلون الإقامة في فندق ما لأنّ أطعمته ومشروباته أفضل وأحسن من بقية الفنادق، أو لأنّ الفندق يقدم وجبة لذيذة، أو الفندق يحتوي على مطاعم متخصصة مثل المطعم الصيني أو الفرنسي أو الياباني أو الإيطالي ...الخ. وفي الوقت الحاضر إنّ الكثير من الفنادق إتجهت إلى إدخال المطاعم المتخصصة في أبنيتها. وكذلك الحال بالنسبة إلى المشروبات.</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6556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box(in)">
                                      <p:cBhvr>
                                        <p:cTn id="7" dur="500"/>
                                        <p:tgtEl>
                                          <p:spTgt spid="27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285720" y="357166"/>
            <a:ext cx="857252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الديكور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Decor</a:t>
            </a: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تتميز بعض المؤسسات الفندقية بديكوراتها الجذابة وتصرف أموالاً طائلة على ترتيب ديكوراتها لتجعلها علامة أو مكان مميز من غيره، فالكثير من الضيوف يأتون إلى الفندق للتمتع بالديكور أو بشعورهم إنّ الفندق ذات الديكور المميز بالتأكيد تكون خدماته وإدارته مميزة عن البقية ولهذا يعدّ الديكور من عوامل نجاح الفندق.</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الخدمات التي يقدمها الفندق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Services</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تقدم بعض المؤسسات الفندقية خدمات كاملة للضيوف فلا يحتاج المقيمون لأي خدمات خارجية، فكلّ ما يطلبونه يحصلون عليه داخل الفندق وحتى الخدمات الشخصية الخاصة ومن تلك الخدمات: خدمات البريد، البرق، التلكس، الفاكس، السكرتارية، الترجمة، الحاسبة الالكترونية، قاعات الإجتماعات صغيرة وكبيرة، قاعات للمؤتمرات، خدمات شخصية داخل الغرف، شقق صغيرة وكبيرة، نظام فديو داخلي، النادي الصحي، حمامات الساونا، التدليك، قاعات التنس، السكواش، حمامات السباحة صيفية وشتوية، تلفونات خارجية ذات إتصال مباشر، بنوك، مكتب إيجار سيارات، مكتب سياحي، مكتب معلومات، مكتب خطوط جوية، مطاعم متنوعة، مشارب، نادي ليلي، مراقص، محلات تسويق، نظام ألكتروني لتوصيل الرسائل المستعجلة وتوفر خدمات أخرى...الخ. </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513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57158" y="857232"/>
            <a:ext cx="842965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المقابلة اللطيفة من قبل موظفي الفندق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Nice interview</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تعدّ المقابلة اللطيفة من قبل موظفي الفندق وتفانيهم في خدمة الضيوف والرغبة في إشباع رغباتهم والإستقبال الحسن لهم، من أهم العوامل التي تساعد على نجاح الفندق، والكثير من الضيوف يفضلون فندق على آخر مع تساوي كلّ الخدمات والاسعار وجودة الاطعمة والمشروبات ...إلخ مع الفنادق المنافسة لأنّ بواب الفندق عندما يفتح الباب لهم يرسم إبتسامة على وجهه ويرحب بهم كأنهم دخلوا إلى دورهم وكذلك موظفي المكتب الأمامي وعمال الخدمة ...الخ.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التسويق </a:t>
            </a:r>
            <a:r>
              <a:rPr kumimoji="0" lang="en-US" sz="2400"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Marketing</a:t>
            </a:r>
            <a:r>
              <a:rPr kumimoji="0" lang="ar-IQ"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إن إدارة التسويق الفعالة، والخطط التسويقية الجيدة تعدّ داعماً قوياً لنجاح الفندق. وهو بذلك يعتمد على وسائل الإعلان المؤثرة المرئية والمسموعة والمقروءة، فضلاً عن وجود موقع ألكتروني للفندق على شبكة الأنترنت، يحتوي على معلومات مفصلة عن الفندق، فتكون عنصراً مهماً من عناصر التسويق الألكتروني للفندق. ويضاف الى ذلك الموقع سبل الحجز عبر الأنترنت. ومن هنا لا بدّ من وضع إستراتيجية تسويقية تعمل على نجاح الفندق.</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11454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box(in)">
                                      <p:cBhvr>
                                        <p:cTn id="7" dur="500"/>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571480"/>
            <a:ext cx="7140096" cy="707886"/>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smtClean="0">
                <a:solidFill>
                  <a:srgbClr val="FFFF00"/>
                </a:solidFill>
              </a:rPr>
              <a:t>الصعوبات التي تواجه المؤسسات الفندقية</a:t>
            </a:r>
            <a:r>
              <a:rPr lang="ar-IQ" sz="4000" dirty="0" smtClean="0">
                <a:solidFill>
                  <a:srgbClr val="FFFF00"/>
                </a:solidFill>
              </a:rPr>
              <a:t> </a:t>
            </a:r>
            <a:endParaRPr lang="ar-IQ" sz="4000" dirty="0">
              <a:solidFill>
                <a:srgbClr val="FFFF00"/>
              </a:solidFill>
            </a:endParaRPr>
          </a:p>
        </p:txBody>
      </p:sp>
      <p:grpSp>
        <p:nvGrpSpPr>
          <p:cNvPr id="11" name="Group 10"/>
          <p:cNvGrpSpPr/>
          <p:nvPr/>
        </p:nvGrpSpPr>
        <p:grpSpPr>
          <a:xfrm>
            <a:off x="857224" y="1285860"/>
            <a:ext cx="7686362" cy="1597049"/>
            <a:chOff x="857224" y="1285860"/>
            <a:chExt cx="7686362" cy="1597049"/>
          </a:xfrm>
        </p:grpSpPr>
        <p:sp>
          <p:nvSpPr>
            <p:cNvPr id="5" name="Rectangle 4"/>
            <p:cNvSpPr/>
            <p:nvPr/>
          </p:nvSpPr>
          <p:spPr>
            <a:xfrm>
              <a:off x="5000628" y="1928802"/>
              <a:ext cx="3542958" cy="954107"/>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العامة </a:t>
              </a:r>
            </a:p>
            <a:p>
              <a:pPr algn="ctr"/>
              <a:r>
                <a:rPr lang="ar-IQ" sz="2800" b="1" dirty="0" smtClean="0"/>
                <a:t>التي تواجه المؤسسة الفندقية</a:t>
              </a:r>
              <a:endParaRPr lang="ar-IQ" sz="2800" b="1" dirty="0"/>
            </a:p>
          </p:txBody>
        </p:sp>
        <p:sp>
          <p:nvSpPr>
            <p:cNvPr id="6" name="Rectangle 5"/>
            <p:cNvSpPr/>
            <p:nvPr/>
          </p:nvSpPr>
          <p:spPr>
            <a:xfrm>
              <a:off x="857224" y="1928802"/>
              <a:ext cx="2954655" cy="954107"/>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التي تواجه </a:t>
              </a:r>
            </a:p>
            <a:p>
              <a:pPr algn="ctr"/>
              <a:r>
                <a:rPr lang="ar-IQ" sz="2800" b="1" dirty="0" smtClean="0"/>
                <a:t>الموارد البشرية الفندقية</a:t>
              </a:r>
              <a:endParaRPr lang="ar-IQ" sz="2800" b="1" dirty="0"/>
            </a:p>
          </p:txBody>
        </p:sp>
        <p:cxnSp>
          <p:nvCxnSpPr>
            <p:cNvPr id="8" name="Straight Arrow Connector 7"/>
            <p:cNvCxnSpPr/>
            <p:nvPr/>
          </p:nvCxnSpPr>
          <p:spPr>
            <a:xfrm>
              <a:off x="4214810" y="1285860"/>
              <a:ext cx="2214578" cy="642942"/>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6" idx="0"/>
            </p:cNvCxnSpPr>
            <p:nvPr/>
          </p:nvCxnSpPr>
          <p:spPr>
            <a:xfrm rot="10800000" flipV="1">
              <a:off x="2334552" y="1285860"/>
              <a:ext cx="1880258" cy="642942"/>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3707904" y="3143248"/>
            <a:ext cx="4657044" cy="523220"/>
          </a:xfrm>
          <a:prstGeom prst="rect">
            <a:avLst/>
          </a:prstGeom>
        </p:spPr>
        <p:txBody>
          <a:bodyPr wrap="none">
            <a:spAutoFit/>
          </a:bodyPr>
          <a:lstStyle/>
          <a:p>
            <a:r>
              <a:rPr lang="ar-IQ" sz="2800" b="1" dirty="0" smtClean="0"/>
              <a:t>كثافة رأس المال في الإستثمار الفندقي </a:t>
            </a:r>
            <a:endParaRPr lang="ar-IQ" sz="2800" b="1" dirty="0"/>
          </a:p>
        </p:txBody>
      </p:sp>
      <p:sp>
        <p:nvSpPr>
          <p:cNvPr id="13" name="Rectangle 12"/>
          <p:cNvSpPr/>
          <p:nvPr/>
        </p:nvSpPr>
        <p:spPr>
          <a:xfrm>
            <a:off x="4932040" y="3571876"/>
            <a:ext cx="3496470" cy="523220"/>
          </a:xfrm>
          <a:prstGeom prst="rect">
            <a:avLst/>
          </a:prstGeom>
        </p:spPr>
        <p:txBody>
          <a:bodyPr wrap="none">
            <a:spAutoFit/>
          </a:bodyPr>
          <a:lstStyle/>
          <a:p>
            <a:r>
              <a:rPr lang="ar-IQ" sz="2800" b="1" dirty="0" smtClean="0"/>
              <a:t>صعوبة إكتمال نسب الإشغال </a:t>
            </a:r>
            <a:endParaRPr lang="ar-IQ" sz="2800" b="1" dirty="0"/>
          </a:p>
        </p:txBody>
      </p:sp>
      <p:sp>
        <p:nvSpPr>
          <p:cNvPr id="14" name="Rectangle 13"/>
          <p:cNvSpPr/>
          <p:nvPr/>
        </p:nvSpPr>
        <p:spPr>
          <a:xfrm>
            <a:off x="7215206" y="4077072"/>
            <a:ext cx="1273105" cy="523220"/>
          </a:xfrm>
          <a:prstGeom prst="rect">
            <a:avLst/>
          </a:prstGeom>
        </p:spPr>
        <p:txBody>
          <a:bodyPr wrap="none">
            <a:spAutoFit/>
          </a:bodyPr>
          <a:lstStyle/>
          <a:p>
            <a:r>
              <a:rPr lang="ar-IQ" sz="2800" b="1" dirty="0" smtClean="0"/>
              <a:t>الموسمية</a:t>
            </a:r>
            <a:endParaRPr lang="ar-IQ" sz="2800" b="1" dirty="0"/>
          </a:p>
        </p:txBody>
      </p:sp>
      <p:sp>
        <p:nvSpPr>
          <p:cNvPr id="15" name="Rectangle 14"/>
          <p:cNvSpPr/>
          <p:nvPr/>
        </p:nvSpPr>
        <p:spPr>
          <a:xfrm>
            <a:off x="2627784" y="4509120"/>
            <a:ext cx="5844870" cy="523220"/>
          </a:xfrm>
          <a:prstGeom prst="rect">
            <a:avLst/>
          </a:prstGeom>
        </p:spPr>
        <p:txBody>
          <a:bodyPr wrap="none">
            <a:spAutoFit/>
          </a:bodyPr>
          <a:lstStyle/>
          <a:p>
            <a:r>
              <a:rPr lang="ar-IQ" sz="2800" b="1" dirty="0" smtClean="0"/>
              <a:t>صعوبة تغيير المؤسسة الفندقية في الأمد القصير </a:t>
            </a:r>
            <a:endParaRPr lang="ar-IQ" sz="2800" b="1" dirty="0"/>
          </a:p>
        </p:txBody>
      </p:sp>
      <p:sp>
        <p:nvSpPr>
          <p:cNvPr id="16" name="Rectangle 15"/>
          <p:cNvSpPr/>
          <p:nvPr/>
        </p:nvSpPr>
        <p:spPr>
          <a:xfrm>
            <a:off x="2267744" y="5080624"/>
            <a:ext cx="6248827" cy="523220"/>
          </a:xfrm>
          <a:prstGeom prst="rect">
            <a:avLst/>
          </a:prstGeom>
        </p:spPr>
        <p:txBody>
          <a:bodyPr wrap="none">
            <a:spAutoFit/>
          </a:bodyPr>
          <a:lstStyle/>
          <a:p>
            <a:r>
              <a:rPr lang="ar-IQ" sz="2800" b="1" dirty="0" smtClean="0"/>
              <a:t>إرتفاع التكاليف للوصول الى مستوى عال من الترفيه</a:t>
            </a:r>
            <a:endParaRPr lang="ar-IQ" sz="2800" b="1" dirty="0"/>
          </a:p>
        </p:txBody>
      </p:sp>
      <p:sp>
        <p:nvSpPr>
          <p:cNvPr id="17" name="Rectangle 16"/>
          <p:cNvSpPr/>
          <p:nvPr/>
        </p:nvSpPr>
        <p:spPr>
          <a:xfrm>
            <a:off x="5148064" y="5723566"/>
            <a:ext cx="3307316" cy="523220"/>
          </a:xfrm>
          <a:prstGeom prst="rect">
            <a:avLst/>
          </a:prstGeom>
        </p:spPr>
        <p:txBody>
          <a:bodyPr wrap="none">
            <a:spAutoFit/>
          </a:bodyPr>
          <a:lstStyle/>
          <a:p>
            <a:r>
              <a:rPr lang="ar-IQ" sz="2800" b="1" dirty="0" smtClean="0"/>
              <a:t>صعوبة إرضاء كافة السياح</a:t>
            </a:r>
            <a:endParaRPr lang="ar-IQ" sz="2800" b="1" dirty="0"/>
          </a:p>
        </p:txBody>
      </p:sp>
    </p:spTree>
    <p:extLst>
      <p:ext uri="{BB962C8B-B14F-4D97-AF65-F5344CB8AC3E}">
        <p14:creationId xmlns:p14="http://schemas.microsoft.com/office/powerpoint/2010/main" val="208835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i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ox(i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ox(in)">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785794"/>
            <a:ext cx="8858280" cy="5786478"/>
          </a:xfrm>
        </p:spPr>
        <p:txBody>
          <a:bodyPr>
            <a:noAutofit/>
          </a:bodyPr>
          <a:lstStyle/>
          <a:p>
            <a:pPr lvl="0"/>
            <a:r>
              <a:rPr lang="ar-IQ" sz="2400" b="1" dirty="0" smtClean="0">
                <a:solidFill>
                  <a:srgbClr val="0000FF"/>
                </a:solidFill>
              </a:rPr>
              <a:t>الإعتراض على السعر </a:t>
            </a:r>
            <a:r>
              <a:rPr lang="ar-IQ" sz="2400" b="1" dirty="0" smtClean="0"/>
              <a:t>: الكثير من العملاء يعترضون على سعر الخدمات التي يقدّمها الفندق، وبالتالي يكون الرد الأفضل على هذا الإعتراض بالتركيز على الخدمات المتميزة التي تقدّمها المؤسسة الفندقية والتي تقدّم على مدار 24 ساعة. وإذا ما إتجه العميل الى مقارنة السعر بأسعار المنافسين (المؤسسات الفندقية الأخرى) فعلى الإدارة كل الحذر من أن تشوه المنافسين بل عليها أن تمدحهم بكل خير، وتركز على قيمة الخدمات المتميزة وأن يفخر بها. </a:t>
            </a:r>
            <a:endParaRPr lang="en-US" sz="2400" b="1" dirty="0" smtClean="0"/>
          </a:p>
          <a:p>
            <a:pPr lvl="0"/>
            <a:r>
              <a:rPr lang="ar-IQ" sz="2400" b="1" dirty="0" smtClean="0">
                <a:solidFill>
                  <a:srgbClr val="0000FF"/>
                </a:solidFill>
              </a:rPr>
              <a:t>رغبة العميل في التشاور مع شريكه </a:t>
            </a:r>
            <a:r>
              <a:rPr lang="ar-IQ" sz="2400" b="1" dirty="0" smtClean="0"/>
              <a:t>: كثيراً ما يرغب الزبون بالتشاور مع من يرافقه (إن وجد)، وعلى الفندقي الناجح أن يبدي إستعداده لعرض الموضوع والخدمات على الطرف الآخر، أو أن يترك للزبون كل الحقائق والأرقام ليقوم بعرضها على الطرف الآخر سواء كان هذا الطرف موجوداً معه أو سيتصل به تليفونياً للتشاور.</a:t>
            </a:r>
            <a:endParaRPr lang="en-US" sz="2400" b="1" dirty="0" smtClean="0"/>
          </a:p>
          <a:p>
            <a:pPr lvl="0"/>
            <a:r>
              <a:rPr lang="ar-IQ" sz="2400" b="1" dirty="0" smtClean="0">
                <a:solidFill>
                  <a:srgbClr val="0000FF"/>
                </a:solidFill>
              </a:rPr>
              <a:t>رغبة العميل في بعض الأوراق والنشرات عن المؤسسة الفندقية </a:t>
            </a:r>
            <a:r>
              <a:rPr lang="ar-IQ" sz="2400" b="1" dirty="0" smtClean="0"/>
              <a:t>: أحياناً يستخدم العميل هذه الطريقة للهروب من الفندقي، وعلى الفندقي في هذه الحالة أن يقدّم كافة الأوراق والنشرات المطلوبة للعميل مع مواصلة تقديم عرضه للخدمات موضحاً النقاط الهامة في ذلك، وإذا لم يرغب العميل في إستكمال العرض، فيجب على الفندقي أن يتركه بعد تحديد موعد آخر معه.</a:t>
            </a:r>
            <a:endParaRPr lang="en-US" sz="2400" b="1" dirty="0" smtClean="0"/>
          </a:p>
        </p:txBody>
      </p:sp>
      <p:sp>
        <p:nvSpPr>
          <p:cNvPr id="4" name="Rectangle 3"/>
          <p:cNvSpPr/>
          <p:nvPr/>
        </p:nvSpPr>
        <p:spPr>
          <a:xfrm>
            <a:off x="3428992" y="142852"/>
            <a:ext cx="5283819" cy="52322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2800" b="1" dirty="0" smtClean="0"/>
              <a:t>الصعاب التي تواجه الموارد البشرية الفندقية</a:t>
            </a:r>
            <a:endParaRPr lang="ar-IQ" sz="2800" b="1" dirty="0"/>
          </a:p>
        </p:txBody>
      </p:sp>
    </p:spTree>
    <p:extLst>
      <p:ext uri="{BB962C8B-B14F-4D97-AF65-F5344CB8AC3E}">
        <p14:creationId xmlns:p14="http://schemas.microsoft.com/office/powerpoint/2010/main" val="32435766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71472" y="428604"/>
            <a:ext cx="8229600" cy="6215082"/>
          </a:xfrm>
        </p:spPr>
        <p:txBody>
          <a:bodyPr>
            <a:noAutofit/>
          </a:bodyPr>
          <a:lstStyle/>
          <a:p>
            <a:pPr lvl="0"/>
            <a:r>
              <a:rPr lang="ar-IQ" sz="2800" b="1" dirty="0" smtClean="0">
                <a:solidFill>
                  <a:srgbClr val="0000FF"/>
                </a:solidFill>
              </a:rPr>
              <a:t>قول العميل أنه يفضل خدمات أحد المنافسين </a:t>
            </a:r>
            <a:r>
              <a:rPr lang="ar-IQ" sz="2800" b="1" dirty="0" smtClean="0"/>
              <a:t>: يكون العميل القادم الى الفندق راغباً في خدمات أحد المنافسين، ولكنه لم يستخدمها هذه المرة لأحتمال أن يكون المنافس مكتمل العدد أو غير ذلك. وهنا يجب على الفندقي أن يتذكر أنه لا يلمح للعميل ما يشوه المنافس وألا يذكر أي كلمة تشيء لهذا المنافس، لأن ذلك من شأنه يقلل من قيمة الفندق ويسيء للفندقي أمام العميل. وأن أفضل طريقة للتعامل في هذه الحالة هي ذكر مميزات الخدمات التي يقدّمها الفندق.</a:t>
            </a:r>
            <a:endParaRPr lang="en-US" sz="2800" b="1" dirty="0" smtClean="0"/>
          </a:p>
          <a:p>
            <a:r>
              <a:rPr lang="ar-IQ" sz="2800" b="1" dirty="0" smtClean="0">
                <a:solidFill>
                  <a:srgbClr val="0000FF"/>
                </a:solidFill>
              </a:rPr>
              <a:t>رفض العميل للخدمات </a:t>
            </a:r>
            <a:r>
              <a:rPr lang="ar-IQ" sz="2800" b="1" dirty="0" smtClean="0"/>
              <a:t>: من الممكن أن يؤدي إسلوب عرض الخدمات لخدمات الفندق الى رفض العميل بسرعة لتلك الخدمات، لذا فعلى الفندقي أن يحاول تجنب إعطاء الفرصة للعميل أن يرفض الخدمات في المرخلة الأولى لأن العميل إذا رفضها فإنه غالباً سيتمسك بالإلتزام هذا الرفض ، وعلى الفندقي الناجح إذا وصلت الأمور الى تلك المرحلة أن يحترم رفض العميل بلباقة وبتسامة، وأن يشكره على وقته لترك بذلك الباب مفتوحاً أمام فرصة أخرى.</a:t>
            </a:r>
            <a:endParaRPr lang="ar-IQ" sz="2800" b="1" dirty="0"/>
          </a:p>
        </p:txBody>
      </p:sp>
    </p:spTree>
    <p:extLst>
      <p:ext uri="{BB962C8B-B14F-4D97-AF65-F5344CB8AC3E}">
        <p14:creationId xmlns:p14="http://schemas.microsoft.com/office/powerpoint/2010/main" val="195221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otal.com/wp-content/uploads/2012/12/Prince-Hotel-and-Residence-Kuala-Lumpur-Malaysia-Exterior-Vi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402"/>
            <a:ext cx="9145643" cy="684859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39553" y="1214422"/>
            <a:ext cx="3888431" cy="1815882"/>
          </a:xfrm>
          <a:prstGeom prst="rect">
            <a:avLst/>
          </a:prstGeom>
          <a:ln w="76200"/>
        </p:spPr>
        <p:style>
          <a:lnRef idx="2">
            <a:schemeClr val="accent2"/>
          </a:lnRef>
          <a:fillRef idx="1">
            <a:schemeClr val="lt1"/>
          </a:fillRef>
          <a:effectRef idx="0">
            <a:schemeClr val="accent2"/>
          </a:effectRef>
          <a:fontRef idx="minor">
            <a:schemeClr val="dk1"/>
          </a:fontRef>
        </p:style>
        <p:txBody>
          <a:bodyPr wrap="square">
            <a:spAutoFit/>
          </a:bodyPr>
          <a:lstStyle/>
          <a:p>
            <a:r>
              <a:rPr lang="ar-IQ" sz="2800" b="1" dirty="0" smtClean="0"/>
              <a:t>ترتيب إجتماعي منظم يشاد بطريقة مقصودة لتحقيق أهداف </a:t>
            </a:r>
          </a:p>
          <a:p>
            <a:r>
              <a:rPr lang="ar-IQ" sz="2800" b="1" dirty="0" smtClean="0"/>
              <a:t>جماعية مشتركة من خلال هيكل بنائي جيد وممارسات إدارية</a:t>
            </a:r>
            <a:endParaRPr lang="ar-IQ" sz="2800" b="1" dirty="0"/>
          </a:p>
        </p:txBody>
      </p:sp>
      <p:sp>
        <p:nvSpPr>
          <p:cNvPr id="6" name="Rectangle 5"/>
          <p:cNvSpPr/>
          <p:nvPr/>
        </p:nvSpPr>
        <p:spPr>
          <a:xfrm>
            <a:off x="2226740" y="359541"/>
            <a:ext cx="2201244"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IQ" sz="2800" b="1" dirty="0" smtClean="0"/>
              <a:t>المؤسسة الفندقية</a:t>
            </a:r>
            <a:endParaRPr lang="ar-IQ" sz="2800" b="1" dirty="0"/>
          </a:p>
        </p:txBody>
      </p:sp>
      <p:grpSp>
        <p:nvGrpSpPr>
          <p:cNvPr id="10" name="Group 9"/>
          <p:cNvGrpSpPr/>
          <p:nvPr/>
        </p:nvGrpSpPr>
        <p:grpSpPr>
          <a:xfrm>
            <a:off x="1000100" y="3882138"/>
            <a:ext cx="7241085" cy="2643206"/>
            <a:chOff x="1000100" y="3143248"/>
            <a:chExt cx="7241085" cy="2643206"/>
          </a:xfrm>
        </p:grpSpPr>
        <p:sp>
          <p:nvSpPr>
            <p:cNvPr id="9" name="Down Arrow 8"/>
            <p:cNvSpPr/>
            <p:nvPr/>
          </p:nvSpPr>
          <p:spPr>
            <a:xfrm>
              <a:off x="2786050" y="4500570"/>
              <a:ext cx="4000528" cy="1285884"/>
            </a:xfrm>
            <a:prstGeom prst="down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IQ"/>
            </a:p>
          </p:txBody>
        </p:sp>
        <p:sp>
          <p:nvSpPr>
            <p:cNvPr id="7" name="Rectangle 6"/>
            <p:cNvSpPr/>
            <p:nvPr/>
          </p:nvSpPr>
          <p:spPr>
            <a:xfrm>
              <a:off x="1000100" y="3143248"/>
              <a:ext cx="7241085" cy="1384995"/>
            </a:xfrm>
            <a:prstGeom prst="rect">
              <a:avLst/>
            </a:prstGeom>
            <a:ln w="76200"/>
          </p:spPr>
          <p:style>
            <a:lnRef idx="1">
              <a:schemeClr val="accent2"/>
            </a:lnRef>
            <a:fillRef idx="2">
              <a:schemeClr val="accent2"/>
            </a:fillRef>
            <a:effectRef idx="1">
              <a:schemeClr val="accent2"/>
            </a:effectRef>
            <a:fontRef idx="minor">
              <a:schemeClr val="dk1"/>
            </a:fontRef>
          </p:style>
          <p:txBody>
            <a:bodyPr wrap="none">
              <a:spAutoFit/>
            </a:bodyPr>
            <a:lstStyle/>
            <a:p>
              <a:pPr algn="ctr"/>
              <a:r>
                <a:rPr lang="ar-LB" sz="2800" b="1" dirty="0" smtClean="0">
                  <a:solidFill>
                    <a:srgbClr val="0000FF"/>
                  </a:solidFill>
                </a:rPr>
                <a:t>تعريف الفندق </a:t>
              </a:r>
              <a:endParaRPr lang="ar-IQ" sz="2800" b="1" dirty="0" smtClean="0">
                <a:solidFill>
                  <a:srgbClr val="0000FF"/>
                </a:solidFill>
              </a:endParaRPr>
            </a:p>
            <a:p>
              <a:pPr algn="ctr"/>
              <a:r>
                <a:rPr lang="ar-LB" sz="2800" b="1" dirty="0" smtClean="0"/>
                <a:t>يأخذ أبعاداً عديدة في منظور الباحثين والدارسين والمختصين </a:t>
              </a:r>
              <a:endParaRPr lang="ar-IQ" sz="2800" b="1" dirty="0" smtClean="0"/>
            </a:p>
            <a:p>
              <a:pPr algn="ctr"/>
              <a:r>
                <a:rPr lang="ar-LB" sz="2800" b="1" dirty="0" smtClean="0"/>
                <a:t>ووفق ما يلي :</a:t>
              </a:r>
              <a:endParaRPr lang="ar-IQ" sz="2800" b="1" dirty="0"/>
            </a:p>
          </p:txBody>
        </p:sp>
      </p:grpSp>
    </p:spTree>
    <p:extLst>
      <p:ext uri="{BB962C8B-B14F-4D97-AF65-F5344CB8AC3E}">
        <p14:creationId xmlns:p14="http://schemas.microsoft.com/office/powerpoint/2010/main" val="237120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500042"/>
            <a:ext cx="8401080" cy="5626121"/>
          </a:xfrm>
          <a:ln w="76200">
            <a:solidFill>
              <a:schemeClr val="accent2"/>
            </a:solidFill>
          </a:ln>
        </p:spPr>
        <p:txBody>
          <a:bodyPr>
            <a:normAutofit fontScale="92500" lnSpcReduction="20000"/>
          </a:bodyPr>
          <a:lstStyle/>
          <a:p>
            <a:pPr lvl="0"/>
            <a:r>
              <a:rPr lang="ar-LB" b="1" dirty="0" smtClean="0">
                <a:solidFill>
                  <a:srgbClr val="0000FF"/>
                </a:solidFill>
              </a:rPr>
              <a:t>المنظور الإداري </a:t>
            </a:r>
            <a:r>
              <a:rPr lang="ar-LB" b="1" dirty="0" smtClean="0"/>
              <a:t>: منظمة تحتوي على وحدات إدارية، وأقسام تربطها علاقات أفقية وعامودية، تضمّ التخطيط والتنظيم والتوجيه والرقابة</a:t>
            </a:r>
            <a:r>
              <a:rPr lang="ar-IQ" b="1" dirty="0" smtClean="0"/>
              <a:t>، و</a:t>
            </a:r>
            <a:r>
              <a:rPr lang="ar-LB" b="1" dirty="0" smtClean="0"/>
              <a:t>يحقق أهدافاً جماعية مشتركة.</a:t>
            </a:r>
            <a:endParaRPr lang="en-US" b="1" dirty="0" smtClean="0"/>
          </a:p>
          <a:p>
            <a:pPr lvl="0"/>
            <a:r>
              <a:rPr lang="ar-LB" b="1" dirty="0" smtClean="0">
                <a:solidFill>
                  <a:srgbClr val="0000FF"/>
                </a:solidFill>
              </a:rPr>
              <a:t>المنظور الإجتماعي </a:t>
            </a:r>
            <a:r>
              <a:rPr lang="ar-LB" b="1" dirty="0" smtClean="0"/>
              <a:t>: مجموعة من التفاعلات بين الأفراد، بين الضيوف، وبين العاملين.</a:t>
            </a:r>
            <a:endParaRPr lang="en-US" b="1" dirty="0" smtClean="0"/>
          </a:p>
          <a:p>
            <a:pPr lvl="0"/>
            <a:r>
              <a:rPr lang="ar-LB" b="1" dirty="0" smtClean="0">
                <a:solidFill>
                  <a:srgbClr val="0000FF"/>
                </a:solidFill>
              </a:rPr>
              <a:t>المنظور الإقتصادي </a:t>
            </a:r>
            <a:r>
              <a:rPr lang="ar-LB" b="1" dirty="0" smtClean="0"/>
              <a:t>: صناعة تعمل على تقديم الخدمات. والفندقة خدمة تعمل على إشباع رغبات السياح. وتعمل المؤسسة الفندقية في التجارة عن طريق شراء العديد من الأصناف لغرض بيعها، دون إدخال أية نشاطات تحويلية عليها سوى تجزئتها، مثال المشروبات الغازية.</a:t>
            </a:r>
            <a:endParaRPr lang="en-US" b="1" dirty="0" smtClean="0"/>
          </a:p>
          <a:p>
            <a:r>
              <a:rPr lang="ar-LB" b="1" dirty="0" smtClean="0">
                <a:solidFill>
                  <a:srgbClr val="0000FF"/>
                </a:solidFill>
              </a:rPr>
              <a:t>المنظور القانوني</a:t>
            </a:r>
            <a:r>
              <a:rPr lang="ar-LB" b="1" dirty="0" smtClean="0"/>
              <a:t> : تنشأ المؤسسة الفندقية وتمارس فعالياتها وفق تشريعات خاصة مثل التراخيص والأسعار والعلاقات مع الضيوف والمخالفات الإدارية وغيرها من الأعمال التي تنطوي تحت مظلة القانون.</a:t>
            </a:r>
            <a:endParaRPr lang="ar-IQ" b="1" dirty="0"/>
          </a:p>
        </p:txBody>
      </p:sp>
    </p:spTree>
    <p:extLst>
      <p:ext uri="{BB962C8B-B14F-4D97-AF65-F5344CB8AC3E}">
        <p14:creationId xmlns:p14="http://schemas.microsoft.com/office/powerpoint/2010/main" val="371680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381" y="1325107"/>
            <a:ext cx="8616461" cy="2246769"/>
          </a:xfrm>
          <a:prstGeom prst="rect">
            <a:avLst/>
          </a:prstGeom>
          <a:ln w="76200"/>
        </p:spPr>
        <p:style>
          <a:lnRef idx="2">
            <a:schemeClr val="accent2"/>
          </a:lnRef>
          <a:fillRef idx="1">
            <a:schemeClr val="lt1"/>
          </a:fillRef>
          <a:effectRef idx="0">
            <a:schemeClr val="accent2"/>
          </a:effectRef>
          <a:fontRef idx="minor">
            <a:schemeClr val="dk1"/>
          </a:fontRef>
        </p:style>
        <p:txBody>
          <a:bodyPr wrap="none">
            <a:spAutoFit/>
          </a:bodyPr>
          <a:lstStyle/>
          <a:p>
            <a:r>
              <a:rPr lang="ar-IQ" sz="2800" b="1" dirty="0" smtClean="0"/>
              <a:t>     أحد فروع النشاط السياحي المهمة  الذي يعنى بتوفير خدمات الإيواء </a:t>
            </a:r>
          </a:p>
          <a:p>
            <a:r>
              <a:rPr lang="ar-IQ" sz="2800" b="1" dirty="0" smtClean="0"/>
              <a:t>السياحي بكافة أشكاله بالدرجة الأساس إلى السيّاح الوافدين بالإضافة </a:t>
            </a:r>
          </a:p>
          <a:p>
            <a:r>
              <a:rPr lang="ar-IQ" sz="2800" b="1" dirty="0" smtClean="0"/>
              <a:t>إلى خدمات أخرى مثل خدمات الإطعام والترفيه والراحة والتسويق ...إلخ </a:t>
            </a:r>
          </a:p>
          <a:p>
            <a:r>
              <a:rPr lang="ar-IQ" sz="2800" b="1" dirty="0" smtClean="0"/>
              <a:t>ويشكل القطاع الفندقي نسبة كبيرة جداً من النشاط السياحي فلا يمكن قيام </a:t>
            </a:r>
          </a:p>
          <a:p>
            <a:r>
              <a:rPr lang="ar-IQ" sz="2800" b="1" dirty="0" smtClean="0"/>
              <a:t>السياحة دون وجود القطاع الفندقي</a:t>
            </a:r>
            <a:endParaRPr lang="ar-IQ" sz="2800" b="1" dirty="0"/>
          </a:p>
        </p:txBody>
      </p:sp>
      <p:sp>
        <p:nvSpPr>
          <p:cNvPr id="5" name="Rectangle 4"/>
          <p:cNvSpPr/>
          <p:nvPr/>
        </p:nvSpPr>
        <p:spPr>
          <a:xfrm>
            <a:off x="3924535" y="571480"/>
            <a:ext cx="1848583"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IQ" sz="2800" b="1" dirty="0" smtClean="0"/>
              <a:t>القطاع الفندقي</a:t>
            </a:r>
            <a:endParaRPr lang="ar-IQ" sz="2800" b="1" dirty="0"/>
          </a:p>
        </p:txBody>
      </p:sp>
      <p:pic>
        <p:nvPicPr>
          <p:cNvPr id="1026" name="Picture 2" descr="http://www.dokan-air.com/fileadmin/user_upload/DokanBilder/hotels/hotel_mamuzen_sulaymaniyah/hotel_mamuzen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75" y="3918487"/>
            <a:ext cx="4823399" cy="30378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1.gstatic.com/images?q=tbn:ANd9GcT8QefTGZRdT61QWhKZylJ8XEZ19g7FjWtFW6WoS7xr0AmCHIL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7503" y="3918487"/>
            <a:ext cx="4413009" cy="2939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73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57884" y="285728"/>
            <a:ext cx="2977097"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IQ" sz="2800" b="1" dirty="0" smtClean="0"/>
              <a:t>خصائص القطاع الفندقي</a:t>
            </a:r>
            <a:endParaRPr lang="ar-IQ" sz="2800" b="1" dirty="0"/>
          </a:p>
        </p:txBody>
      </p:sp>
      <p:grpSp>
        <p:nvGrpSpPr>
          <p:cNvPr id="5121" name="Group 1"/>
          <p:cNvGrpSpPr>
            <a:grpSpLocks/>
          </p:cNvGrpSpPr>
          <p:nvPr/>
        </p:nvGrpSpPr>
        <p:grpSpPr bwMode="auto">
          <a:xfrm>
            <a:off x="214282" y="1000108"/>
            <a:ext cx="8715436" cy="5572164"/>
            <a:chOff x="1881" y="3324"/>
            <a:chExt cx="8490" cy="6270"/>
          </a:xfrm>
        </p:grpSpPr>
        <p:grpSp>
          <p:nvGrpSpPr>
            <p:cNvPr id="5122" name="Group 2"/>
            <p:cNvGrpSpPr>
              <a:grpSpLocks/>
            </p:cNvGrpSpPr>
            <p:nvPr/>
          </p:nvGrpSpPr>
          <p:grpSpPr bwMode="auto">
            <a:xfrm>
              <a:off x="4735" y="4436"/>
              <a:ext cx="3083" cy="1087"/>
              <a:chOff x="4735" y="4436"/>
              <a:chExt cx="3083" cy="1087"/>
            </a:xfrm>
          </p:grpSpPr>
          <p:sp>
            <p:nvSpPr>
              <p:cNvPr id="5123" name="Oval 3"/>
              <p:cNvSpPr>
                <a:spLocks noChangeArrowheads="1"/>
              </p:cNvSpPr>
              <p:nvPr/>
            </p:nvSpPr>
            <p:spPr bwMode="auto">
              <a:xfrm>
                <a:off x="4735" y="4436"/>
                <a:ext cx="3083" cy="1087"/>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ar-IQ" b="1">
                  <a:solidFill>
                    <a:srgbClr val="FFFF00"/>
                  </a:solidFill>
                </a:endParaRPr>
              </a:p>
            </p:txBody>
          </p:sp>
          <p:sp>
            <p:nvSpPr>
              <p:cNvPr id="5124" name="Text Box 4"/>
              <p:cNvSpPr txBox="1">
                <a:spLocks noChangeArrowheads="1"/>
              </p:cNvSpPr>
              <p:nvPr/>
            </p:nvSpPr>
            <p:spPr bwMode="auto">
              <a:xfrm>
                <a:off x="5148" y="4695"/>
                <a:ext cx="2317" cy="57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rgbClr val="FFFF00"/>
                    </a:solidFill>
                    <a:effectLst/>
                    <a:latin typeface="Arial" pitchFamily="34" charset="0"/>
                    <a:ea typeface="Arial" pitchFamily="34" charset="0"/>
                    <a:cs typeface="Arial" pitchFamily="34" charset="0"/>
                  </a:rPr>
                  <a:t>مفهوم القطاع الفندقي</a:t>
                </a:r>
                <a:endParaRPr kumimoji="0" lang="ar-IQ" sz="2000" b="1" i="0" u="none" strike="noStrike" cap="none" normalizeH="0" baseline="0" dirty="0" smtClean="0">
                  <a:ln>
                    <a:noFill/>
                  </a:ln>
                  <a:solidFill>
                    <a:srgbClr val="FFFF00"/>
                  </a:solidFill>
                  <a:effectLst/>
                  <a:latin typeface="Arial" pitchFamily="34" charset="0"/>
                  <a:cs typeface="Arial" pitchFamily="34" charset="0"/>
                </a:endParaRPr>
              </a:p>
            </p:txBody>
          </p:sp>
        </p:grpSp>
        <p:grpSp>
          <p:nvGrpSpPr>
            <p:cNvPr id="5125" name="Group 5"/>
            <p:cNvGrpSpPr>
              <a:grpSpLocks/>
            </p:cNvGrpSpPr>
            <p:nvPr/>
          </p:nvGrpSpPr>
          <p:grpSpPr bwMode="auto">
            <a:xfrm>
              <a:off x="1881" y="3324"/>
              <a:ext cx="8490" cy="6270"/>
              <a:chOff x="1881" y="3324"/>
              <a:chExt cx="8490" cy="6270"/>
            </a:xfrm>
          </p:grpSpPr>
          <p:cxnSp>
            <p:nvCxnSpPr>
              <p:cNvPr id="5126" name="AutoShape 6"/>
              <p:cNvCxnSpPr>
                <a:cxnSpLocks noChangeShapeType="1"/>
              </p:cNvCxnSpPr>
              <p:nvPr/>
            </p:nvCxnSpPr>
            <p:spPr bwMode="auto">
              <a:xfrm>
                <a:off x="3246" y="6053"/>
                <a:ext cx="0" cy="737"/>
              </a:xfrm>
              <a:prstGeom prst="straightConnector1">
                <a:avLst/>
              </a:prstGeom>
              <a:noFill/>
              <a:ln w="9525">
                <a:solidFill>
                  <a:srgbClr val="000000"/>
                </a:solidFill>
                <a:round/>
                <a:headEnd/>
                <a:tailEnd type="triangle" w="med" len="med"/>
              </a:ln>
              <a:effectLst/>
            </p:spPr>
          </p:cxnSp>
          <p:cxnSp>
            <p:nvCxnSpPr>
              <p:cNvPr id="5127" name="AutoShape 7"/>
              <p:cNvCxnSpPr>
                <a:cxnSpLocks noChangeShapeType="1"/>
              </p:cNvCxnSpPr>
              <p:nvPr/>
            </p:nvCxnSpPr>
            <p:spPr bwMode="auto">
              <a:xfrm>
                <a:off x="3246" y="6053"/>
                <a:ext cx="1361" cy="737"/>
              </a:xfrm>
              <a:prstGeom prst="straightConnector1">
                <a:avLst/>
              </a:prstGeom>
              <a:noFill/>
              <a:ln w="9525">
                <a:solidFill>
                  <a:srgbClr val="000000"/>
                </a:solidFill>
                <a:round/>
                <a:headEnd/>
                <a:tailEnd type="triangle" w="med" len="med"/>
              </a:ln>
              <a:effectLst/>
            </p:spPr>
          </p:cxnSp>
          <p:grpSp>
            <p:nvGrpSpPr>
              <p:cNvPr id="5128" name="Group 8"/>
              <p:cNvGrpSpPr>
                <a:grpSpLocks/>
              </p:cNvGrpSpPr>
              <p:nvPr/>
            </p:nvGrpSpPr>
            <p:grpSpPr bwMode="auto">
              <a:xfrm>
                <a:off x="5851" y="6578"/>
                <a:ext cx="2043" cy="1934"/>
                <a:chOff x="5770" y="6489"/>
                <a:chExt cx="2043" cy="1934"/>
              </a:xfrm>
            </p:grpSpPr>
            <p:sp>
              <p:nvSpPr>
                <p:cNvPr id="5129" name="Text Box 9"/>
                <p:cNvSpPr txBox="1">
                  <a:spLocks noChangeArrowheads="1"/>
                </p:cNvSpPr>
                <p:nvPr/>
              </p:nvSpPr>
              <p:spPr bwMode="auto">
                <a:xfrm>
                  <a:off x="6273" y="7047"/>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مباشرة</a:t>
                  </a:r>
                </a:p>
              </p:txBody>
            </p:sp>
            <p:sp>
              <p:nvSpPr>
                <p:cNvPr id="5130" name="Text Box 10"/>
                <p:cNvSpPr txBox="1">
                  <a:spLocks noChangeArrowheads="1"/>
                </p:cNvSpPr>
                <p:nvPr/>
              </p:nvSpPr>
              <p:spPr bwMode="auto">
                <a:xfrm>
                  <a:off x="5770" y="7898"/>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غير مباشرة</a:t>
                  </a:r>
                </a:p>
              </p:txBody>
            </p:sp>
            <p:cxnSp>
              <p:nvCxnSpPr>
                <p:cNvPr id="5131" name="AutoShape 11"/>
                <p:cNvCxnSpPr>
                  <a:cxnSpLocks noChangeShapeType="1"/>
                </p:cNvCxnSpPr>
                <p:nvPr/>
              </p:nvCxnSpPr>
              <p:spPr bwMode="auto">
                <a:xfrm>
                  <a:off x="6273" y="6489"/>
                  <a:ext cx="0" cy="558"/>
                </a:xfrm>
                <a:prstGeom prst="straightConnector1">
                  <a:avLst/>
                </a:prstGeom>
                <a:noFill/>
                <a:ln w="9525">
                  <a:solidFill>
                    <a:srgbClr val="000000"/>
                  </a:solidFill>
                  <a:round/>
                  <a:headEnd/>
                  <a:tailEnd type="triangle" w="med" len="med"/>
                </a:ln>
                <a:effectLst/>
              </p:spPr>
            </p:cxnSp>
            <p:cxnSp>
              <p:nvCxnSpPr>
                <p:cNvPr id="5132" name="AutoShape 12"/>
                <p:cNvCxnSpPr>
                  <a:cxnSpLocks noChangeShapeType="1"/>
                </p:cNvCxnSpPr>
                <p:nvPr/>
              </p:nvCxnSpPr>
              <p:spPr bwMode="auto">
                <a:xfrm flipH="1">
                  <a:off x="5770" y="6489"/>
                  <a:ext cx="503" cy="1409"/>
                </a:xfrm>
                <a:prstGeom prst="straightConnector1">
                  <a:avLst/>
                </a:prstGeom>
                <a:noFill/>
                <a:ln w="9525">
                  <a:solidFill>
                    <a:srgbClr val="000000"/>
                  </a:solidFill>
                  <a:round/>
                  <a:headEnd/>
                  <a:tailEnd type="triangle" w="med" len="med"/>
                </a:ln>
                <a:effectLst/>
              </p:spPr>
            </p:cxnSp>
          </p:grpSp>
          <p:grpSp>
            <p:nvGrpSpPr>
              <p:cNvPr id="5133" name="Group 13"/>
              <p:cNvGrpSpPr>
                <a:grpSpLocks/>
              </p:cNvGrpSpPr>
              <p:nvPr/>
            </p:nvGrpSpPr>
            <p:grpSpPr bwMode="auto">
              <a:xfrm>
                <a:off x="1881" y="3324"/>
                <a:ext cx="8490" cy="6270"/>
                <a:chOff x="1800" y="3235"/>
                <a:chExt cx="8490" cy="6270"/>
              </a:xfrm>
            </p:grpSpPr>
            <p:sp>
              <p:nvSpPr>
                <p:cNvPr id="5134" name="Text Box 14"/>
                <p:cNvSpPr txBox="1">
                  <a:spLocks noChangeArrowheads="1"/>
                </p:cNvSpPr>
                <p:nvPr/>
              </p:nvSpPr>
              <p:spPr bwMode="auto">
                <a:xfrm>
                  <a:off x="5387" y="3235"/>
                  <a:ext cx="1542" cy="54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b="1" dirty="0" smtClean="0">
                      <a:solidFill>
                        <a:srgbClr val="FFFF00"/>
                      </a:solidFill>
                      <a:latin typeface="Arial" pitchFamily="34" charset="0"/>
                      <a:ea typeface="Arial" pitchFamily="34" charset="0"/>
                      <a:cs typeface="Arial" pitchFamily="34" charset="0"/>
                    </a:rPr>
                    <a:t>قطاع</a:t>
                  </a:r>
                  <a:r>
                    <a:rPr kumimoji="0" lang="ar-IQ" sz="1400" b="1" i="0" u="none" strike="noStrike" cap="none" normalizeH="0" baseline="0" dirty="0" smtClean="0">
                      <a:ln>
                        <a:noFill/>
                      </a:ln>
                      <a:solidFill>
                        <a:srgbClr val="FFFF00"/>
                      </a:solidFill>
                      <a:effectLst/>
                      <a:latin typeface="Arial" pitchFamily="34" charset="0"/>
                      <a:ea typeface="Arial" pitchFamily="34" charset="0"/>
                      <a:cs typeface="Arial" pitchFamily="34" charset="0"/>
                    </a:rPr>
                    <a:t> </a:t>
                  </a:r>
                  <a:r>
                    <a:rPr lang="ar-IQ" b="1" dirty="0" smtClean="0">
                      <a:solidFill>
                        <a:srgbClr val="FFFF00"/>
                      </a:solidFill>
                      <a:latin typeface="Arial" pitchFamily="34" charset="0"/>
                      <a:ea typeface="Arial" pitchFamily="34" charset="0"/>
                      <a:cs typeface="Arial" pitchFamily="34" charset="0"/>
                    </a:rPr>
                    <a:t>متنوع</a:t>
                  </a:r>
                </a:p>
              </p:txBody>
            </p:sp>
            <p:sp>
              <p:nvSpPr>
                <p:cNvPr id="5135" name="Text Box 15"/>
                <p:cNvSpPr txBox="1">
                  <a:spLocks noChangeArrowheads="1"/>
                </p:cNvSpPr>
                <p:nvPr/>
              </p:nvSpPr>
              <p:spPr bwMode="auto">
                <a:xfrm>
                  <a:off x="7156" y="3235"/>
                  <a:ext cx="1578" cy="54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noFill/>
                      </a:ln>
                      <a:solidFill>
                        <a:srgbClr val="FFFF00"/>
                      </a:solidFill>
                      <a:effectLst/>
                      <a:latin typeface="Arial" pitchFamily="34" charset="0"/>
                      <a:ea typeface="Arial" pitchFamily="34" charset="0"/>
                      <a:cs typeface="Arial" pitchFamily="34" charset="0"/>
                    </a:rPr>
                    <a:t>قطاع عملاق</a:t>
                  </a:r>
                  <a:endParaRPr kumimoji="0" lang="ar-IQ" b="1" i="0" u="none" strike="noStrike" cap="none" normalizeH="0" baseline="0" dirty="0" smtClean="0">
                    <a:ln>
                      <a:noFill/>
                    </a:ln>
                    <a:solidFill>
                      <a:srgbClr val="FFFF00"/>
                    </a:solidFill>
                    <a:effectLst/>
                    <a:latin typeface="Arial" pitchFamily="34" charset="0"/>
                    <a:cs typeface="Arial" pitchFamily="34" charset="0"/>
                  </a:endParaRPr>
                </a:p>
              </p:txBody>
            </p:sp>
            <p:sp>
              <p:nvSpPr>
                <p:cNvPr id="5136" name="Text Box 16"/>
                <p:cNvSpPr txBox="1">
                  <a:spLocks noChangeArrowheads="1"/>
                </p:cNvSpPr>
                <p:nvPr/>
              </p:nvSpPr>
              <p:spPr bwMode="auto">
                <a:xfrm>
                  <a:off x="1925" y="4081"/>
                  <a:ext cx="2304" cy="54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ar-IQ" sz="2000" b="1" dirty="0" smtClean="0">
                      <a:solidFill>
                        <a:srgbClr val="FFFF00"/>
                      </a:solidFill>
                      <a:latin typeface="Arial" pitchFamily="34" charset="0"/>
                      <a:ea typeface="Arial" pitchFamily="34" charset="0"/>
                      <a:cs typeface="Arial" pitchFamily="34" charset="0"/>
                    </a:rPr>
                    <a:t>ركيزة القطاع السياحي</a:t>
                  </a:r>
                </a:p>
              </p:txBody>
            </p:sp>
            <p:sp>
              <p:nvSpPr>
                <p:cNvPr id="5137" name="Text Box 17"/>
                <p:cNvSpPr txBox="1">
                  <a:spLocks noChangeArrowheads="1"/>
                </p:cNvSpPr>
                <p:nvPr/>
              </p:nvSpPr>
              <p:spPr bwMode="auto">
                <a:xfrm>
                  <a:off x="4990" y="5964"/>
                  <a:ext cx="2432"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يوفر فرص وظيفية</a:t>
                  </a:r>
                  <a:endParaRPr kumimoji="0" lang="ar-IQ" sz="1800" b="1" i="0" u="none" strike="noStrike" cap="none" normalizeH="0" baseline="0" dirty="0" smtClean="0">
                    <a:ln>
                      <a:noFill/>
                    </a:ln>
                    <a:solidFill>
                      <a:srgbClr val="FFFF00"/>
                    </a:solidFill>
                    <a:effectLst/>
                    <a:latin typeface="Arial" pitchFamily="34" charset="0"/>
                    <a:cs typeface="Arial" pitchFamily="34" charset="0"/>
                  </a:endParaRPr>
                </a:p>
              </p:txBody>
            </p:sp>
            <p:sp>
              <p:nvSpPr>
                <p:cNvPr id="5138" name="Text Box 18"/>
                <p:cNvSpPr txBox="1">
                  <a:spLocks noChangeArrowheads="1"/>
                </p:cNvSpPr>
                <p:nvPr/>
              </p:nvSpPr>
              <p:spPr bwMode="auto">
                <a:xfrm>
                  <a:off x="3572" y="3252"/>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b="1" dirty="0" smtClean="0">
                      <a:solidFill>
                        <a:srgbClr val="FFFF00"/>
                      </a:solidFill>
                      <a:latin typeface="Arial" pitchFamily="34" charset="0"/>
                      <a:ea typeface="Arial" pitchFamily="34" charset="0"/>
                      <a:cs typeface="Arial" pitchFamily="34" charset="0"/>
                    </a:rPr>
                    <a:t>قطاع مربح</a:t>
                  </a:r>
                </a:p>
              </p:txBody>
            </p:sp>
            <p:sp>
              <p:nvSpPr>
                <p:cNvPr id="5139" name="Text Box 19"/>
                <p:cNvSpPr txBox="1">
                  <a:spLocks noChangeArrowheads="1"/>
                </p:cNvSpPr>
                <p:nvPr/>
              </p:nvSpPr>
              <p:spPr bwMode="auto">
                <a:xfrm>
                  <a:off x="7986" y="4081"/>
                  <a:ext cx="2304"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صناعة بلا دخان</a:t>
                  </a:r>
                </a:p>
              </p:txBody>
            </p:sp>
            <p:sp>
              <p:nvSpPr>
                <p:cNvPr id="5140" name="Text Box 20"/>
                <p:cNvSpPr txBox="1">
                  <a:spLocks noChangeArrowheads="1"/>
                </p:cNvSpPr>
                <p:nvPr/>
              </p:nvSpPr>
              <p:spPr bwMode="auto">
                <a:xfrm>
                  <a:off x="1925" y="5435"/>
                  <a:ext cx="2432"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noFill/>
                      </a:ln>
                      <a:solidFill>
                        <a:srgbClr val="FFFF00"/>
                      </a:solidFill>
                      <a:effectLst/>
                      <a:latin typeface="Arial" pitchFamily="34" charset="0"/>
                      <a:ea typeface="Arial" pitchFamily="34" charset="0"/>
                      <a:cs typeface="Arial" pitchFamily="34" charset="0"/>
                    </a:rPr>
                    <a:t>منشآت مختصة</a:t>
                  </a:r>
                  <a:endParaRPr kumimoji="0" lang="ar-IQ" b="1" i="0" u="none" strike="noStrike" cap="none" normalizeH="0" baseline="0" dirty="0" smtClean="0">
                    <a:ln>
                      <a:noFill/>
                    </a:ln>
                    <a:solidFill>
                      <a:srgbClr val="FFFF00"/>
                    </a:solidFill>
                    <a:effectLst/>
                    <a:latin typeface="Arial" pitchFamily="34" charset="0"/>
                    <a:cs typeface="Arial" pitchFamily="34" charset="0"/>
                  </a:endParaRPr>
                </a:p>
              </p:txBody>
            </p:sp>
            <p:cxnSp>
              <p:nvCxnSpPr>
                <p:cNvPr id="5141" name="AutoShape 21"/>
                <p:cNvCxnSpPr>
                  <a:cxnSpLocks noChangeShapeType="1"/>
                </p:cNvCxnSpPr>
                <p:nvPr/>
              </p:nvCxnSpPr>
              <p:spPr bwMode="auto">
                <a:xfrm>
                  <a:off x="6230" y="5461"/>
                  <a:ext cx="0" cy="503"/>
                </a:xfrm>
                <a:prstGeom prst="straightConnector1">
                  <a:avLst/>
                </a:prstGeom>
                <a:noFill/>
                <a:ln w="9525">
                  <a:solidFill>
                    <a:srgbClr val="000000"/>
                  </a:solidFill>
                  <a:round/>
                  <a:headEnd/>
                  <a:tailEnd type="triangle" w="med" len="med"/>
                </a:ln>
                <a:effectLst/>
              </p:spPr>
            </p:cxnSp>
            <p:cxnSp>
              <p:nvCxnSpPr>
                <p:cNvPr id="5142" name="AutoShape 22"/>
                <p:cNvCxnSpPr>
                  <a:cxnSpLocks noChangeShapeType="1"/>
                </p:cNvCxnSpPr>
                <p:nvPr/>
              </p:nvCxnSpPr>
              <p:spPr bwMode="auto">
                <a:xfrm flipV="1">
                  <a:off x="7024" y="3777"/>
                  <a:ext cx="894" cy="649"/>
                </a:xfrm>
                <a:prstGeom prst="straightConnector1">
                  <a:avLst/>
                </a:prstGeom>
                <a:noFill/>
                <a:ln w="9525">
                  <a:solidFill>
                    <a:srgbClr val="000000"/>
                  </a:solidFill>
                  <a:round/>
                  <a:headEnd/>
                  <a:tailEnd type="triangle" w="med" len="med"/>
                </a:ln>
                <a:effectLst/>
              </p:spPr>
            </p:cxnSp>
            <p:cxnSp>
              <p:nvCxnSpPr>
                <p:cNvPr id="5143" name="AutoShape 23"/>
                <p:cNvCxnSpPr>
                  <a:cxnSpLocks noChangeShapeType="1"/>
                </p:cNvCxnSpPr>
                <p:nvPr/>
              </p:nvCxnSpPr>
              <p:spPr bwMode="auto">
                <a:xfrm flipH="1">
                  <a:off x="4357" y="5351"/>
                  <a:ext cx="903" cy="382"/>
                </a:xfrm>
                <a:prstGeom prst="straightConnector1">
                  <a:avLst/>
                </a:prstGeom>
                <a:noFill/>
                <a:ln w="9525">
                  <a:solidFill>
                    <a:srgbClr val="000000"/>
                  </a:solidFill>
                  <a:round/>
                  <a:headEnd/>
                  <a:tailEnd type="triangle" w="med" len="med"/>
                </a:ln>
                <a:effectLst/>
              </p:spPr>
            </p:cxnSp>
            <p:cxnSp>
              <p:nvCxnSpPr>
                <p:cNvPr id="5144" name="AutoShape 24"/>
                <p:cNvCxnSpPr>
                  <a:cxnSpLocks noChangeShapeType="1"/>
                </p:cNvCxnSpPr>
                <p:nvPr/>
              </p:nvCxnSpPr>
              <p:spPr bwMode="auto">
                <a:xfrm flipH="1" flipV="1">
                  <a:off x="4398" y="3777"/>
                  <a:ext cx="1022" cy="649"/>
                </a:xfrm>
                <a:prstGeom prst="straightConnector1">
                  <a:avLst/>
                </a:prstGeom>
                <a:noFill/>
                <a:ln w="9525">
                  <a:solidFill>
                    <a:srgbClr val="000000"/>
                  </a:solidFill>
                  <a:round/>
                  <a:headEnd/>
                  <a:tailEnd type="triangle" w="med" len="med"/>
                </a:ln>
                <a:effectLst/>
              </p:spPr>
            </p:cxnSp>
            <p:cxnSp>
              <p:nvCxnSpPr>
                <p:cNvPr id="5145" name="AutoShape 25"/>
                <p:cNvCxnSpPr>
                  <a:cxnSpLocks noChangeShapeType="1"/>
                </p:cNvCxnSpPr>
                <p:nvPr/>
              </p:nvCxnSpPr>
              <p:spPr bwMode="auto">
                <a:xfrm flipV="1">
                  <a:off x="7737" y="4606"/>
                  <a:ext cx="1270" cy="310"/>
                </a:xfrm>
                <a:prstGeom prst="straightConnector1">
                  <a:avLst/>
                </a:prstGeom>
                <a:noFill/>
                <a:ln w="9525">
                  <a:solidFill>
                    <a:srgbClr val="000000"/>
                  </a:solidFill>
                  <a:round/>
                  <a:headEnd/>
                  <a:tailEnd type="triangle" w="med" len="med"/>
                </a:ln>
                <a:effectLst/>
              </p:spPr>
            </p:cxnSp>
            <p:cxnSp>
              <p:nvCxnSpPr>
                <p:cNvPr id="5146" name="AutoShape 26"/>
                <p:cNvCxnSpPr>
                  <a:cxnSpLocks noChangeShapeType="1"/>
                </p:cNvCxnSpPr>
                <p:nvPr/>
              </p:nvCxnSpPr>
              <p:spPr bwMode="auto">
                <a:xfrm flipH="1" flipV="1">
                  <a:off x="3165" y="4623"/>
                  <a:ext cx="1489" cy="293"/>
                </a:xfrm>
                <a:prstGeom prst="straightConnector1">
                  <a:avLst/>
                </a:prstGeom>
                <a:noFill/>
                <a:ln w="9525">
                  <a:solidFill>
                    <a:srgbClr val="000000"/>
                  </a:solidFill>
                  <a:round/>
                  <a:headEnd/>
                  <a:tailEnd type="triangle" w="med" len="med"/>
                </a:ln>
                <a:effectLst/>
              </p:spPr>
            </p:cxnSp>
            <p:cxnSp>
              <p:nvCxnSpPr>
                <p:cNvPr id="5147" name="AutoShape 27"/>
                <p:cNvCxnSpPr>
                  <a:cxnSpLocks noChangeShapeType="1"/>
                </p:cNvCxnSpPr>
                <p:nvPr/>
              </p:nvCxnSpPr>
              <p:spPr bwMode="auto">
                <a:xfrm>
                  <a:off x="7024" y="5351"/>
                  <a:ext cx="713" cy="382"/>
                </a:xfrm>
                <a:prstGeom prst="straightConnector1">
                  <a:avLst/>
                </a:prstGeom>
                <a:noFill/>
                <a:ln w="9525">
                  <a:solidFill>
                    <a:srgbClr val="000000"/>
                  </a:solidFill>
                  <a:round/>
                  <a:headEnd/>
                  <a:tailEnd type="triangle" w="med" len="med"/>
                </a:ln>
                <a:effectLst/>
              </p:spPr>
            </p:cxnSp>
            <p:cxnSp>
              <p:nvCxnSpPr>
                <p:cNvPr id="5148" name="AutoShape 28"/>
                <p:cNvCxnSpPr>
                  <a:cxnSpLocks noChangeShapeType="1"/>
                </p:cNvCxnSpPr>
                <p:nvPr/>
              </p:nvCxnSpPr>
              <p:spPr bwMode="auto">
                <a:xfrm flipV="1">
                  <a:off x="6230" y="3777"/>
                  <a:ext cx="1" cy="570"/>
                </a:xfrm>
                <a:prstGeom prst="straightConnector1">
                  <a:avLst/>
                </a:prstGeom>
                <a:noFill/>
                <a:ln w="9525">
                  <a:solidFill>
                    <a:srgbClr val="000000"/>
                  </a:solidFill>
                  <a:round/>
                  <a:headEnd/>
                  <a:tailEnd type="triangle" w="med" len="med"/>
                </a:ln>
                <a:effectLst/>
              </p:spPr>
            </p:cxnSp>
            <p:grpSp>
              <p:nvGrpSpPr>
                <p:cNvPr id="5149" name="Group 29"/>
                <p:cNvGrpSpPr>
                  <a:grpSpLocks/>
                </p:cNvGrpSpPr>
                <p:nvPr/>
              </p:nvGrpSpPr>
              <p:grpSpPr bwMode="auto">
                <a:xfrm>
                  <a:off x="1800" y="6701"/>
                  <a:ext cx="3609" cy="2153"/>
                  <a:chOff x="1800" y="6701"/>
                  <a:chExt cx="3609" cy="2153"/>
                </a:xfrm>
              </p:grpSpPr>
              <p:sp>
                <p:nvSpPr>
                  <p:cNvPr id="5150" name="Text Box 30"/>
                  <p:cNvSpPr txBox="1">
                    <a:spLocks noChangeArrowheads="1"/>
                  </p:cNvSpPr>
                  <p:nvPr/>
                </p:nvSpPr>
                <p:spPr bwMode="auto">
                  <a:xfrm>
                    <a:off x="3824" y="6701"/>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الراحة</a:t>
                    </a:r>
                  </a:p>
                </p:txBody>
              </p:sp>
              <p:sp>
                <p:nvSpPr>
                  <p:cNvPr id="5151" name="Text Box 31"/>
                  <p:cNvSpPr txBox="1">
                    <a:spLocks noChangeArrowheads="1"/>
                  </p:cNvSpPr>
                  <p:nvPr/>
                </p:nvSpPr>
                <p:spPr bwMode="auto">
                  <a:xfrm>
                    <a:off x="2121" y="6701"/>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الخدمة</a:t>
                    </a:r>
                  </a:p>
                </p:txBody>
              </p:sp>
              <p:sp>
                <p:nvSpPr>
                  <p:cNvPr id="5152" name="Text Box 32"/>
                  <p:cNvSpPr txBox="1">
                    <a:spLocks noChangeArrowheads="1"/>
                  </p:cNvSpPr>
                  <p:nvPr/>
                </p:nvSpPr>
                <p:spPr bwMode="auto">
                  <a:xfrm>
                    <a:off x="3869" y="7624"/>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بيع النوم</a:t>
                    </a:r>
                  </a:p>
                </p:txBody>
              </p:sp>
              <p:sp>
                <p:nvSpPr>
                  <p:cNvPr id="5153" name="Text Box 33"/>
                  <p:cNvSpPr txBox="1">
                    <a:spLocks noChangeArrowheads="1"/>
                  </p:cNvSpPr>
                  <p:nvPr/>
                </p:nvSpPr>
                <p:spPr bwMode="auto">
                  <a:xfrm>
                    <a:off x="2284" y="8329"/>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الترويحية</a:t>
                    </a:r>
                  </a:p>
                </p:txBody>
              </p:sp>
              <p:sp>
                <p:nvSpPr>
                  <p:cNvPr id="5154" name="Text Box 34"/>
                  <p:cNvSpPr txBox="1">
                    <a:spLocks noChangeArrowheads="1"/>
                  </p:cNvSpPr>
                  <p:nvPr/>
                </p:nvSpPr>
                <p:spPr bwMode="auto">
                  <a:xfrm>
                    <a:off x="1800" y="7624"/>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المعيشية</a:t>
                    </a:r>
                  </a:p>
                </p:txBody>
              </p:sp>
              <p:cxnSp>
                <p:nvCxnSpPr>
                  <p:cNvPr id="5155" name="AutoShape 35"/>
                  <p:cNvCxnSpPr>
                    <a:cxnSpLocks noChangeShapeType="1"/>
                  </p:cNvCxnSpPr>
                  <p:nvPr/>
                </p:nvCxnSpPr>
                <p:spPr bwMode="auto">
                  <a:xfrm>
                    <a:off x="4526" y="7226"/>
                    <a:ext cx="0" cy="398"/>
                  </a:xfrm>
                  <a:prstGeom prst="straightConnector1">
                    <a:avLst/>
                  </a:prstGeom>
                  <a:noFill/>
                  <a:ln w="9525">
                    <a:solidFill>
                      <a:srgbClr val="000000"/>
                    </a:solidFill>
                    <a:round/>
                    <a:headEnd/>
                    <a:tailEnd type="triangle" w="med" len="med"/>
                  </a:ln>
                  <a:effectLst/>
                </p:spPr>
              </p:cxnSp>
              <p:cxnSp>
                <p:nvCxnSpPr>
                  <p:cNvPr id="5156" name="AutoShape 36"/>
                  <p:cNvCxnSpPr>
                    <a:cxnSpLocks noChangeShapeType="1"/>
                  </p:cNvCxnSpPr>
                  <p:nvPr/>
                </p:nvCxnSpPr>
                <p:spPr bwMode="auto">
                  <a:xfrm>
                    <a:off x="3340" y="7226"/>
                    <a:ext cx="0" cy="398"/>
                  </a:xfrm>
                  <a:prstGeom prst="straightConnector1">
                    <a:avLst/>
                  </a:prstGeom>
                  <a:noFill/>
                  <a:ln w="9525">
                    <a:solidFill>
                      <a:srgbClr val="000000"/>
                    </a:solidFill>
                    <a:round/>
                    <a:headEnd/>
                    <a:tailEnd type="triangle" w="med" len="med"/>
                  </a:ln>
                  <a:effectLst/>
                </p:spPr>
              </p:cxnSp>
              <p:cxnSp>
                <p:nvCxnSpPr>
                  <p:cNvPr id="5157" name="AutoShape 37"/>
                  <p:cNvCxnSpPr>
                    <a:cxnSpLocks noChangeShapeType="1"/>
                  </p:cNvCxnSpPr>
                  <p:nvPr/>
                </p:nvCxnSpPr>
                <p:spPr bwMode="auto">
                  <a:xfrm>
                    <a:off x="3340" y="7226"/>
                    <a:ext cx="484" cy="1103"/>
                  </a:xfrm>
                  <a:prstGeom prst="straightConnector1">
                    <a:avLst/>
                  </a:prstGeom>
                  <a:noFill/>
                  <a:ln w="9525">
                    <a:solidFill>
                      <a:srgbClr val="000000"/>
                    </a:solidFill>
                    <a:round/>
                    <a:headEnd/>
                    <a:tailEnd type="triangle" w="med" len="med"/>
                  </a:ln>
                  <a:effectLst/>
                </p:spPr>
              </p:cxnSp>
            </p:grpSp>
            <p:grpSp>
              <p:nvGrpSpPr>
                <p:cNvPr id="5158" name="Group 38"/>
                <p:cNvGrpSpPr>
                  <a:grpSpLocks/>
                </p:cNvGrpSpPr>
                <p:nvPr/>
              </p:nvGrpSpPr>
              <p:grpSpPr bwMode="auto">
                <a:xfrm>
                  <a:off x="7737" y="5461"/>
                  <a:ext cx="2432" cy="4044"/>
                  <a:chOff x="7737" y="5461"/>
                  <a:chExt cx="2432" cy="4044"/>
                </a:xfrm>
              </p:grpSpPr>
              <p:sp>
                <p:nvSpPr>
                  <p:cNvPr id="5159" name="Text Box 39"/>
                  <p:cNvSpPr txBox="1">
                    <a:spLocks noChangeArrowheads="1"/>
                  </p:cNvSpPr>
                  <p:nvPr/>
                </p:nvSpPr>
                <p:spPr bwMode="auto">
                  <a:xfrm>
                    <a:off x="8435" y="6879"/>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السياحة</a:t>
                    </a:r>
                  </a:p>
                </p:txBody>
              </p:sp>
              <p:sp>
                <p:nvSpPr>
                  <p:cNvPr id="5160" name="Text Box 40"/>
                  <p:cNvSpPr txBox="1">
                    <a:spLocks noChangeArrowheads="1"/>
                  </p:cNvSpPr>
                  <p:nvPr/>
                </p:nvSpPr>
                <p:spPr bwMode="auto">
                  <a:xfrm>
                    <a:off x="7737" y="5461"/>
                    <a:ext cx="2432"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000" b="1" i="0" u="none" strike="noStrike" cap="none" normalizeH="0" baseline="0" dirty="0" smtClean="0">
                        <a:ln>
                          <a:noFill/>
                        </a:ln>
                        <a:solidFill>
                          <a:srgbClr val="FFFF00"/>
                        </a:solidFill>
                        <a:effectLst/>
                        <a:latin typeface="Arial" pitchFamily="34" charset="0"/>
                        <a:ea typeface="Arial" pitchFamily="34" charset="0"/>
                        <a:cs typeface="Arial" pitchFamily="34" charset="0"/>
                      </a:rPr>
                      <a:t>ليس له حدود فاصلة مع </a:t>
                    </a:r>
                    <a:endParaRPr kumimoji="0" lang="ar-IQ" sz="2000" b="1" i="0" u="none" strike="noStrike" cap="none" normalizeH="0" baseline="0" dirty="0" smtClean="0">
                      <a:ln>
                        <a:noFill/>
                      </a:ln>
                      <a:solidFill>
                        <a:srgbClr val="FFFF00"/>
                      </a:solidFill>
                      <a:effectLst/>
                      <a:latin typeface="Arial" pitchFamily="34" charset="0"/>
                      <a:cs typeface="Arial" pitchFamily="34" charset="0"/>
                    </a:endParaRPr>
                  </a:p>
                </p:txBody>
              </p:sp>
              <p:sp>
                <p:nvSpPr>
                  <p:cNvPr id="5161" name="Text Box 41"/>
                  <p:cNvSpPr txBox="1">
                    <a:spLocks noChangeArrowheads="1"/>
                  </p:cNvSpPr>
                  <p:nvPr/>
                </p:nvSpPr>
                <p:spPr bwMode="auto">
                  <a:xfrm>
                    <a:off x="8147" y="8980"/>
                    <a:ext cx="1828"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الطعام</a:t>
                    </a:r>
                    <a:r>
                      <a:rPr kumimoji="0" lang="ar-IQ" sz="1400" b="1" i="0" u="none" strike="noStrike" cap="none" normalizeH="0" baseline="0" dirty="0" smtClean="0">
                        <a:ln>
                          <a:noFill/>
                        </a:ln>
                        <a:solidFill>
                          <a:srgbClr val="FFFF00"/>
                        </a:solidFill>
                        <a:effectLst/>
                        <a:latin typeface="Arial" pitchFamily="34" charset="0"/>
                        <a:ea typeface="Arial" pitchFamily="34" charset="0"/>
                        <a:cs typeface="Arial" pitchFamily="34" charset="0"/>
                      </a:rPr>
                      <a:t> </a:t>
                    </a:r>
                    <a:r>
                      <a:rPr lang="ar-IQ" sz="2000" b="1" dirty="0" smtClean="0">
                        <a:solidFill>
                          <a:srgbClr val="FFFF00"/>
                        </a:solidFill>
                        <a:latin typeface="Arial" pitchFamily="34" charset="0"/>
                        <a:ea typeface="Arial" pitchFamily="34" charset="0"/>
                        <a:cs typeface="Arial" pitchFamily="34" charset="0"/>
                      </a:rPr>
                      <a:t>والشراب</a:t>
                    </a:r>
                  </a:p>
                </p:txBody>
              </p:sp>
              <p:sp>
                <p:nvSpPr>
                  <p:cNvPr id="5162" name="Text Box 42"/>
                  <p:cNvSpPr txBox="1">
                    <a:spLocks noChangeArrowheads="1"/>
                  </p:cNvSpPr>
                  <p:nvPr/>
                </p:nvSpPr>
                <p:spPr bwMode="auto">
                  <a:xfrm>
                    <a:off x="8435" y="7572"/>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النقل</a:t>
                    </a:r>
                  </a:p>
                </p:txBody>
              </p:sp>
              <p:sp>
                <p:nvSpPr>
                  <p:cNvPr id="5163" name="Text Box 43"/>
                  <p:cNvSpPr txBox="1">
                    <a:spLocks noChangeArrowheads="1"/>
                  </p:cNvSpPr>
                  <p:nvPr/>
                </p:nvSpPr>
                <p:spPr bwMode="auto">
                  <a:xfrm>
                    <a:off x="8435" y="8273"/>
                    <a:ext cx="1540" cy="5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IQ" sz="2000" b="1" dirty="0" smtClean="0">
                        <a:solidFill>
                          <a:srgbClr val="FFFF00"/>
                        </a:solidFill>
                        <a:latin typeface="Arial" pitchFamily="34" charset="0"/>
                        <a:ea typeface="Arial" pitchFamily="34" charset="0"/>
                        <a:cs typeface="Arial" pitchFamily="34" charset="0"/>
                      </a:rPr>
                      <a:t>الإيواء</a:t>
                    </a:r>
                  </a:p>
                </p:txBody>
              </p:sp>
              <p:cxnSp>
                <p:nvCxnSpPr>
                  <p:cNvPr id="5164" name="AutoShape 44"/>
                  <p:cNvCxnSpPr>
                    <a:cxnSpLocks noChangeShapeType="1"/>
                  </p:cNvCxnSpPr>
                  <p:nvPr/>
                </p:nvCxnSpPr>
                <p:spPr bwMode="auto">
                  <a:xfrm>
                    <a:off x="8147" y="5986"/>
                    <a:ext cx="0" cy="2994"/>
                  </a:xfrm>
                  <a:prstGeom prst="straightConnector1">
                    <a:avLst/>
                  </a:prstGeom>
                  <a:noFill/>
                  <a:ln w="9525">
                    <a:solidFill>
                      <a:srgbClr val="000000"/>
                    </a:solidFill>
                    <a:round/>
                    <a:headEnd/>
                    <a:tailEnd type="triangle" w="med" len="med"/>
                  </a:ln>
                  <a:effectLst/>
                </p:spPr>
              </p:cxnSp>
              <p:cxnSp>
                <p:nvCxnSpPr>
                  <p:cNvPr id="5165" name="AutoShape 45"/>
                  <p:cNvCxnSpPr>
                    <a:cxnSpLocks noChangeShapeType="1"/>
                  </p:cNvCxnSpPr>
                  <p:nvPr/>
                </p:nvCxnSpPr>
                <p:spPr bwMode="auto">
                  <a:xfrm>
                    <a:off x="8147" y="7226"/>
                    <a:ext cx="288" cy="0"/>
                  </a:xfrm>
                  <a:prstGeom prst="straightConnector1">
                    <a:avLst/>
                  </a:prstGeom>
                  <a:noFill/>
                  <a:ln w="9525">
                    <a:solidFill>
                      <a:srgbClr val="000000"/>
                    </a:solidFill>
                    <a:round/>
                    <a:headEnd/>
                    <a:tailEnd type="triangle" w="med" len="med"/>
                  </a:ln>
                  <a:effectLst/>
                </p:spPr>
              </p:cxnSp>
              <p:cxnSp>
                <p:nvCxnSpPr>
                  <p:cNvPr id="5166" name="AutoShape 46"/>
                  <p:cNvCxnSpPr>
                    <a:cxnSpLocks noChangeShapeType="1"/>
                  </p:cNvCxnSpPr>
                  <p:nvPr/>
                </p:nvCxnSpPr>
                <p:spPr bwMode="auto">
                  <a:xfrm>
                    <a:off x="8147" y="7898"/>
                    <a:ext cx="288" cy="0"/>
                  </a:xfrm>
                  <a:prstGeom prst="straightConnector1">
                    <a:avLst/>
                  </a:prstGeom>
                  <a:noFill/>
                  <a:ln w="9525">
                    <a:solidFill>
                      <a:srgbClr val="000000"/>
                    </a:solidFill>
                    <a:round/>
                    <a:headEnd/>
                    <a:tailEnd type="triangle" w="med" len="med"/>
                  </a:ln>
                  <a:effectLst/>
                </p:spPr>
              </p:cxnSp>
              <p:cxnSp>
                <p:nvCxnSpPr>
                  <p:cNvPr id="5167" name="AutoShape 47"/>
                  <p:cNvCxnSpPr>
                    <a:cxnSpLocks noChangeShapeType="1"/>
                  </p:cNvCxnSpPr>
                  <p:nvPr/>
                </p:nvCxnSpPr>
                <p:spPr bwMode="auto">
                  <a:xfrm>
                    <a:off x="8147" y="8491"/>
                    <a:ext cx="288" cy="0"/>
                  </a:xfrm>
                  <a:prstGeom prst="straightConnector1">
                    <a:avLst/>
                  </a:prstGeom>
                  <a:noFill/>
                  <a:ln w="9525">
                    <a:solidFill>
                      <a:srgbClr val="000000"/>
                    </a:solidFill>
                    <a:round/>
                    <a:headEnd/>
                    <a:tailEnd type="triangle" w="med" len="med"/>
                  </a:ln>
                  <a:effectLst/>
                </p:spPr>
              </p:cxnSp>
            </p:grpSp>
          </p:grpSp>
        </p:grpSp>
      </p:grpSp>
    </p:spTree>
    <p:extLst>
      <p:ext uri="{BB962C8B-B14F-4D97-AF65-F5344CB8AC3E}">
        <p14:creationId xmlns:p14="http://schemas.microsoft.com/office/powerpoint/2010/main" val="2578667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llenniumhotels.com/content/dam/uk/en/millennium-charles-de-gaulle/images/EU.CDG.AS.Foyer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86125"/>
            <a:ext cx="9144000" cy="35718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71538" y="421968"/>
            <a:ext cx="7068855" cy="58477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3200" b="1" dirty="0" smtClean="0"/>
              <a:t>أهمية المؤسسات الفندقية</a:t>
            </a:r>
            <a:endParaRPr lang="ar-IQ" sz="3200" dirty="0"/>
          </a:p>
        </p:txBody>
      </p:sp>
      <p:sp>
        <p:nvSpPr>
          <p:cNvPr id="7" name="Rectangle 6"/>
          <p:cNvSpPr/>
          <p:nvPr/>
        </p:nvSpPr>
        <p:spPr>
          <a:xfrm>
            <a:off x="5867987" y="1248446"/>
            <a:ext cx="3021981" cy="646331"/>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IQ" sz="3600" b="1" dirty="0" smtClean="0">
                <a:solidFill>
                  <a:srgbClr val="FFFF00"/>
                </a:solidFill>
              </a:rPr>
              <a:t>الأهمية الاقتصادية </a:t>
            </a:r>
            <a:endParaRPr lang="ar-IQ" sz="3600" b="1" dirty="0">
              <a:solidFill>
                <a:srgbClr val="FFFF00"/>
              </a:solidFill>
            </a:endParaRPr>
          </a:p>
        </p:txBody>
      </p:sp>
      <p:sp>
        <p:nvSpPr>
          <p:cNvPr id="6145" name="Rectangle 1"/>
          <p:cNvSpPr>
            <a:spLocks noGrp="1" noChangeArrowheads="1"/>
          </p:cNvSpPr>
          <p:nvPr>
            <p:ph idx="1"/>
          </p:nvPr>
        </p:nvSpPr>
        <p:spPr bwMode="auto">
          <a:xfrm>
            <a:off x="221527" y="2060848"/>
            <a:ext cx="8572561"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إستثماراً جديداً في حالة الإنشاءات الفندقية أو زيادة في الإستثمار في حالة التوسع.</a:t>
            </a:r>
            <a:endParaRPr kumimoji="0" lang="en-US" sz="2400" b="1" i="0" u="none" strike="noStrike" cap="none" normalizeH="0" baseline="0" dirty="0" smtClean="0">
              <a:ln>
                <a:noFill/>
              </a:ln>
              <a:solidFill>
                <a:srgbClr val="00206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تحول أصحاب الفنادق اليوم إلى منظمي مؤتمرات علمية وسياسية عالمية.</a:t>
            </a:r>
            <a:endParaRPr kumimoji="0" lang="en-US" sz="2400" b="1" i="0" u="none" strike="noStrike" cap="none" normalizeH="0" baseline="0" dirty="0" smtClean="0">
              <a:ln>
                <a:noFill/>
              </a:ln>
              <a:solidFill>
                <a:srgbClr val="00206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تخلق وظائف مباشرة (مضيّفون، طبّاخون، مسؤولون عن خدمات الفندق)، ووظائف غير مباشرة في قطاعات العمران والصناعة الزراعية – الغذائية، والحرفية والنقل.</a:t>
            </a:r>
            <a:endParaRPr kumimoji="0" lang="en-US" sz="2400" b="1" i="0" u="none" strike="noStrike" cap="none" normalizeH="0" baseline="0" dirty="0" smtClean="0">
              <a:ln>
                <a:noFill/>
              </a:ln>
              <a:solidFill>
                <a:srgbClr val="00206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تؤثر على الإقتصاد القومي، بزيادة المداخيل فضلاً عن زيادة التداول النقدي.</a:t>
            </a:r>
            <a:endParaRPr kumimoji="0" lang="en-US" sz="2400" b="1" i="0" u="none" strike="noStrike" cap="none" normalizeH="0" baseline="0" dirty="0" smtClean="0">
              <a:ln>
                <a:noFill/>
              </a:ln>
              <a:solidFill>
                <a:srgbClr val="00206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تساهم في إدخال العملات الأجنبية بما تدعم ميزان المدفوعات.</a:t>
            </a:r>
            <a:endParaRPr kumimoji="0" lang="en-US" sz="2400" b="1" i="0" u="none" strike="noStrike" cap="none" normalizeH="0" baseline="0" dirty="0" smtClean="0">
              <a:ln>
                <a:noFill/>
              </a:ln>
              <a:solidFill>
                <a:srgbClr val="00206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مصدراً لإشباع الحاجات والرغبات للضيوف عند الإقامة فيه وحسب أغراضهم (مؤتمرات أو ندوات أو مجاميع أو أفراد...). </a:t>
            </a:r>
          </a:p>
          <a:p>
            <a:pPr marL="0" marR="0" lvl="0" indent="0" defTabSz="914400" rtl="1" eaLnBrk="0" fontAlgn="base" latinLnBrk="0" hangingPunct="0">
              <a:lnSpc>
                <a:spcPct val="100000"/>
              </a:lnSpc>
              <a:spcBef>
                <a:spcPct val="0"/>
              </a:spcBef>
              <a:spcAft>
                <a:spcPct val="0"/>
              </a:spcAft>
              <a:buClrTx/>
              <a:buSzTx/>
              <a:buFontTx/>
              <a:buChar char="•"/>
              <a:tabLst/>
            </a:pPr>
            <a:r>
              <a:rPr lang="ar-IQ" sz="2400" b="1" dirty="0" smtClean="0">
                <a:solidFill>
                  <a:srgbClr val="002060"/>
                </a:solidFill>
                <a:latin typeface="Arial" pitchFamily="34" charset="0"/>
                <a:cs typeface="Arial" pitchFamily="34" charset="0"/>
              </a:rPr>
              <a:t>تؤثر</a:t>
            </a:r>
            <a:r>
              <a:rPr kumimoji="0" lang="ar-IQ" sz="2400" b="1" i="0" u="none" strike="noStrike" cap="none" normalizeH="0" baseline="0" dirty="0" smtClean="0">
                <a:ln>
                  <a:noFill/>
                </a:ln>
                <a:solidFill>
                  <a:srgbClr val="002060"/>
                </a:solidFill>
                <a:effectLst/>
                <a:latin typeface="Arial" pitchFamily="34" charset="0"/>
                <a:ea typeface="Calibri" pitchFamily="34" charset="0"/>
                <a:cs typeface="Simplified Arabic" pitchFamily="2" charset="-78"/>
              </a:rPr>
              <a:t> في قيام وتنمية صناعة وإنتاج موازية مما يؤدي إلى تخفيض البطالة وإيجاد مجالات جديدة لفرص العمل. كما أن الفنادق تحول المناطق النائية الطاردة لليد العاملة إلى جاذبة لها.</a:t>
            </a:r>
            <a:r>
              <a:rPr kumimoji="0" lang="en-US" sz="2400" b="1" i="0" u="none" strike="noStrike" cap="none" normalizeH="0" baseline="0" dirty="0" smtClean="0">
                <a:ln>
                  <a:noFill/>
                </a:ln>
                <a:solidFill>
                  <a:srgbClr val="002060"/>
                </a:solidFill>
                <a:effectLst/>
                <a:latin typeface="Arial" pitchFamily="34" charset="0"/>
                <a:cs typeface="Arial" pitchFamily="34" charset="0"/>
              </a:rPr>
              <a:t> </a:t>
            </a:r>
          </a:p>
        </p:txBody>
      </p:sp>
    </p:spTree>
    <p:extLst>
      <p:ext uri="{BB962C8B-B14F-4D97-AF65-F5344CB8AC3E}">
        <p14:creationId xmlns:p14="http://schemas.microsoft.com/office/powerpoint/2010/main" val="3466720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1840" y="571480"/>
            <a:ext cx="2922595" cy="646331"/>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IQ" sz="3600" b="1" dirty="0" smtClean="0">
                <a:solidFill>
                  <a:srgbClr val="FFFF00"/>
                </a:solidFill>
              </a:rPr>
              <a:t>الأهمية الإجتماعية</a:t>
            </a:r>
            <a:endParaRPr lang="ar-IQ" sz="3600" b="1" dirty="0">
              <a:solidFill>
                <a:srgbClr val="FFFF00"/>
              </a:solidFill>
            </a:endParaRPr>
          </a:p>
        </p:txBody>
      </p:sp>
      <p:sp>
        <p:nvSpPr>
          <p:cNvPr id="7170" name="Rectangle 2"/>
          <p:cNvSpPr>
            <a:spLocks noChangeArrowheads="1"/>
          </p:cNvSpPr>
          <p:nvPr/>
        </p:nvSpPr>
        <p:spPr bwMode="auto">
          <a:xfrm>
            <a:off x="428596" y="1643050"/>
            <a:ext cx="8286776"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kumimoji="0" lang="ar-IQ" sz="3200" b="1" i="0" u="none" strike="noStrike" cap="none" normalizeH="0" baseline="0" dirty="0" smtClean="0">
                <a:ln>
                  <a:noFill/>
                </a:ln>
                <a:solidFill>
                  <a:srgbClr val="0000FF"/>
                </a:solidFill>
                <a:effectLst/>
                <a:latin typeface="Arial" pitchFamily="34" charset="0"/>
                <a:ea typeface="Calibri" pitchFamily="34" charset="0"/>
                <a:cs typeface="Simplified Arabic" pitchFamily="2" charset="-78"/>
              </a:rPr>
              <a:t>التعارف والتقارب بين المسافرين </a:t>
            </a:r>
            <a:r>
              <a:rPr kumimoji="0" lang="ar-IQ"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الذين تخدمهم هذه الصناعة، وينتج ذلك عن </a:t>
            </a:r>
            <a:r>
              <a:rPr kumimoji="0" lang="ar-IQ" sz="3200" b="1" i="0" u="none" strike="noStrike" cap="none" normalizeH="0" baseline="0" dirty="0" smtClean="0">
                <a:ln>
                  <a:noFill/>
                </a:ln>
                <a:solidFill>
                  <a:srgbClr val="0000FF"/>
                </a:solidFill>
                <a:effectLst/>
                <a:latin typeface="Arial" pitchFamily="34" charset="0"/>
                <a:ea typeface="Calibri" pitchFamily="34" charset="0"/>
                <a:cs typeface="Simplified Arabic" pitchFamily="2" charset="-78"/>
              </a:rPr>
              <a:t>العلاقة الحميمة بين ضيوف الفنادق والعاملين </a:t>
            </a:r>
            <a:r>
              <a:rPr kumimoji="0" lang="ar-IQ"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بشكل روابط إجتماعية وخلق جو عائلي، وبين الضيوف أنفسهم لكونهم من جنسيات مختلفة وعادات وتقاليد وقيم خاصة لكل جنسية. وفي المؤسسات الفندقية ذات الملكية الخاصة، يكون </a:t>
            </a:r>
            <a:r>
              <a:rPr kumimoji="0" lang="ar-IQ" sz="3200" b="1" i="0" u="none" strike="noStrike" cap="none" normalizeH="0" baseline="0" dirty="0" smtClean="0">
                <a:ln>
                  <a:noFill/>
                </a:ln>
                <a:solidFill>
                  <a:srgbClr val="0000FF"/>
                </a:solidFill>
                <a:effectLst/>
                <a:latin typeface="Arial" pitchFamily="34" charset="0"/>
                <a:ea typeface="Calibri" pitchFamily="34" charset="0"/>
                <a:cs typeface="Simplified Arabic" pitchFamily="2" charset="-78"/>
              </a:rPr>
              <a:t>صاحب العمل معروفاً لجميع موظفيه</a:t>
            </a:r>
            <a:r>
              <a:rPr kumimoji="0" lang="ar-IQ"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 فيكون من السهل على الموظفين إقامة علاقات شخصية وعلاقات ثقة بينهم وبين صاحب العمل.</a:t>
            </a:r>
            <a:endParaRPr kumimoji="0" lang="ar-IQ" sz="32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37042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30677" y="571480"/>
            <a:ext cx="2263761" cy="646331"/>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IQ" sz="3600" b="1" dirty="0" smtClean="0">
                <a:solidFill>
                  <a:srgbClr val="FFFF00"/>
                </a:solidFill>
              </a:rPr>
              <a:t>الأهمية البيئية</a:t>
            </a:r>
            <a:endParaRPr lang="ar-IQ" sz="3600" b="1" dirty="0">
              <a:solidFill>
                <a:srgbClr val="FFFF00"/>
              </a:solidFill>
            </a:endParaRPr>
          </a:p>
        </p:txBody>
      </p:sp>
      <p:sp>
        <p:nvSpPr>
          <p:cNvPr id="5" name="Rectangle 4"/>
          <p:cNvSpPr/>
          <p:nvPr/>
        </p:nvSpPr>
        <p:spPr>
          <a:xfrm>
            <a:off x="642910" y="1357298"/>
            <a:ext cx="8072494" cy="5078313"/>
          </a:xfrm>
          <a:prstGeom prst="rect">
            <a:avLst/>
          </a:prstGeom>
        </p:spPr>
        <p:txBody>
          <a:bodyPr wrap="square">
            <a:spAutoFit/>
          </a:bodyPr>
          <a:lstStyle/>
          <a:p>
            <a:r>
              <a:rPr lang="ar-IQ" sz="3600" b="1" dirty="0" smtClean="0"/>
              <a:t>تعدّ المؤسسات الفندقية </a:t>
            </a:r>
            <a:r>
              <a:rPr lang="ar-IQ" sz="3600" b="1" dirty="0" smtClean="0">
                <a:solidFill>
                  <a:srgbClr val="0000FF"/>
                </a:solidFill>
              </a:rPr>
              <a:t>الأقل ضرراً على البيئة </a:t>
            </a:r>
            <a:r>
              <a:rPr lang="ar-IQ" sz="3600" b="1" dirty="0" smtClean="0"/>
              <a:t>من الصناعات الأخرى، فهي </a:t>
            </a:r>
            <a:r>
              <a:rPr lang="ar-IQ" sz="3600" b="1" dirty="0" smtClean="0">
                <a:solidFill>
                  <a:srgbClr val="0000FF"/>
                </a:solidFill>
              </a:rPr>
              <a:t>صناعة بلا دخان</a:t>
            </a:r>
            <a:r>
              <a:rPr lang="ar-IQ" sz="3600" b="1" dirty="0" smtClean="0"/>
              <a:t>. وكذلك إنّ وجود البيئة النظيفة والسليمة تسهم بشكل فعّال في جودة المنتج السياحي ما يحقق رضى الضيوف. فتسعى إدارات المؤسسات الفندقية إلى </a:t>
            </a:r>
            <a:r>
              <a:rPr lang="ar-IQ" sz="3600" b="1" dirty="0" smtClean="0">
                <a:solidFill>
                  <a:srgbClr val="0000FF"/>
                </a:solidFill>
              </a:rPr>
              <a:t>عكس صورة البيئة الصحية السليمة لعالم أخضر </a:t>
            </a:r>
            <a:r>
              <a:rPr lang="ar-IQ" sz="3600" b="1" dirty="0" smtClean="0"/>
              <a:t>عن طريق الإهتمام بالتشجير وزيادة جمال الطبيعة. كما وإنّ إطفاء الأنوار والمكيفات عند ترك السائح للغرفة يشكل عاملاً مساعداً في </a:t>
            </a:r>
            <a:r>
              <a:rPr lang="ar-IQ" sz="3600" b="1" dirty="0" smtClean="0">
                <a:solidFill>
                  <a:srgbClr val="0000FF"/>
                </a:solidFill>
              </a:rPr>
              <a:t>تقليل ضرر التأثير الحراري على البيئة</a:t>
            </a:r>
            <a:r>
              <a:rPr lang="ar-IQ" sz="3600" b="1" dirty="0" smtClean="0"/>
              <a:t>.</a:t>
            </a:r>
            <a:endParaRPr lang="ar-IQ" sz="3600" b="1" dirty="0"/>
          </a:p>
        </p:txBody>
      </p:sp>
    </p:spTree>
    <p:extLst>
      <p:ext uri="{BB962C8B-B14F-4D97-AF65-F5344CB8AC3E}">
        <p14:creationId xmlns:p14="http://schemas.microsoft.com/office/powerpoint/2010/main" val="25261562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618</TotalTime>
  <Words>3004</Words>
  <Application>Microsoft Office PowerPoint</Application>
  <PresentationFormat>عرض على الشاشة (3:4)‏</PresentationFormat>
  <Paragraphs>259</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53</cp:revision>
  <dcterms:created xsi:type="dcterms:W3CDTF">2013-09-16T15:50:27Z</dcterms:created>
  <dcterms:modified xsi:type="dcterms:W3CDTF">2015-03-22T15:37:23Z</dcterms:modified>
</cp:coreProperties>
</file>