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59" d="100"/>
          <a:sy n="59" d="100"/>
        </p:scale>
        <p:origin x="-82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66030E-061E-4776-BD1F-7810ACC2AA1D}" type="doc">
      <dgm:prSet loTypeId="urn:microsoft.com/office/officeart/2005/8/layout/orgChart1" loCatId="hierarchy" qsTypeId="urn:microsoft.com/office/officeart/2005/8/quickstyle/3d1" qsCatId="3D" csTypeId="urn:microsoft.com/office/officeart/2005/8/colors/accent1_2" csCatId="accent1" phldr="1"/>
      <dgm:spPr/>
      <dgm:t>
        <a:bodyPr/>
        <a:lstStyle/>
        <a:p>
          <a:pPr rtl="1"/>
          <a:endParaRPr lang="ar-IQ"/>
        </a:p>
      </dgm:t>
    </dgm:pt>
    <dgm:pt modelId="{69089A31-83BF-4BA3-A1EE-EBDAF08A83EA}">
      <dgm:prSet phldrT="[Text]"/>
      <dgm:spPr/>
      <dgm:t>
        <a:bodyPr/>
        <a:lstStyle/>
        <a:p>
          <a:pPr rtl="1"/>
          <a:r>
            <a:rPr lang="ar-IQ" b="1" dirty="0" smtClean="0"/>
            <a:t>المنظمة</a:t>
          </a:r>
          <a:endParaRPr lang="ar-IQ" b="1" dirty="0"/>
        </a:p>
      </dgm:t>
    </dgm:pt>
    <dgm:pt modelId="{1601E763-D6F8-468F-9A3A-DEF8F1BBDA91}" type="parTrans" cxnId="{751FE608-F43F-4F9C-BFF3-2B1988DF364E}">
      <dgm:prSet/>
      <dgm:spPr/>
      <dgm:t>
        <a:bodyPr/>
        <a:lstStyle/>
        <a:p>
          <a:pPr rtl="1"/>
          <a:endParaRPr lang="ar-IQ"/>
        </a:p>
      </dgm:t>
    </dgm:pt>
    <dgm:pt modelId="{DCE3BEC3-D9E6-495E-B74C-E44C947B4F6C}" type="sibTrans" cxnId="{751FE608-F43F-4F9C-BFF3-2B1988DF364E}">
      <dgm:prSet/>
      <dgm:spPr/>
      <dgm:t>
        <a:bodyPr/>
        <a:lstStyle/>
        <a:p>
          <a:pPr rtl="1"/>
          <a:endParaRPr lang="ar-IQ"/>
        </a:p>
      </dgm:t>
    </dgm:pt>
    <dgm:pt modelId="{425DD6B3-9162-49DD-9F73-74720A7A5C41}">
      <dgm:prSet phldrT="[Text]"/>
      <dgm:spPr/>
      <dgm:t>
        <a:bodyPr/>
        <a:lstStyle/>
        <a:p>
          <a:pPr rtl="1"/>
          <a:r>
            <a:rPr lang="ar-IQ" b="1" dirty="0" smtClean="0"/>
            <a:t>الخدمات</a:t>
          </a:r>
          <a:endParaRPr lang="ar-IQ" b="1" dirty="0"/>
        </a:p>
      </dgm:t>
    </dgm:pt>
    <dgm:pt modelId="{0E9000E6-87F5-4DB6-A027-0644D268EBEC}" type="parTrans" cxnId="{5C2288DE-CCCE-4C74-A21E-76A97D2C715B}">
      <dgm:prSet/>
      <dgm:spPr/>
      <dgm:t>
        <a:bodyPr/>
        <a:lstStyle/>
        <a:p>
          <a:pPr rtl="1"/>
          <a:endParaRPr lang="ar-IQ"/>
        </a:p>
      </dgm:t>
    </dgm:pt>
    <dgm:pt modelId="{B587599D-423E-4260-9E56-920B1D32C47D}" type="sibTrans" cxnId="{5C2288DE-CCCE-4C74-A21E-76A97D2C715B}">
      <dgm:prSet/>
      <dgm:spPr/>
      <dgm:t>
        <a:bodyPr/>
        <a:lstStyle/>
        <a:p>
          <a:pPr rtl="1"/>
          <a:endParaRPr lang="ar-IQ"/>
        </a:p>
      </dgm:t>
    </dgm:pt>
    <dgm:pt modelId="{BAC80134-47FE-4905-8630-1CB1099E0BCC}">
      <dgm:prSet phldrT="[Text]"/>
      <dgm:spPr/>
      <dgm:t>
        <a:bodyPr/>
        <a:lstStyle/>
        <a:p>
          <a:pPr rtl="1"/>
          <a:r>
            <a:rPr lang="ar-IQ" b="1" dirty="0" smtClean="0"/>
            <a:t>السلع</a:t>
          </a:r>
          <a:endParaRPr lang="ar-IQ" b="1" dirty="0"/>
        </a:p>
      </dgm:t>
    </dgm:pt>
    <dgm:pt modelId="{32F7A45F-93EE-4E3A-8A39-B67C7201F5D3}" type="parTrans" cxnId="{38B80E82-360D-4C05-BA48-96A34959CBBC}">
      <dgm:prSet/>
      <dgm:spPr/>
      <dgm:t>
        <a:bodyPr/>
        <a:lstStyle/>
        <a:p>
          <a:pPr rtl="1"/>
          <a:endParaRPr lang="ar-IQ"/>
        </a:p>
      </dgm:t>
    </dgm:pt>
    <dgm:pt modelId="{78DB855C-E73F-4774-AB6C-7C67021918B9}" type="sibTrans" cxnId="{38B80E82-360D-4C05-BA48-96A34959CBBC}">
      <dgm:prSet/>
      <dgm:spPr/>
      <dgm:t>
        <a:bodyPr/>
        <a:lstStyle/>
        <a:p>
          <a:pPr rtl="1"/>
          <a:endParaRPr lang="ar-IQ"/>
        </a:p>
      </dgm:t>
    </dgm:pt>
    <dgm:pt modelId="{50A2D731-44A4-4846-978B-22E58F2C9D14}" type="pres">
      <dgm:prSet presAssocID="{E166030E-061E-4776-BD1F-7810ACC2AA1D}" presName="hierChild1" presStyleCnt="0">
        <dgm:presLayoutVars>
          <dgm:orgChart val="1"/>
          <dgm:chPref val="1"/>
          <dgm:dir/>
          <dgm:animOne val="branch"/>
          <dgm:animLvl val="lvl"/>
          <dgm:resizeHandles/>
        </dgm:presLayoutVars>
      </dgm:prSet>
      <dgm:spPr/>
      <dgm:t>
        <a:bodyPr/>
        <a:lstStyle/>
        <a:p>
          <a:pPr rtl="1"/>
          <a:endParaRPr lang="ar-IQ"/>
        </a:p>
      </dgm:t>
    </dgm:pt>
    <dgm:pt modelId="{C064F20D-74C0-4FCA-8F33-EA3D4079B94C}" type="pres">
      <dgm:prSet presAssocID="{69089A31-83BF-4BA3-A1EE-EBDAF08A83EA}" presName="hierRoot1" presStyleCnt="0">
        <dgm:presLayoutVars>
          <dgm:hierBranch val="init"/>
        </dgm:presLayoutVars>
      </dgm:prSet>
      <dgm:spPr/>
    </dgm:pt>
    <dgm:pt modelId="{931E176C-887C-4BA6-A2CA-52EBCD13CE0E}" type="pres">
      <dgm:prSet presAssocID="{69089A31-83BF-4BA3-A1EE-EBDAF08A83EA}" presName="rootComposite1" presStyleCnt="0"/>
      <dgm:spPr/>
    </dgm:pt>
    <dgm:pt modelId="{03907215-93D9-4CD8-AD2A-213410902E54}" type="pres">
      <dgm:prSet presAssocID="{69089A31-83BF-4BA3-A1EE-EBDAF08A83EA}" presName="rootText1" presStyleLbl="node0" presStyleIdx="0" presStyleCnt="1">
        <dgm:presLayoutVars>
          <dgm:chPref val="3"/>
        </dgm:presLayoutVars>
      </dgm:prSet>
      <dgm:spPr/>
      <dgm:t>
        <a:bodyPr/>
        <a:lstStyle/>
        <a:p>
          <a:pPr rtl="1"/>
          <a:endParaRPr lang="ar-IQ"/>
        </a:p>
      </dgm:t>
    </dgm:pt>
    <dgm:pt modelId="{3961D0DA-BF39-46FF-989C-058426895615}" type="pres">
      <dgm:prSet presAssocID="{69089A31-83BF-4BA3-A1EE-EBDAF08A83EA}" presName="rootConnector1" presStyleLbl="node1" presStyleIdx="0" presStyleCnt="0"/>
      <dgm:spPr/>
      <dgm:t>
        <a:bodyPr/>
        <a:lstStyle/>
        <a:p>
          <a:pPr rtl="1"/>
          <a:endParaRPr lang="ar-IQ"/>
        </a:p>
      </dgm:t>
    </dgm:pt>
    <dgm:pt modelId="{7C6A49F8-1BD0-41E6-818E-8D3EA0BE2BE9}" type="pres">
      <dgm:prSet presAssocID="{69089A31-83BF-4BA3-A1EE-EBDAF08A83EA}" presName="hierChild2" presStyleCnt="0"/>
      <dgm:spPr/>
    </dgm:pt>
    <dgm:pt modelId="{164DF7AF-FC63-4E19-9DF4-8EFB7A53E680}" type="pres">
      <dgm:prSet presAssocID="{0E9000E6-87F5-4DB6-A027-0644D268EBEC}" presName="Name37" presStyleLbl="parChTrans1D2" presStyleIdx="0" presStyleCnt="2"/>
      <dgm:spPr/>
      <dgm:t>
        <a:bodyPr/>
        <a:lstStyle/>
        <a:p>
          <a:pPr rtl="1"/>
          <a:endParaRPr lang="ar-IQ"/>
        </a:p>
      </dgm:t>
    </dgm:pt>
    <dgm:pt modelId="{9FED3BC5-34A0-4CF1-ADAE-19D78210B843}" type="pres">
      <dgm:prSet presAssocID="{425DD6B3-9162-49DD-9F73-74720A7A5C41}" presName="hierRoot2" presStyleCnt="0">
        <dgm:presLayoutVars>
          <dgm:hierBranch val="init"/>
        </dgm:presLayoutVars>
      </dgm:prSet>
      <dgm:spPr/>
    </dgm:pt>
    <dgm:pt modelId="{92844D9A-A100-4EB5-AD5B-0B5B4B387C26}" type="pres">
      <dgm:prSet presAssocID="{425DD6B3-9162-49DD-9F73-74720A7A5C41}" presName="rootComposite" presStyleCnt="0"/>
      <dgm:spPr/>
    </dgm:pt>
    <dgm:pt modelId="{66694222-BE6F-4A6F-836B-70AFC0FA8AFC}" type="pres">
      <dgm:prSet presAssocID="{425DD6B3-9162-49DD-9F73-74720A7A5C41}" presName="rootText" presStyleLbl="node2" presStyleIdx="0" presStyleCnt="2">
        <dgm:presLayoutVars>
          <dgm:chPref val="3"/>
        </dgm:presLayoutVars>
      </dgm:prSet>
      <dgm:spPr/>
      <dgm:t>
        <a:bodyPr/>
        <a:lstStyle/>
        <a:p>
          <a:pPr rtl="1"/>
          <a:endParaRPr lang="ar-IQ"/>
        </a:p>
      </dgm:t>
    </dgm:pt>
    <dgm:pt modelId="{0D3C3A63-224D-44E1-8E30-955D4BBB82EE}" type="pres">
      <dgm:prSet presAssocID="{425DD6B3-9162-49DD-9F73-74720A7A5C41}" presName="rootConnector" presStyleLbl="node2" presStyleIdx="0" presStyleCnt="2"/>
      <dgm:spPr/>
      <dgm:t>
        <a:bodyPr/>
        <a:lstStyle/>
        <a:p>
          <a:pPr rtl="1"/>
          <a:endParaRPr lang="ar-IQ"/>
        </a:p>
      </dgm:t>
    </dgm:pt>
    <dgm:pt modelId="{2F6D071F-5497-4D9E-9749-36EE60B21634}" type="pres">
      <dgm:prSet presAssocID="{425DD6B3-9162-49DD-9F73-74720A7A5C41}" presName="hierChild4" presStyleCnt="0"/>
      <dgm:spPr/>
    </dgm:pt>
    <dgm:pt modelId="{DFF0356E-082E-4747-8DB1-40933609F634}" type="pres">
      <dgm:prSet presAssocID="{425DD6B3-9162-49DD-9F73-74720A7A5C41}" presName="hierChild5" presStyleCnt="0"/>
      <dgm:spPr/>
    </dgm:pt>
    <dgm:pt modelId="{4F8C5F16-1062-4649-ACCF-4B8EC3938425}" type="pres">
      <dgm:prSet presAssocID="{32F7A45F-93EE-4E3A-8A39-B67C7201F5D3}" presName="Name37" presStyleLbl="parChTrans1D2" presStyleIdx="1" presStyleCnt="2"/>
      <dgm:spPr/>
      <dgm:t>
        <a:bodyPr/>
        <a:lstStyle/>
        <a:p>
          <a:pPr rtl="1"/>
          <a:endParaRPr lang="ar-IQ"/>
        </a:p>
      </dgm:t>
    </dgm:pt>
    <dgm:pt modelId="{5723EB70-410B-4D55-ABB3-736FE2C49C20}" type="pres">
      <dgm:prSet presAssocID="{BAC80134-47FE-4905-8630-1CB1099E0BCC}" presName="hierRoot2" presStyleCnt="0">
        <dgm:presLayoutVars>
          <dgm:hierBranch val="init"/>
        </dgm:presLayoutVars>
      </dgm:prSet>
      <dgm:spPr/>
    </dgm:pt>
    <dgm:pt modelId="{A1524FDF-D663-432F-BC78-6DE03414EBD3}" type="pres">
      <dgm:prSet presAssocID="{BAC80134-47FE-4905-8630-1CB1099E0BCC}" presName="rootComposite" presStyleCnt="0"/>
      <dgm:spPr/>
    </dgm:pt>
    <dgm:pt modelId="{88B0EA84-BF6A-414E-A37C-23E770F73B87}" type="pres">
      <dgm:prSet presAssocID="{BAC80134-47FE-4905-8630-1CB1099E0BCC}" presName="rootText" presStyleLbl="node2" presStyleIdx="1" presStyleCnt="2">
        <dgm:presLayoutVars>
          <dgm:chPref val="3"/>
        </dgm:presLayoutVars>
      </dgm:prSet>
      <dgm:spPr/>
      <dgm:t>
        <a:bodyPr/>
        <a:lstStyle/>
        <a:p>
          <a:pPr rtl="1"/>
          <a:endParaRPr lang="ar-IQ"/>
        </a:p>
      </dgm:t>
    </dgm:pt>
    <dgm:pt modelId="{A7457BC1-E3CF-4129-846B-9887CD67B3C2}" type="pres">
      <dgm:prSet presAssocID="{BAC80134-47FE-4905-8630-1CB1099E0BCC}" presName="rootConnector" presStyleLbl="node2" presStyleIdx="1" presStyleCnt="2"/>
      <dgm:spPr/>
      <dgm:t>
        <a:bodyPr/>
        <a:lstStyle/>
        <a:p>
          <a:pPr rtl="1"/>
          <a:endParaRPr lang="ar-IQ"/>
        </a:p>
      </dgm:t>
    </dgm:pt>
    <dgm:pt modelId="{E2FE62DF-BE30-4EC9-92EA-594D4639AE33}" type="pres">
      <dgm:prSet presAssocID="{BAC80134-47FE-4905-8630-1CB1099E0BCC}" presName="hierChild4" presStyleCnt="0"/>
      <dgm:spPr/>
    </dgm:pt>
    <dgm:pt modelId="{0E584C28-3FEC-446C-B73B-8AC29F7A47F9}" type="pres">
      <dgm:prSet presAssocID="{BAC80134-47FE-4905-8630-1CB1099E0BCC}" presName="hierChild5" presStyleCnt="0"/>
      <dgm:spPr/>
    </dgm:pt>
    <dgm:pt modelId="{CF5B238D-CEE1-418E-9753-C3842119DC1A}" type="pres">
      <dgm:prSet presAssocID="{69089A31-83BF-4BA3-A1EE-EBDAF08A83EA}" presName="hierChild3" presStyleCnt="0"/>
      <dgm:spPr/>
    </dgm:pt>
  </dgm:ptLst>
  <dgm:cxnLst>
    <dgm:cxn modelId="{DBC877C2-AE3B-4017-A1C5-4C47F3F9B96A}" type="presOf" srcId="{BAC80134-47FE-4905-8630-1CB1099E0BCC}" destId="{A7457BC1-E3CF-4129-846B-9887CD67B3C2}" srcOrd="1" destOrd="0" presId="urn:microsoft.com/office/officeart/2005/8/layout/orgChart1"/>
    <dgm:cxn modelId="{38B80E82-360D-4C05-BA48-96A34959CBBC}" srcId="{69089A31-83BF-4BA3-A1EE-EBDAF08A83EA}" destId="{BAC80134-47FE-4905-8630-1CB1099E0BCC}" srcOrd="1" destOrd="0" parTransId="{32F7A45F-93EE-4E3A-8A39-B67C7201F5D3}" sibTransId="{78DB855C-E73F-4774-AB6C-7C67021918B9}"/>
    <dgm:cxn modelId="{782DFE6E-C3AB-43A2-ABF6-065A56F1EA96}" type="presOf" srcId="{69089A31-83BF-4BA3-A1EE-EBDAF08A83EA}" destId="{3961D0DA-BF39-46FF-989C-058426895615}" srcOrd="1" destOrd="0" presId="urn:microsoft.com/office/officeart/2005/8/layout/orgChart1"/>
    <dgm:cxn modelId="{99B62C4F-B60D-40C3-88B4-3D0B57D8AC34}" type="presOf" srcId="{69089A31-83BF-4BA3-A1EE-EBDAF08A83EA}" destId="{03907215-93D9-4CD8-AD2A-213410902E54}" srcOrd="0" destOrd="0" presId="urn:microsoft.com/office/officeart/2005/8/layout/orgChart1"/>
    <dgm:cxn modelId="{4E1A0585-F2D0-4BCF-B3CE-040CE39D4F88}" type="presOf" srcId="{32F7A45F-93EE-4E3A-8A39-B67C7201F5D3}" destId="{4F8C5F16-1062-4649-ACCF-4B8EC3938425}" srcOrd="0" destOrd="0" presId="urn:microsoft.com/office/officeart/2005/8/layout/orgChart1"/>
    <dgm:cxn modelId="{5C2288DE-CCCE-4C74-A21E-76A97D2C715B}" srcId="{69089A31-83BF-4BA3-A1EE-EBDAF08A83EA}" destId="{425DD6B3-9162-49DD-9F73-74720A7A5C41}" srcOrd="0" destOrd="0" parTransId="{0E9000E6-87F5-4DB6-A027-0644D268EBEC}" sibTransId="{B587599D-423E-4260-9E56-920B1D32C47D}"/>
    <dgm:cxn modelId="{802862F8-1CC4-46F1-8DEA-8A7F6FD9D735}" type="presOf" srcId="{425DD6B3-9162-49DD-9F73-74720A7A5C41}" destId="{0D3C3A63-224D-44E1-8E30-955D4BBB82EE}" srcOrd="1" destOrd="0" presId="urn:microsoft.com/office/officeart/2005/8/layout/orgChart1"/>
    <dgm:cxn modelId="{751FE608-F43F-4F9C-BFF3-2B1988DF364E}" srcId="{E166030E-061E-4776-BD1F-7810ACC2AA1D}" destId="{69089A31-83BF-4BA3-A1EE-EBDAF08A83EA}" srcOrd="0" destOrd="0" parTransId="{1601E763-D6F8-468F-9A3A-DEF8F1BBDA91}" sibTransId="{DCE3BEC3-D9E6-495E-B74C-E44C947B4F6C}"/>
    <dgm:cxn modelId="{840D70F9-9FD9-4AEB-8C66-30CACB28DF4D}" type="presOf" srcId="{E166030E-061E-4776-BD1F-7810ACC2AA1D}" destId="{50A2D731-44A4-4846-978B-22E58F2C9D14}" srcOrd="0" destOrd="0" presId="urn:microsoft.com/office/officeart/2005/8/layout/orgChart1"/>
    <dgm:cxn modelId="{36B8A688-84BB-4D04-9A54-A808C7ECEEC5}" type="presOf" srcId="{BAC80134-47FE-4905-8630-1CB1099E0BCC}" destId="{88B0EA84-BF6A-414E-A37C-23E770F73B87}" srcOrd="0" destOrd="0" presId="urn:microsoft.com/office/officeart/2005/8/layout/orgChart1"/>
    <dgm:cxn modelId="{A85BE777-7159-4806-B753-DB00F24AE50D}" type="presOf" srcId="{0E9000E6-87F5-4DB6-A027-0644D268EBEC}" destId="{164DF7AF-FC63-4E19-9DF4-8EFB7A53E680}" srcOrd="0" destOrd="0" presId="urn:microsoft.com/office/officeart/2005/8/layout/orgChart1"/>
    <dgm:cxn modelId="{A31C8192-E2AA-46DA-8BDB-1E54305B81D6}" type="presOf" srcId="{425DD6B3-9162-49DD-9F73-74720A7A5C41}" destId="{66694222-BE6F-4A6F-836B-70AFC0FA8AFC}" srcOrd="0" destOrd="0" presId="urn:microsoft.com/office/officeart/2005/8/layout/orgChart1"/>
    <dgm:cxn modelId="{59BD7CFB-D3C0-4C69-8707-EDF6169C33F6}" type="presParOf" srcId="{50A2D731-44A4-4846-978B-22E58F2C9D14}" destId="{C064F20D-74C0-4FCA-8F33-EA3D4079B94C}" srcOrd="0" destOrd="0" presId="urn:microsoft.com/office/officeart/2005/8/layout/orgChart1"/>
    <dgm:cxn modelId="{5FCE51EA-8E44-460A-AC09-935145F44936}" type="presParOf" srcId="{C064F20D-74C0-4FCA-8F33-EA3D4079B94C}" destId="{931E176C-887C-4BA6-A2CA-52EBCD13CE0E}" srcOrd="0" destOrd="0" presId="urn:microsoft.com/office/officeart/2005/8/layout/orgChart1"/>
    <dgm:cxn modelId="{F8EFCBD5-FD53-429D-BAD6-BDFC382CBC6A}" type="presParOf" srcId="{931E176C-887C-4BA6-A2CA-52EBCD13CE0E}" destId="{03907215-93D9-4CD8-AD2A-213410902E54}" srcOrd="0" destOrd="0" presId="urn:microsoft.com/office/officeart/2005/8/layout/orgChart1"/>
    <dgm:cxn modelId="{A3A4C022-A019-403B-9483-B96CF9C3C706}" type="presParOf" srcId="{931E176C-887C-4BA6-A2CA-52EBCD13CE0E}" destId="{3961D0DA-BF39-46FF-989C-058426895615}" srcOrd="1" destOrd="0" presId="urn:microsoft.com/office/officeart/2005/8/layout/orgChart1"/>
    <dgm:cxn modelId="{D2DB2A21-53FC-4EEB-8973-2A9A699CD575}" type="presParOf" srcId="{C064F20D-74C0-4FCA-8F33-EA3D4079B94C}" destId="{7C6A49F8-1BD0-41E6-818E-8D3EA0BE2BE9}" srcOrd="1" destOrd="0" presId="urn:microsoft.com/office/officeart/2005/8/layout/orgChart1"/>
    <dgm:cxn modelId="{7F8AC2DA-A7B7-462A-BB7B-5C4CDCE1358F}" type="presParOf" srcId="{7C6A49F8-1BD0-41E6-818E-8D3EA0BE2BE9}" destId="{164DF7AF-FC63-4E19-9DF4-8EFB7A53E680}" srcOrd="0" destOrd="0" presId="urn:microsoft.com/office/officeart/2005/8/layout/orgChart1"/>
    <dgm:cxn modelId="{B2263F8C-87D9-4459-842A-D618843DDC4A}" type="presParOf" srcId="{7C6A49F8-1BD0-41E6-818E-8D3EA0BE2BE9}" destId="{9FED3BC5-34A0-4CF1-ADAE-19D78210B843}" srcOrd="1" destOrd="0" presId="urn:microsoft.com/office/officeart/2005/8/layout/orgChart1"/>
    <dgm:cxn modelId="{589C1899-0EC8-4C33-A3C1-139018401501}" type="presParOf" srcId="{9FED3BC5-34A0-4CF1-ADAE-19D78210B843}" destId="{92844D9A-A100-4EB5-AD5B-0B5B4B387C26}" srcOrd="0" destOrd="0" presId="urn:microsoft.com/office/officeart/2005/8/layout/orgChart1"/>
    <dgm:cxn modelId="{13DEF326-33DC-4B07-B483-621BF0B953C3}" type="presParOf" srcId="{92844D9A-A100-4EB5-AD5B-0B5B4B387C26}" destId="{66694222-BE6F-4A6F-836B-70AFC0FA8AFC}" srcOrd="0" destOrd="0" presId="urn:microsoft.com/office/officeart/2005/8/layout/orgChart1"/>
    <dgm:cxn modelId="{401E0F7A-B7B3-40B5-9B23-A118B53633D4}" type="presParOf" srcId="{92844D9A-A100-4EB5-AD5B-0B5B4B387C26}" destId="{0D3C3A63-224D-44E1-8E30-955D4BBB82EE}" srcOrd="1" destOrd="0" presId="urn:microsoft.com/office/officeart/2005/8/layout/orgChart1"/>
    <dgm:cxn modelId="{17D848EE-1D3D-40BF-B978-B6357CAD7AFE}" type="presParOf" srcId="{9FED3BC5-34A0-4CF1-ADAE-19D78210B843}" destId="{2F6D071F-5497-4D9E-9749-36EE60B21634}" srcOrd="1" destOrd="0" presId="urn:microsoft.com/office/officeart/2005/8/layout/orgChart1"/>
    <dgm:cxn modelId="{FC1AAE58-B210-4898-8FFB-4090CC18F8EF}" type="presParOf" srcId="{9FED3BC5-34A0-4CF1-ADAE-19D78210B843}" destId="{DFF0356E-082E-4747-8DB1-40933609F634}" srcOrd="2" destOrd="0" presId="urn:microsoft.com/office/officeart/2005/8/layout/orgChart1"/>
    <dgm:cxn modelId="{F9832679-B4D2-4BC7-BDC3-A0852A33D9DE}" type="presParOf" srcId="{7C6A49F8-1BD0-41E6-818E-8D3EA0BE2BE9}" destId="{4F8C5F16-1062-4649-ACCF-4B8EC3938425}" srcOrd="2" destOrd="0" presId="urn:microsoft.com/office/officeart/2005/8/layout/orgChart1"/>
    <dgm:cxn modelId="{CEFA3094-F35B-479E-9D45-6048D2B75237}" type="presParOf" srcId="{7C6A49F8-1BD0-41E6-818E-8D3EA0BE2BE9}" destId="{5723EB70-410B-4D55-ABB3-736FE2C49C20}" srcOrd="3" destOrd="0" presId="urn:microsoft.com/office/officeart/2005/8/layout/orgChart1"/>
    <dgm:cxn modelId="{795B7CA0-024D-4764-86E7-A824C943B381}" type="presParOf" srcId="{5723EB70-410B-4D55-ABB3-736FE2C49C20}" destId="{A1524FDF-D663-432F-BC78-6DE03414EBD3}" srcOrd="0" destOrd="0" presId="urn:microsoft.com/office/officeart/2005/8/layout/orgChart1"/>
    <dgm:cxn modelId="{DBF1BB80-2AC0-42B5-B07B-179FC0E948AD}" type="presParOf" srcId="{A1524FDF-D663-432F-BC78-6DE03414EBD3}" destId="{88B0EA84-BF6A-414E-A37C-23E770F73B87}" srcOrd="0" destOrd="0" presId="urn:microsoft.com/office/officeart/2005/8/layout/orgChart1"/>
    <dgm:cxn modelId="{18A1B57E-4F60-4E00-AABC-793FF0ADAA4B}" type="presParOf" srcId="{A1524FDF-D663-432F-BC78-6DE03414EBD3}" destId="{A7457BC1-E3CF-4129-846B-9887CD67B3C2}" srcOrd="1" destOrd="0" presId="urn:microsoft.com/office/officeart/2005/8/layout/orgChart1"/>
    <dgm:cxn modelId="{AAADD445-8A6B-46D1-913A-F8E7D3384D6C}" type="presParOf" srcId="{5723EB70-410B-4D55-ABB3-736FE2C49C20}" destId="{E2FE62DF-BE30-4EC9-92EA-594D4639AE33}" srcOrd="1" destOrd="0" presId="urn:microsoft.com/office/officeart/2005/8/layout/orgChart1"/>
    <dgm:cxn modelId="{40337A88-4A1E-4754-A394-D6423734FDBE}" type="presParOf" srcId="{5723EB70-410B-4D55-ABB3-736FE2C49C20}" destId="{0E584C28-3FEC-446C-B73B-8AC29F7A47F9}" srcOrd="2" destOrd="0" presId="urn:microsoft.com/office/officeart/2005/8/layout/orgChart1"/>
    <dgm:cxn modelId="{50596AB7-98FD-4AE8-90AE-5821C72849CE}" type="presParOf" srcId="{C064F20D-74C0-4FCA-8F33-EA3D4079B94C}" destId="{CF5B238D-CEE1-418E-9753-C3842119DC1A}" srcOrd="2" destOrd="0" presId="urn:microsoft.com/office/officeart/2005/8/layout/orgChart1"/>
  </dgm:cxnLst>
  <dgm:bg/>
  <dgm:whole/>
</dgm:dataModel>
</file>

<file path=ppt/diagrams/data2.xml><?xml version="1.0" encoding="utf-8"?>
<dgm:dataModel xmlns:dgm="http://schemas.openxmlformats.org/drawingml/2006/diagram" xmlns:a="http://schemas.openxmlformats.org/drawingml/2006/main">
  <dgm:ptLst>
    <dgm:pt modelId="{E166030E-061E-4776-BD1F-7810ACC2AA1D}" type="doc">
      <dgm:prSet loTypeId="urn:microsoft.com/office/officeart/2005/8/layout/orgChart1" loCatId="hierarchy" qsTypeId="urn:microsoft.com/office/officeart/2005/8/quickstyle/3d1" qsCatId="3D" csTypeId="urn:microsoft.com/office/officeart/2005/8/colors/accent1_2" csCatId="accent1" phldr="1"/>
      <dgm:spPr/>
      <dgm:t>
        <a:bodyPr/>
        <a:lstStyle/>
        <a:p>
          <a:pPr rtl="1"/>
          <a:endParaRPr lang="ar-IQ"/>
        </a:p>
      </dgm:t>
    </dgm:pt>
    <dgm:pt modelId="{69089A31-83BF-4BA3-A1EE-EBDAF08A83EA}">
      <dgm:prSet phldrT="[Text]"/>
      <dgm:spPr/>
      <dgm:t>
        <a:bodyPr/>
        <a:lstStyle/>
        <a:p>
          <a:pPr rtl="1"/>
          <a:r>
            <a:rPr lang="ar-IQ" b="1" dirty="0" smtClean="0">
              <a:solidFill>
                <a:srgbClr val="FFFF00"/>
              </a:solidFill>
              <a:latin typeface="+mn-lt"/>
              <a:ea typeface="+mn-ea"/>
              <a:cs typeface="+mn-cs"/>
            </a:rPr>
            <a:t>أنشطة المنظمة</a:t>
          </a:r>
          <a:br>
            <a:rPr lang="ar-IQ" b="1" dirty="0" smtClean="0">
              <a:solidFill>
                <a:srgbClr val="FFFF00"/>
              </a:solidFill>
              <a:latin typeface="+mn-lt"/>
              <a:ea typeface="+mn-ea"/>
              <a:cs typeface="+mn-cs"/>
            </a:rPr>
          </a:br>
          <a:r>
            <a:rPr lang="ar-IQ" b="1" dirty="0" smtClean="0">
              <a:solidFill>
                <a:srgbClr val="FFFF00"/>
              </a:solidFill>
              <a:latin typeface="+mn-lt"/>
              <a:ea typeface="+mn-ea"/>
              <a:cs typeface="+mn-cs"/>
            </a:rPr>
            <a:t> </a:t>
          </a:r>
          <a:r>
            <a:rPr lang="en-US" b="1" dirty="0" smtClean="0">
              <a:solidFill>
                <a:srgbClr val="FFFF00"/>
              </a:solidFill>
              <a:latin typeface="+mn-lt"/>
              <a:ea typeface="+mn-ea"/>
              <a:cs typeface="+mn-cs"/>
            </a:rPr>
            <a:t>Activities of the organization</a:t>
          </a:r>
          <a:endParaRPr lang="ar-IQ" b="1" dirty="0"/>
        </a:p>
      </dgm:t>
    </dgm:pt>
    <dgm:pt modelId="{1601E763-D6F8-468F-9A3A-DEF8F1BBDA91}" type="parTrans" cxnId="{751FE608-F43F-4F9C-BFF3-2B1988DF364E}">
      <dgm:prSet/>
      <dgm:spPr/>
      <dgm:t>
        <a:bodyPr/>
        <a:lstStyle/>
        <a:p>
          <a:pPr rtl="1"/>
          <a:endParaRPr lang="ar-IQ"/>
        </a:p>
      </dgm:t>
    </dgm:pt>
    <dgm:pt modelId="{DCE3BEC3-D9E6-495E-B74C-E44C947B4F6C}" type="sibTrans" cxnId="{751FE608-F43F-4F9C-BFF3-2B1988DF364E}">
      <dgm:prSet/>
      <dgm:spPr/>
      <dgm:t>
        <a:bodyPr/>
        <a:lstStyle/>
        <a:p>
          <a:pPr rtl="1"/>
          <a:endParaRPr lang="ar-IQ"/>
        </a:p>
      </dgm:t>
    </dgm:pt>
    <dgm:pt modelId="{425DD6B3-9162-49DD-9F73-74720A7A5C41}">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pPr rtl="1"/>
          <a:r>
            <a:rPr lang="ar-IQ" b="1" dirty="0" smtClean="0"/>
            <a:t>أنشطة مساعدة</a:t>
          </a:r>
          <a:endParaRPr lang="ar-IQ" b="1" dirty="0"/>
        </a:p>
      </dgm:t>
    </dgm:pt>
    <dgm:pt modelId="{0E9000E6-87F5-4DB6-A027-0644D268EBEC}" type="parTrans" cxnId="{5C2288DE-CCCE-4C74-A21E-76A97D2C715B}">
      <dgm:prSet/>
      <dgm:spPr/>
      <dgm:t>
        <a:bodyPr/>
        <a:lstStyle/>
        <a:p>
          <a:pPr rtl="1"/>
          <a:endParaRPr lang="ar-IQ"/>
        </a:p>
      </dgm:t>
    </dgm:pt>
    <dgm:pt modelId="{B587599D-423E-4260-9E56-920B1D32C47D}" type="sibTrans" cxnId="{5C2288DE-CCCE-4C74-A21E-76A97D2C715B}">
      <dgm:prSet/>
      <dgm:spPr/>
      <dgm:t>
        <a:bodyPr/>
        <a:lstStyle/>
        <a:p>
          <a:pPr rtl="1"/>
          <a:endParaRPr lang="ar-IQ"/>
        </a:p>
      </dgm:t>
    </dgm:pt>
    <dgm:pt modelId="{BAC80134-47FE-4905-8630-1CB1099E0BCC}">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pPr rtl="1"/>
          <a:r>
            <a:rPr lang="ar-IQ" b="1" dirty="0" smtClean="0"/>
            <a:t>أنشطة أساسية</a:t>
          </a:r>
          <a:endParaRPr lang="ar-IQ" b="1" dirty="0"/>
        </a:p>
      </dgm:t>
    </dgm:pt>
    <dgm:pt modelId="{32F7A45F-93EE-4E3A-8A39-B67C7201F5D3}" type="parTrans" cxnId="{38B80E82-360D-4C05-BA48-96A34959CBBC}">
      <dgm:prSet/>
      <dgm:spPr/>
      <dgm:t>
        <a:bodyPr/>
        <a:lstStyle/>
        <a:p>
          <a:pPr rtl="1"/>
          <a:endParaRPr lang="ar-IQ"/>
        </a:p>
      </dgm:t>
    </dgm:pt>
    <dgm:pt modelId="{78DB855C-E73F-4774-AB6C-7C67021918B9}" type="sibTrans" cxnId="{38B80E82-360D-4C05-BA48-96A34959CBBC}">
      <dgm:prSet/>
      <dgm:spPr/>
      <dgm:t>
        <a:bodyPr/>
        <a:lstStyle/>
        <a:p>
          <a:pPr rtl="1"/>
          <a:endParaRPr lang="ar-IQ"/>
        </a:p>
      </dgm:t>
    </dgm:pt>
    <dgm:pt modelId="{50A2D731-44A4-4846-978B-22E58F2C9D14}" type="pres">
      <dgm:prSet presAssocID="{E166030E-061E-4776-BD1F-7810ACC2AA1D}" presName="hierChild1" presStyleCnt="0">
        <dgm:presLayoutVars>
          <dgm:orgChart val="1"/>
          <dgm:chPref val="1"/>
          <dgm:dir/>
          <dgm:animOne val="branch"/>
          <dgm:animLvl val="lvl"/>
          <dgm:resizeHandles/>
        </dgm:presLayoutVars>
      </dgm:prSet>
      <dgm:spPr/>
      <dgm:t>
        <a:bodyPr/>
        <a:lstStyle/>
        <a:p>
          <a:pPr rtl="1"/>
          <a:endParaRPr lang="ar-IQ"/>
        </a:p>
      </dgm:t>
    </dgm:pt>
    <dgm:pt modelId="{C064F20D-74C0-4FCA-8F33-EA3D4079B94C}" type="pres">
      <dgm:prSet presAssocID="{69089A31-83BF-4BA3-A1EE-EBDAF08A83EA}" presName="hierRoot1" presStyleCnt="0">
        <dgm:presLayoutVars>
          <dgm:hierBranch val="init"/>
        </dgm:presLayoutVars>
      </dgm:prSet>
      <dgm:spPr/>
    </dgm:pt>
    <dgm:pt modelId="{931E176C-887C-4BA6-A2CA-52EBCD13CE0E}" type="pres">
      <dgm:prSet presAssocID="{69089A31-83BF-4BA3-A1EE-EBDAF08A83EA}" presName="rootComposite1" presStyleCnt="0"/>
      <dgm:spPr/>
    </dgm:pt>
    <dgm:pt modelId="{03907215-93D9-4CD8-AD2A-213410902E54}" type="pres">
      <dgm:prSet presAssocID="{69089A31-83BF-4BA3-A1EE-EBDAF08A83EA}" presName="rootText1" presStyleLbl="node0" presStyleIdx="0" presStyleCnt="1" custScaleX="198653">
        <dgm:presLayoutVars>
          <dgm:chPref val="3"/>
        </dgm:presLayoutVars>
      </dgm:prSet>
      <dgm:spPr/>
      <dgm:t>
        <a:bodyPr/>
        <a:lstStyle/>
        <a:p>
          <a:pPr rtl="1"/>
          <a:endParaRPr lang="ar-IQ"/>
        </a:p>
      </dgm:t>
    </dgm:pt>
    <dgm:pt modelId="{3961D0DA-BF39-46FF-989C-058426895615}" type="pres">
      <dgm:prSet presAssocID="{69089A31-83BF-4BA3-A1EE-EBDAF08A83EA}" presName="rootConnector1" presStyleLbl="node1" presStyleIdx="0" presStyleCnt="0"/>
      <dgm:spPr/>
      <dgm:t>
        <a:bodyPr/>
        <a:lstStyle/>
        <a:p>
          <a:pPr rtl="1"/>
          <a:endParaRPr lang="ar-IQ"/>
        </a:p>
      </dgm:t>
    </dgm:pt>
    <dgm:pt modelId="{7C6A49F8-1BD0-41E6-818E-8D3EA0BE2BE9}" type="pres">
      <dgm:prSet presAssocID="{69089A31-83BF-4BA3-A1EE-EBDAF08A83EA}" presName="hierChild2" presStyleCnt="0"/>
      <dgm:spPr/>
    </dgm:pt>
    <dgm:pt modelId="{164DF7AF-FC63-4E19-9DF4-8EFB7A53E680}" type="pres">
      <dgm:prSet presAssocID="{0E9000E6-87F5-4DB6-A027-0644D268EBEC}" presName="Name37" presStyleLbl="parChTrans1D2" presStyleIdx="0" presStyleCnt="2"/>
      <dgm:spPr/>
      <dgm:t>
        <a:bodyPr/>
        <a:lstStyle/>
        <a:p>
          <a:pPr rtl="1"/>
          <a:endParaRPr lang="ar-IQ"/>
        </a:p>
      </dgm:t>
    </dgm:pt>
    <dgm:pt modelId="{9FED3BC5-34A0-4CF1-ADAE-19D78210B843}" type="pres">
      <dgm:prSet presAssocID="{425DD6B3-9162-49DD-9F73-74720A7A5C41}" presName="hierRoot2" presStyleCnt="0">
        <dgm:presLayoutVars>
          <dgm:hierBranch val="init"/>
        </dgm:presLayoutVars>
      </dgm:prSet>
      <dgm:spPr/>
    </dgm:pt>
    <dgm:pt modelId="{92844D9A-A100-4EB5-AD5B-0B5B4B387C26}" type="pres">
      <dgm:prSet presAssocID="{425DD6B3-9162-49DD-9F73-74720A7A5C41}" presName="rootComposite" presStyleCnt="0"/>
      <dgm:spPr/>
    </dgm:pt>
    <dgm:pt modelId="{66694222-BE6F-4A6F-836B-70AFC0FA8AFC}" type="pres">
      <dgm:prSet presAssocID="{425DD6B3-9162-49DD-9F73-74720A7A5C41}" presName="rootText" presStyleLbl="node2" presStyleIdx="0" presStyleCnt="2">
        <dgm:presLayoutVars>
          <dgm:chPref val="3"/>
        </dgm:presLayoutVars>
      </dgm:prSet>
      <dgm:spPr/>
      <dgm:t>
        <a:bodyPr/>
        <a:lstStyle/>
        <a:p>
          <a:pPr rtl="1"/>
          <a:endParaRPr lang="ar-IQ"/>
        </a:p>
      </dgm:t>
    </dgm:pt>
    <dgm:pt modelId="{0D3C3A63-224D-44E1-8E30-955D4BBB82EE}" type="pres">
      <dgm:prSet presAssocID="{425DD6B3-9162-49DD-9F73-74720A7A5C41}" presName="rootConnector" presStyleLbl="node2" presStyleIdx="0" presStyleCnt="2"/>
      <dgm:spPr/>
      <dgm:t>
        <a:bodyPr/>
        <a:lstStyle/>
        <a:p>
          <a:pPr rtl="1"/>
          <a:endParaRPr lang="ar-IQ"/>
        </a:p>
      </dgm:t>
    </dgm:pt>
    <dgm:pt modelId="{2F6D071F-5497-4D9E-9749-36EE60B21634}" type="pres">
      <dgm:prSet presAssocID="{425DD6B3-9162-49DD-9F73-74720A7A5C41}" presName="hierChild4" presStyleCnt="0"/>
      <dgm:spPr/>
    </dgm:pt>
    <dgm:pt modelId="{DFF0356E-082E-4747-8DB1-40933609F634}" type="pres">
      <dgm:prSet presAssocID="{425DD6B3-9162-49DD-9F73-74720A7A5C41}" presName="hierChild5" presStyleCnt="0"/>
      <dgm:spPr/>
    </dgm:pt>
    <dgm:pt modelId="{4F8C5F16-1062-4649-ACCF-4B8EC3938425}" type="pres">
      <dgm:prSet presAssocID="{32F7A45F-93EE-4E3A-8A39-B67C7201F5D3}" presName="Name37" presStyleLbl="parChTrans1D2" presStyleIdx="1" presStyleCnt="2"/>
      <dgm:spPr/>
      <dgm:t>
        <a:bodyPr/>
        <a:lstStyle/>
        <a:p>
          <a:pPr rtl="1"/>
          <a:endParaRPr lang="ar-IQ"/>
        </a:p>
      </dgm:t>
    </dgm:pt>
    <dgm:pt modelId="{5723EB70-410B-4D55-ABB3-736FE2C49C20}" type="pres">
      <dgm:prSet presAssocID="{BAC80134-47FE-4905-8630-1CB1099E0BCC}" presName="hierRoot2" presStyleCnt="0">
        <dgm:presLayoutVars>
          <dgm:hierBranch val="init"/>
        </dgm:presLayoutVars>
      </dgm:prSet>
      <dgm:spPr/>
    </dgm:pt>
    <dgm:pt modelId="{A1524FDF-D663-432F-BC78-6DE03414EBD3}" type="pres">
      <dgm:prSet presAssocID="{BAC80134-47FE-4905-8630-1CB1099E0BCC}" presName="rootComposite" presStyleCnt="0"/>
      <dgm:spPr/>
    </dgm:pt>
    <dgm:pt modelId="{88B0EA84-BF6A-414E-A37C-23E770F73B87}" type="pres">
      <dgm:prSet presAssocID="{BAC80134-47FE-4905-8630-1CB1099E0BCC}" presName="rootText" presStyleLbl="node2" presStyleIdx="1" presStyleCnt="2">
        <dgm:presLayoutVars>
          <dgm:chPref val="3"/>
        </dgm:presLayoutVars>
      </dgm:prSet>
      <dgm:spPr/>
      <dgm:t>
        <a:bodyPr/>
        <a:lstStyle/>
        <a:p>
          <a:pPr rtl="1"/>
          <a:endParaRPr lang="ar-IQ"/>
        </a:p>
      </dgm:t>
    </dgm:pt>
    <dgm:pt modelId="{A7457BC1-E3CF-4129-846B-9887CD67B3C2}" type="pres">
      <dgm:prSet presAssocID="{BAC80134-47FE-4905-8630-1CB1099E0BCC}" presName="rootConnector" presStyleLbl="node2" presStyleIdx="1" presStyleCnt="2"/>
      <dgm:spPr/>
      <dgm:t>
        <a:bodyPr/>
        <a:lstStyle/>
        <a:p>
          <a:pPr rtl="1"/>
          <a:endParaRPr lang="ar-IQ"/>
        </a:p>
      </dgm:t>
    </dgm:pt>
    <dgm:pt modelId="{E2FE62DF-BE30-4EC9-92EA-594D4639AE33}" type="pres">
      <dgm:prSet presAssocID="{BAC80134-47FE-4905-8630-1CB1099E0BCC}" presName="hierChild4" presStyleCnt="0"/>
      <dgm:spPr/>
    </dgm:pt>
    <dgm:pt modelId="{0E584C28-3FEC-446C-B73B-8AC29F7A47F9}" type="pres">
      <dgm:prSet presAssocID="{BAC80134-47FE-4905-8630-1CB1099E0BCC}" presName="hierChild5" presStyleCnt="0"/>
      <dgm:spPr/>
    </dgm:pt>
    <dgm:pt modelId="{CF5B238D-CEE1-418E-9753-C3842119DC1A}" type="pres">
      <dgm:prSet presAssocID="{69089A31-83BF-4BA3-A1EE-EBDAF08A83EA}" presName="hierChild3" presStyleCnt="0"/>
      <dgm:spPr/>
    </dgm:pt>
  </dgm:ptLst>
  <dgm:cxnLst>
    <dgm:cxn modelId="{38B80E82-360D-4C05-BA48-96A34959CBBC}" srcId="{69089A31-83BF-4BA3-A1EE-EBDAF08A83EA}" destId="{BAC80134-47FE-4905-8630-1CB1099E0BCC}" srcOrd="1" destOrd="0" parTransId="{32F7A45F-93EE-4E3A-8A39-B67C7201F5D3}" sibTransId="{78DB855C-E73F-4774-AB6C-7C67021918B9}"/>
    <dgm:cxn modelId="{C4DC7E8D-0934-45A5-A609-FCF106752C36}" type="presOf" srcId="{0E9000E6-87F5-4DB6-A027-0644D268EBEC}" destId="{164DF7AF-FC63-4E19-9DF4-8EFB7A53E680}" srcOrd="0" destOrd="0" presId="urn:microsoft.com/office/officeart/2005/8/layout/orgChart1"/>
    <dgm:cxn modelId="{28805F37-C281-41AF-AB0F-5C183C642FA2}" type="presOf" srcId="{BAC80134-47FE-4905-8630-1CB1099E0BCC}" destId="{A7457BC1-E3CF-4129-846B-9887CD67B3C2}" srcOrd="1" destOrd="0" presId="urn:microsoft.com/office/officeart/2005/8/layout/orgChart1"/>
    <dgm:cxn modelId="{ED0A83E3-649B-4BF7-8EDD-F1257A1996A3}" type="presOf" srcId="{32F7A45F-93EE-4E3A-8A39-B67C7201F5D3}" destId="{4F8C5F16-1062-4649-ACCF-4B8EC3938425}" srcOrd="0" destOrd="0" presId="urn:microsoft.com/office/officeart/2005/8/layout/orgChart1"/>
    <dgm:cxn modelId="{35511390-93CD-4C53-9E6D-F6CD273BF3C9}" type="presOf" srcId="{425DD6B3-9162-49DD-9F73-74720A7A5C41}" destId="{0D3C3A63-224D-44E1-8E30-955D4BBB82EE}" srcOrd="1" destOrd="0" presId="urn:microsoft.com/office/officeart/2005/8/layout/orgChart1"/>
    <dgm:cxn modelId="{5C2288DE-CCCE-4C74-A21E-76A97D2C715B}" srcId="{69089A31-83BF-4BA3-A1EE-EBDAF08A83EA}" destId="{425DD6B3-9162-49DD-9F73-74720A7A5C41}" srcOrd="0" destOrd="0" parTransId="{0E9000E6-87F5-4DB6-A027-0644D268EBEC}" sibTransId="{B587599D-423E-4260-9E56-920B1D32C47D}"/>
    <dgm:cxn modelId="{751FE608-F43F-4F9C-BFF3-2B1988DF364E}" srcId="{E166030E-061E-4776-BD1F-7810ACC2AA1D}" destId="{69089A31-83BF-4BA3-A1EE-EBDAF08A83EA}" srcOrd="0" destOrd="0" parTransId="{1601E763-D6F8-468F-9A3A-DEF8F1BBDA91}" sibTransId="{DCE3BEC3-D9E6-495E-B74C-E44C947B4F6C}"/>
    <dgm:cxn modelId="{2FF1CAD4-97B5-4522-8110-A99477E64B20}" type="presOf" srcId="{BAC80134-47FE-4905-8630-1CB1099E0BCC}" destId="{88B0EA84-BF6A-414E-A37C-23E770F73B87}" srcOrd="0" destOrd="0" presId="urn:microsoft.com/office/officeart/2005/8/layout/orgChart1"/>
    <dgm:cxn modelId="{27A48F40-F8CB-4DD1-A342-D8C7C3C3CDE0}" type="presOf" srcId="{E166030E-061E-4776-BD1F-7810ACC2AA1D}" destId="{50A2D731-44A4-4846-978B-22E58F2C9D14}" srcOrd="0" destOrd="0" presId="urn:microsoft.com/office/officeart/2005/8/layout/orgChart1"/>
    <dgm:cxn modelId="{0E00BEA6-B2B7-41CA-9B44-B3D52652CE89}" type="presOf" srcId="{425DD6B3-9162-49DD-9F73-74720A7A5C41}" destId="{66694222-BE6F-4A6F-836B-70AFC0FA8AFC}" srcOrd="0" destOrd="0" presId="urn:microsoft.com/office/officeart/2005/8/layout/orgChart1"/>
    <dgm:cxn modelId="{42DB352A-9D89-4D1B-BFF3-FD3DFD27BF8F}" type="presOf" srcId="{69089A31-83BF-4BA3-A1EE-EBDAF08A83EA}" destId="{3961D0DA-BF39-46FF-989C-058426895615}" srcOrd="1" destOrd="0" presId="urn:microsoft.com/office/officeart/2005/8/layout/orgChart1"/>
    <dgm:cxn modelId="{B98E6879-F2CE-4EBA-B841-4B1F9278EA55}" type="presOf" srcId="{69089A31-83BF-4BA3-A1EE-EBDAF08A83EA}" destId="{03907215-93D9-4CD8-AD2A-213410902E54}" srcOrd="0" destOrd="0" presId="urn:microsoft.com/office/officeart/2005/8/layout/orgChart1"/>
    <dgm:cxn modelId="{A6816E04-B576-400A-B908-C8E62934C61C}" type="presParOf" srcId="{50A2D731-44A4-4846-978B-22E58F2C9D14}" destId="{C064F20D-74C0-4FCA-8F33-EA3D4079B94C}" srcOrd="0" destOrd="0" presId="urn:microsoft.com/office/officeart/2005/8/layout/orgChart1"/>
    <dgm:cxn modelId="{8C044B86-E0C0-4A01-9E1A-CEB7862CFF66}" type="presParOf" srcId="{C064F20D-74C0-4FCA-8F33-EA3D4079B94C}" destId="{931E176C-887C-4BA6-A2CA-52EBCD13CE0E}" srcOrd="0" destOrd="0" presId="urn:microsoft.com/office/officeart/2005/8/layout/orgChart1"/>
    <dgm:cxn modelId="{A7E1CA6B-ABE5-408F-936C-3A07A1DCEDD1}" type="presParOf" srcId="{931E176C-887C-4BA6-A2CA-52EBCD13CE0E}" destId="{03907215-93D9-4CD8-AD2A-213410902E54}" srcOrd="0" destOrd="0" presId="urn:microsoft.com/office/officeart/2005/8/layout/orgChart1"/>
    <dgm:cxn modelId="{B9090419-E27F-41D9-987B-067737078082}" type="presParOf" srcId="{931E176C-887C-4BA6-A2CA-52EBCD13CE0E}" destId="{3961D0DA-BF39-46FF-989C-058426895615}" srcOrd="1" destOrd="0" presId="urn:microsoft.com/office/officeart/2005/8/layout/orgChart1"/>
    <dgm:cxn modelId="{2FBAA468-7283-4DE3-AE26-BE1FC21E7B78}" type="presParOf" srcId="{C064F20D-74C0-4FCA-8F33-EA3D4079B94C}" destId="{7C6A49F8-1BD0-41E6-818E-8D3EA0BE2BE9}" srcOrd="1" destOrd="0" presId="urn:microsoft.com/office/officeart/2005/8/layout/orgChart1"/>
    <dgm:cxn modelId="{401465A1-CCAF-49D1-862D-5E0E4E0F44DC}" type="presParOf" srcId="{7C6A49F8-1BD0-41E6-818E-8D3EA0BE2BE9}" destId="{164DF7AF-FC63-4E19-9DF4-8EFB7A53E680}" srcOrd="0" destOrd="0" presId="urn:microsoft.com/office/officeart/2005/8/layout/orgChart1"/>
    <dgm:cxn modelId="{9E944893-66D5-4C93-A7CA-E89A2BBB4478}" type="presParOf" srcId="{7C6A49F8-1BD0-41E6-818E-8D3EA0BE2BE9}" destId="{9FED3BC5-34A0-4CF1-ADAE-19D78210B843}" srcOrd="1" destOrd="0" presId="urn:microsoft.com/office/officeart/2005/8/layout/orgChart1"/>
    <dgm:cxn modelId="{7F6CC63A-FE9F-455C-B77D-1D8C25D4F9BE}" type="presParOf" srcId="{9FED3BC5-34A0-4CF1-ADAE-19D78210B843}" destId="{92844D9A-A100-4EB5-AD5B-0B5B4B387C26}" srcOrd="0" destOrd="0" presId="urn:microsoft.com/office/officeart/2005/8/layout/orgChart1"/>
    <dgm:cxn modelId="{1FBB22FA-2183-40A6-9617-001A549AE7A1}" type="presParOf" srcId="{92844D9A-A100-4EB5-AD5B-0B5B4B387C26}" destId="{66694222-BE6F-4A6F-836B-70AFC0FA8AFC}" srcOrd="0" destOrd="0" presId="urn:microsoft.com/office/officeart/2005/8/layout/orgChart1"/>
    <dgm:cxn modelId="{B908E636-1D46-4B67-BCFD-C3F44A074C38}" type="presParOf" srcId="{92844D9A-A100-4EB5-AD5B-0B5B4B387C26}" destId="{0D3C3A63-224D-44E1-8E30-955D4BBB82EE}" srcOrd="1" destOrd="0" presId="urn:microsoft.com/office/officeart/2005/8/layout/orgChart1"/>
    <dgm:cxn modelId="{60FAF513-2026-4DE5-A433-F5DA23AA628A}" type="presParOf" srcId="{9FED3BC5-34A0-4CF1-ADAE-19D78210B843}" destId="{2F6D071F-5497-4D9E-9749-36EE60B21634}" srcOrd="1" destOrd="0" presId="urn:microsoft.com/office/officeart/2005/8/layout/orgChart1"/>
    <dgm:cxn modelId="{D988BB08-D96E-4024-82C8-0F901A144E4F}" type="presParOf" srcId="{9FED3BC5-34A0-4CF1-ADAE-19D78210B843}" destId="{DFF0356E-082E-4747-8DB1-40933609F634}" srcOrd="2" destOrd="0" presId="urn:microsoft.com/office/officeart/2005/8/layout/orgChart1"/>
    <dgm:cxn modelId="{533C9BA3-2349-475C-9FB5-172873CEDC91}" type="presParOf" srcId="{7C6A49F8-1BD0-41E6-818E-8D3EA0BE2BE9}" destId="{4F8C5F16-1062-4649-ACCF-4B8EC3938425}" srcOrd="2" destOrd="0" presId="urn:microsoft.com/office/officeart/2005/8/layout/orgChart1"/>
    <dgm:cxn modelId="{4C357ACB-543A-4F52-A964-6D0F01F9DF05}" type="presParOf" srcId="{7C6A49F8-1BD0-41E6-818E-8D3EA0BE2BE9}" destId="{5723EB70-410B-4D55-ABB3-736FE2C49C20}" srcOrd="3" destOrd="0" presId="urn:microsoft.com/office/officeart/2005/8/layout/orgChart1"/>
    <dgm:cxn modelId="{6DE3711C-C5F9-47D2-AE49-F8D953471FFB}" type="presParOf" srcId="{5723EB70-410B-4D55-ABB3-736FE2C49C20}" destId="{A1524FDF-D663-432F-BC78-6DE03414EBD3}" srcOrd="0" destOrd="0" presId="urn:microsoft.com/office/officeart/2005/8/layout/orgChart1"/>
    <dgm:cxn modelId="{379EE699-2880-466C-A89D-F25928299C17}" type="presParOf" srcId="{A1524FDF-D663-432F-BC78-6DE03414EBD3}" destId="{88B0EA84-BF6A-414E-A37C-23E770F73B87}" srcOrd="0" destOrd="0" presId="urn:microsoft.com/office/officeart/2005/8/layout/orgChart1"/>
    <dgm:cxn modelId="{4FC0F741-13C5-48CD-BE38-596CDA151D29}" type="presParOf" srcId="{A1524FDF-D663-432F-BC78-6DE03414EBD3}" destId="{A7457BC1-E3CF-4129-846B-9887CD67B3C2}" srcOrd="1" destOrd="0" presId="urn:microsoft.com/office/officeart/2005/8/layout/orgChart1"/>
    <dgm:cxn modelId="{EB7F780D-F3B4-4E9C-B6D8-4E53FCC48498}" type="presParOf" srcId="{5723EB70-410B-4D55-ABB3-736FE2C49C20}" destId="{E2FE62DF-BE30-4EC9-92EA-594D4639AE33}" srcOrd="1" destOrd="0" presId="urn:microsoft.com/office/officeart/2005/8/layout/orgChart1"/>
    <dgm:cxn modelId="{B2F24571-2DB9-4F57-9392-49714B5F73D7}" type="presParOf" srcId="{5723EB70-410B-4D55-ABB3-736FE2C49C20}" destId="{0E584C28-3FEC-446C-B73B-8AC29F7A47F9}" srcOrd="2" destOrd="0" presId="urn:microsoft.com/office/officeart/2005/8/layout/orgChart1"/>
    <dgm:cxn modelId="{B9BBD543-D8C4-4347-BC75-12AE5C7E1577}" type="presParOf" srcId="{C064F20D-74C0-4FCA-8F33-EA3D4079B94C}" destId="{CF5B238D-CEE1-418E-9753-C3842119DC1A}" srcOrd="2" destOrd="0" presId="urn:microsoft.com/office/officeart/2005/8/layout/orgChart1"/>
  </dgm:cxnLst>
  <dgm:bg/>
  <dgm:whole/>
</dgm:dataModel>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23/11/1434</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23/11/1434</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23/11/1434</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192FF151-228C-4A09-A4CD-7C891740F463}" type="datetimeFigureOut">
              <a:rPr lang="ar-IQ" smtClean="0"/>
              <a:pPr/>
              <a:t>23/11/1434</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2FF151-228C-4A09-A4CD-7C891740F463}" type="datetimeFigureOut">
              <a:rPr lang="ar-IQ" smtClean="0"/>
              <a:pPr/>
              <a:t>23/11/1434</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192FF151-228C-4A09-A4CD-7C891740F463}" type="datetimeFigureOut">
              <a:rPr lang="ar-IQ" smtClean="0"/>
              <a:pPr/>
              <a:t>23/11/1434</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192FF151-228C-4A09-A4CD-7C891740F463}" type="datetimeFigureOut">
              <a:rPr lang="ar-IQ" smtClean="0"/>
              <a:pPr/>
              <a:t>23/11/1434</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192FF151-228C-4A09-A4CD-7C891740F463}" type="datetimeFigureOut">
              <a:rPr lang="ar-IQ" smtClean="0"/>
              <a:pPr/>
              <a:t>23/11/1434</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2FF151-228C-4A09-A4CD-7C891740F463}" type="datetimeFigureOut">
              <a:rPr lang="ar-IQ" smtClean="0"/>
              <a:pPr/>
              <a:t>23/11/1434</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FF151-228C-4A09-A4CD-7C891740F463}" type="datetimeFigureOut">
              <a:rPr lang="ar-IQ" smtClean="0"/>
              <a:pPr/>
              <a:t>23/11/1434</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2FF151-228C-4A09-A4CD-7C891740F463}" type="datetimeFigureOut">
              <a:rPr lang="ar-IQ" smtClean="0"/>
              <a:pPr/>
              <a:t>23/11/1434</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55364AA-3634-4E45-B00D-387EE64CFC89}"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92FF151-228C-4A09-A4CD-7C891740F463}" type="datetimeFigureOut">
              <a:rPr lang="ar-IQ" smtClean="0"/>
              <a:pPr/>
              <a:t>23/11/1434</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55364AA-3634-4E45-B00D-387EE64CFC89}"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2" y="500042"/>
            <a:ext cx="8833335" cy="6357982"/>
            <a:chOff x="-32" y="500042"/>
            <a:chExt cx="8833335" cy="6357982"/>
          </a:xfrm>
        </p:grpSpPr>
        <p:pic>
          <p:nvPicPr>
            <p:cNvPr id="1026" name="Picture 2" descr="E:\فلسفة الجمال\critical-thinking.jpg"/>
            <p:cNvPicPr>
              <a:picLocks noChangeAspect="1" noChangeArrowheads="1"/>
            </p:cNvPicPr>
            <p:nvPr/>
          </p:nvPicPr>
          <p:blipFill>
            <a:blip r:embed="rId2"/>
            <a:srcRect b="4411"/>
            <a:stretch>
              <a:fillRect/>
            </a:stretch>
          </p:blipFill>
          <p:spPr bwMode="auto">
            <a:xfrm>
              <a:off x="-32" y="2714620"/>
              <a:ext cx="5418262" cy="4143404"/>
            </a:xfrm>
            <a:prstGeom prst="rect">
              <a:avLst/>
            </a:prstGeom>
            <a:noFill/>
          </p:spPr>
        </p:pic>
        <p:sp>
          <p:nvSpPr>
            <p:cNvPr id="7" name="Title 1"/>
            <p:cNvSpPr txBox="1">
              <a:spLocks/>
            </p:cNvSpPr>
            <p:nvPr/>
          </p:nvSpPr>
          <p:spPr>
            <a:xfrm>
              <a:off x="642910" y="500042"/>
              <a:ext cx="7772400" cy="1470025"/>
            </a:xfrm>
            <a:prstGeom prst="rect">
              <a:avLst/>
            </a:prstGeom>
          </p:spPr>
          <p:style>
            <a:lnRef idx="0">
              <a:schemeClr val="accent4"/>
            </a:lnRef>
            <a:fillRef idx="3">
              <a:schemeClr val="accent4"/>
            </a:fillRef>
            <a:effectRef idx="3">
              <a:schemeClr val="accent4"/>
            </a:effectRef>
            <a:fontRef idx="minor">
              <a:schemeClr val="lt1"/>
            </a:fontRef>
          </p:style>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IQ" sz="7200" b="1" i="0" u="none" strike="noStrike" kern="1200" cap="none" spc="0" normalizeH="0" baseline="0" noProof="0" smtClean="0">
                  <a:ln>
                    <a:noFill/>
                  </a:ln>
                  <a:solidFill>
                    <a:schemeClr val="lt1"/>
                  </a:solidFill>
                  <a:effectLst/>
                  <a:uLnTx/>
                  <a:uFillTx/>
                  <a:latin typeface="+mn-lt"/>
                  <a:ea typeface="+mn-ea"/>
                  <a:cs typeface="+mn-cs"/>
                </a:rPr>
                <a:t>إدارة الفنادق</a:t>
              </a:r>
              <a:endParaRPr kumimoji="0" lang="ar-IQ" sz="7200" b="1" i="0" u="none" strike="noStrike" kern="1200" cap="none" spc="0" normalizeH="0" baseline="0" noProof="0" dirty="0">
                <a:ln>
                  <a:noFill/>
                </a:ln>
                <a:solidFill>
                  <a:schemeClr val="lt1"/>
                </a:solidFill>
                <a:effectLst/>
                <a:uLnTx/>
                <a:uFillTx/>
                <a:latin typeface="+mn-lt"/>
                <a:ea typeface="+mn-ea"/>
                <a:cs typeface="+mn-cs"/>
              </a:endParaRPr>
            </a:p>
          </p:txBody>
        </p:sp>
        <p:sp>
          <p:nvSpPr>
            <p:cNvPr id="8" name="Subtitle 2"/>
            <p:cNvSpPr txBox="1">
              <a:spLocks/>
            </p:cNvSpPr>
            <p:nvPr/>
          </p:nvSpPr>
          <p:spPr>
            <a:xfrm>
              <a:off x="1500166" y="2071678"/>
              <a:ext cx="6400800" cy="928694"/>
            </a:xfrm>
            <a:prstGeom prst="rect">
              <a:avLst/>
            </a:prstGeom>
          </p:spPr>
          <p:txBody>
            <a:bodyPr vert="horz" lIns="91440" tIns="45720" rIns="91440" bIns="45720" rtlCol="1">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IQ" sz="4400" b="1" i="0" u="none" strike="noStrike" kern="1200" cap="none" spc="50" normalizeH="0" baseline="0" noProof="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rPr>
                <a:t>م.م. سمير خليل الزبيدي</a:t>
              </a:r>
              <a:endParaRPr kumimoji="0" lang="ar-IQ" sz="4400" b="1" i="0" u="none" strike="noStrike" kern="1200" cap="none" spc="50" normalizeH="0" baseline="0" noProof="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uLnTx/>
                <a:uFillTx/>
                <a:latin typeface="+mn-lt"/>
                <a:ea typeface="+mn-ea"/>
                <a:cs typeface="+mn-cs"/>
              </a:endParaRPr>
            </a:p>
          </p:txBody>
        </p:sp>
        <p:sp>
          <p:nvSpPr>
            <p:cNvPr id="9" name="Rectangle 8"/>
            <p:cNvSpPr/>
            <p:nvPr/>
          </p:nvSpPr>
          <p:spPr>
            <a:xfrm>
              <a:off x="8001024" y="4643446"/>
              <a:ext cx="832279" cy="1569660"/>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r>
                <a:rPr lang="ar-IQ" sz="9600" dirty="0" smtClean="0"/>
                <a:t>1</a:t>
              </a:r>
              <a:endParaRPr lang="ar-IQ" sz="9600" dirty="0"/>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11621" y="1643050"/>
            <a:ext cx="1975221" cy="584775"/>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ar-IQ" sz="3200" b="1" dirty="0" smtClean="0">
                <a:solidFill>
                  <a:schemeClr val="tx2">
                    <a:lumMod val="75000"/>
                  </a:schemeClr>
                </a:solidFill>
              </a:rPr>
              <a:t>عنصر النجاح</a:t>
            </a:r>
          </a:p>
        </p:txBody>
      </p:sp>
      <p:sp>
        <p:nvSpPr>
          <p:cNvPr id="12" name="Rectangle 11"/>
          <p:cNvSpPr/>
          <p:nvPr/>
        </p:nvSpPr>
        <p:spPr>
          <a:xfrm>
            <a:off x="3143240" y="4214818"/>
            <a:ext cx="5786478" cy="156966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ar-IQ" sz="3200" b="1" dirty="0" smtClean="0"/>
              <a:t>علم يعتمد على القواعد والأسس العلمية، وتدرس في الجامعات نظريات ومبادئ أفكار إدارية</a:t>
            </a:r>
          </a:p>
        </p:txBody>
      </p:sp>
      <p:pic>
        <p:nvPicPr>
          <p:cNvPr id="13" name="Picture 12" descr="images (6).jpg"/>
          <p:cNvPicPr>
            <a:picLocks noChangeAspect="1"/>
          </p:cNvPicPr>
          <p:nvPr/>
        </p:nvPicPr>
        <p:blipFill>
          <a:blip r:embed="rId2"/>
          <a:stretch>
            <a:fillRect/>
          </a:stretch>
        </p:blipFill>
        <p:spPr>
          <a:xfrm>
            <a:off x="-13134" y="857232"/>
            <a:ext cx="4387177" cy="3286148"/>
          </a:xfrm>
          <a:prstGeom prst="rect">
            <a:avLst/>
          </a:prstGeom>
        </p:spPr>
      </p:pic>
      <p:sp>
        <p:nvSpPr>
          <p:cNvPr id="14" name="Rectangle 13"/>
          <p:cNvSpPr/>
          <p:nvPr/>
        </p:nvSpPr>
        <p:spPr>
          <a:xfrm>
            <a:off x="3143240" y="2487035"/>
            <a:ext cx="5690982" cy="584775"/>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ar-IQ" sz="3200" b="1" dirty="0" smtClean="0">
                <a:solidFill>
                  <a:schemeClr val="accent2">
                    <a:lumMod val="75000"/>
                  </a:schemeClr>
                </a:solidFill>
              </a:rPr>
              <a:t>تنظيم المعرفة للعمل بكفاءة لتحقيق الهدف</a:t>
            </a:r>
          </a:p>
        </p:txBody>
      </p:sp>
      <p:sp>
        <p:nvSpPr>
          <p:cNvPr id="15" name="Rectangle 14"/>
          <p:cNvSpPr/>
          <p:nvPr/>
        </p:nvSpPr>
        <p:spPr>
          <a:xfrm>
            <a:off x="4000496" y="3357562"/>
            <a:ext cx="4881465" cy="584775"/>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ar-IQ" sz="3200" b="1" dirty="0" smtClean="0">
                <a:solidFill>
                  <a:schemeClr val="accent4">
                    <a:lumMod val="50000"/>
                  </a:schemeClr>
                </a:solidFill>
              </a:rPr>
              <a:t>تنظيم عناصر الإنتاج لتحقيق الإنتاج</a:t>
            </a:r>
          </a:p>
        </p:txBody>
      </p:sp>
      <p:sp>
        <p:nvSpPr>
          <p:cNvPr id="17" name="Title 1"/>
          <p:cNvSpPr txBox="1">
            <a:spLocks/>
          </p:cNvSpPr>
          <p:nvPr/>
        </p:nvSpPr>
        <p:spPr>
          <a:xfrm>
            <a:off x="3214678" y="357166"/>
            <a:ext cx="5614998" cy="796908"/>
          </a:xfrm>
          <a:prstGeom prst="rect">
            <a:avLst/>
          </a:prstGeom>
        </p:spPr>
        <p:style>
          <a:lnRef idx="0">
            <a:schemeClr val="accent2"/>
          </a:lnRef>
          <a:fillRef idx="3">
            <a:schemeClr val="accent2"/>
          </a:fillRef>
          <a:effectRef idx="3">
            <a:schemeClr val="accent2"/>
          </a:effectRef>
          <a:fontRef idx="minor">
            <a:schemeClr val="lt1"/>
          </a:fontRef>
        </p:style>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IQ" sz="4000" b="1" i="0" u="none" strike="noStrike" kern="1200" cap="none" spc="0" normalizeH="0" baseline="0" noProof="0" smtClean="0">
                <a:ln>
                  <a:noFill/>
                </a:ln>
                <a:solidFill>
                  <a:srgbClr val="FFFF00"/>
                </a:solidFill>
                <a:effectLst/>
                <a:uLnTx/>
                <a:uFillTx/>
                <a:latin typeface="+mn-lt"/>
                <a:ea typeface="+mn-ea"/>
                <a:cs typeface="+mn-cs"/>
              </a:rPr>
              <a:t>ما هي طبيعة الإدارة ؟</a:t>
            </a:r>
            <a:endParaRPr kumimoji="0" lang="ar-IQ" sz="4000" b="1" i="0" u="none" strike="noStrike" kern="1200" cap="none" spc="0" normalizeH="0" baseline="0" noProof="0" dirty="0">
              <a:ln>
                <a:noFill/>
              </a:ln>
              <a:solidFill>
                <a:srgbClr val="FFFF00"/>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ox(in)">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ox(in)">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ox(in)">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P spid="14"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43174" y="500042"/>
            <a:ext cx="6215074" cy="206210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ar-IQ" sz="3200" b="1" dirty="0" smtClean="0">
                <a:solidFill>
                  <a:schemeClr val="tx2">
                    <a:lumMod val="75000"/>
                  </a:schemeClr>
                </a:solidFill>
              </a:rPr>
              <a:t>فن تطبيق المعرفة عن طريق قدرة المدير الشخصية على تطبيق الأفكار والنظريات والمبادئ الإدارية بطريقة ذكية تعكس الخبرة والتجربة والممارسة</a:t>
            </a:r>
            <a:endParaRPr lang="ar-IQ" sz="3200" dirty="0"/>
          </a:p>
        </p:txBody>
      </p:sp>
      <p:sp>
        <p:nvSpPr>
          <p:cNvPr id="6" name="Rectangle 5"/>
          <p:cNvSpPr/>
          <p:nvPr/>
        </p:nvSpPr>
        <p:spPr>
          <a:xfrm>
            <a:off x="2714612" y="2857496"/>
            <a:ext cx="6062878" cy="584775"/>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ar-IQ" sz="3200" b="1" dirty="0" smtClean="0">
                <a:solidFill>
                  <a:schemeClr val="accent2">
                    <a:lumMod val="75000"/>
                  </a:schemeClr>
                </a:solidFill>
              </a:rPr>
              <a:t>تركز الإدارة على الجماعة وليس على الأفراد</a:t>
            </a:r>
            <a:endParaRPr lang="ar-IQ" sz="3200" dirty="0">
              <a:solidFill>
                <a:schemeClr val="accent2">
                  <a:lumMod val="75000"/>
                </a:schemeClr>
              </a:solidFill>
            </a:endParaRPr>
          </a:p>
        </p:txBody>
      </p:sp>
      <p:pic>
        <p:nvPicPr>
          <p:cNvPr id="20482" name="Picture 2" descr="C:\Documents and Settings\Lenovo\Desktop\مواضيع لإدارة الفنادق\images (7).jpg"/>
          <p:cNvPicPr>
            <a:picLocks noChangeAspect="1" noChangeArrowheads="1"/>
          </p:cNvPicPr>
          <p:nvPr/>
        </p:nvPicPr>
        <p:blipFill>
          <a:blip r:embed="rId2"/>
          <a:srcRect/>
          <a:stretch>
            <a:fillRect/>
          </a:stretch>
        </p:blipFill>
        <p:spPr bwMode="auto">
          <a:xfrm>
            <a:off x="0" y="3795705"/>
            <a:ext cx="3531163" cy="3062295"/>
          </a:xfrm>
          <a:prstGeom prst="rect">
            <a:avLst/>
          </a:prstGeom>
          <a:noFill/>
        </p:spPr>
      </p:pic>
      <p:sp>
        <p:nvSpPr>
          <p:cNvPr id="10" name="Rectangle 9"/>
          <p:cNvSpPr/>
          <p:nvPr/>
        </p:nvSpPr>
        <p:spPr>
          <a:xfrm>
            <a:off x="2643174" y="3714752"/>
            <a:ext cx="6154249" cy="584775"/>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ar-IQ" sz="3200" b="1" dirty="0" smtClean="0">
                <a:solidFill>
                  <a:schemeClr val="bg2">
                    <a:lumMod val="25000"/>
                  </a:schemeClr>
                </a:solidFill>
              </a:rPr>
              <a:t>تأكد على التنبوء لمواجهة الأحداث المستقبلية</a:t>
            </a:r>
            <a:endParaRPr lang="ar-IQ" sz="3200" dirty="0">
              <a:solidFill>
                <a:schemeClr val="bg2">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ox(in)">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style>
          <a:lnRef idx="0">
            <a:schemeClr val="accent1"/>
          </a:lnRef>
          <a:fillRef idx="3">
            <a:schemeClr val="accent1"/>
          </a:fillRef>
          <a:effectRef idx="3">
            <a:schemeClr val="accent1"/>
          </a:effectRef>
          <a:fontRef idx="minor">
            <a:schemeClr val="lt1"/>
          </a:fontRef>
        </p:style>
        <p:txBody>
          <a:bodyPr/>
          <a:lstStyle/>
          <a:p>
            <a:r>
              <a:rPr lang="ar-IQ" b="1" dirty="0" smtClean="0">
                <a:solidFill>
                  <a:srgbClr val="FFFF00"/>
                </a:solidFill>
              </a:rPr>
              <a:t>أهمية الإدارة</a:t>
            </a:r>
            <a:endParaRPr lang="ar-IQ" dirty="0">
              <a:solidFill>
                <a:srgbClr val="FFFF00"/>
              </a:solidFill>
            </a:endParaRPr>
          </a:p>
        </p:txBody>
      </p:sp>
      <p:sp>
        <p:nvSpPr>
          <p:cNvPr id="3" name="Content Placeholder 2"/>
          <p:cNvSpPr>
            <a:spLocks noGrp="1"/>
          </p:cNvSpPr>
          <p:nvPr>
            <p:ph idx="1"/>
          </p:nvPr>
        </p:nvSpPr>
        <p:spPr/>
        <p:style>
          <a:lnRef idx="2">
            <a:schemeClr val="accent3">
              <a:shade val="50000"/>
            </a:schemeClr>
          </a:lnRef>
          <a:fillRef idx="1">
            <a:schemeClr val="accent3"/>
          </a:fillRef>
          <a:effectRef idx="0">
            <a:schemeClr val="accent3"/>
          </a:effectRef>
          <a:fontRef idx="minor">
            <a:schemeClr val="lt1"/>
          </a:fontRef>
        </p:style>
        <p:txBody>
          <a:bodyPr/>
          <a:lstStyle/>
          <a:p>
            <a:pPr lvl="0"/>
            <a:r>
              <a:rPr lang="ar-IQ" b="1" dirty="0" smtClean="0">
                <a:solidFill>
                  <a:schemeClr val="tx1"/>
                </a:solidFill>
              </a:rPr>
              <a:t>المسؤولة عن نجاح المنظمات داخل اﻟﻤﺠتمع.</a:t>
            </a:r>
            <a:endParaRPr lang="en-US" b="1" dirty="0" smtClean="0">
              <a:solidFill>
                <a:schemeClr val="tx1"/>
              </a:solidFill>
            </a:endParaRPr>
          </a:p>
          <a:p>
            <a:pPr lvl="0"/>
            <a:r>
              <a:rPr lang="ar-IQ" b="1" dirty="0" smtClean="0">
                <a:solidFill>
                  <a:srgbClr val="7030A0"/>
                </a:solidFill>
              </a:rPr>
              <a:t>إستغلال الموارد البشرية والمادية بكفاءة عالية وفاعلية، لأن نجاح خطة التنمية الإقتصادية والإجتماعية وتحقيقها لأهدافها لا يمكنأن تتم إلا بحسن إستخدام الموارد المتاحة المادية والبشرية</a:t>
            </a:r>
            <a:r>
              <a:rPr lang="en-US" b="1" dirty="0" smtClean="0">
                <a:solidFill>
                  <a:srgbClr val="7030A0"/>
                </a:solidFill>
              </a:rPr>
              <a:t> .</a:t>
            </a:r>
          </a:p>
          <a:p>
            <a:r>
              <a:rPr lang="ar-IQ" b="1" dirty="0" smtClean="0">
                <a:solidFill>
                  <a:srgbClr val="C00000"/>
                </a:solidFill>
              </a:rPr>
              <a:t>نجاح المشروعات المختلفة في جميع الأنشطة الإقتصادية الزرا عية والصناعية والخدماتية.</a:t>
            </a:r>
            <a:endParaRPr lang="ar-IQ"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linds(horizontal)">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214282" y="571480"/>
          <a:ext cx="8572560" cy="56436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786050" y="357166"/>
            <a:ext cx="3877116" cy="1214446"/>
            <a:chOff x="4693377" y="3228898"/>
            <a:chExt cx="3877116" cy="1938558"/>
          </a:xfrm>
          <a:scene3d>
            <a:camera prst="orthographicFront"/>
            <a:lightRig rig="flat" dir="t"/>
          </a:scene3d>
        </p:grpSpPr>
        <p:sp>
          <p:nvSpPr>
            <p:cNvPr id="5" name="Rectangle 4"/>
            <p:cNvSpPr/>
            <p:nvPr/>
          </p:nvSpPr>
          <p:spPr>
            <a:xfrm>
              <a:off x="4693377" y="3228898"/>
              <a:ext cx="3877116" cy="1938558"/>
            </a:xfrm>
            <a:prstGeom prst="rect">
              <a:avLst/>
            </a:prstGeom>
            <a:sp3d prstMaterial="plastic">
              <a:bevelT w="120900" h="88900"/>
              <a:bevelB w="88900" h="31750" prst="angle"/>
            </a:sp3d>
          </p:spPr>
          <p:style>
            <a:lnRef idx="2">
              <a:schemeClr val="accent2">
                <a:shade val="50000"/>
              </a:schemeClr>
            </a:lnRef>
            <a:fillRef idx="1">
              <a:schemeClr val="accent2"/>
            </a:fillRef>
            <a:effectRef idx="0">
              <a:schemeClr val="accent2"/>
            </a:effectRef>
            <a:fontRef idx="minor">
              <a:schemeClr val="lt1"/>
            </a:fontRef>
          </p:style>
        </p:sp>
        <p:sp>
          <p:nvSpPr>
            <p:cNvPr id="6" name="Rectangle 5"/>
            <p:cNvSpPr/>
            <p:nvPr/>
          </p:nvSpPr>
          <p:spPr>
            <a:xfrm>
              <a:off x="4693377" y="3228898"/>
              <a:ext cx="3877116" cy="193855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31115" tIns="31115" rIns="31115" bIns="31115" numCol="1" spcCol="1270" anchor="ctr" anchorCtr="0">
              <a:noAutofit/>
            </a:bodyPr>
            <a:lstStyle/>
            <a:p>
              <a:pPr lvl="0" algn="ctr" defTabSz="2178050" rtl="1">
                <a:lnSpc>
                  <a:spcPct val="90000"/>
                </a:lnSpc>
                <a:spcBef>
                  <a:spcPct val="0"/>
                </a:spcBef>
                <a:spcAft>
                  <a:spcPct val="35000"/>
                </a:spcAft>
              </a:pPr>
              <a:r>
                <a:rPr lang="ar-IQ" sz="4900" b="1" kern="1200" dirty="0" smtClean="0">
                  <a:solidFill>
                    <a:srgbClr val="FFFF00"/>
                  </a:solidFill>
                </a:rPr>
                <a:t>الأنشطة الأساسية</a:t>
              </a:r>
              <a:endParaRPr lang="ar-IQ" sz="4900" b="1" kern="1200" dirty="0">
                <a:solidFill>
                  <a:srgbClr val="FFFF00"/>
                </a:solidFill>
              </a:endParaRPr>
            </a:p>
          </p:txBody>
        </p:sp>
      </p:grpSp>
      <p:grpSp>
        <p:nvGrpSpPr>
          <p:cNvPr id="7" name="Group 6"/>
          <p:cNvGrpSpPr/>
          <p:nvPr/>
        </p:nvGrpSpPr>
        <p:grpSpPr>
          <a:xfrm>
            <a:off x="214282" y="1928802"/>
            <a:ext cx="3662802" cy="1928826"/>
            <a:chOff x="2066" y="3228898"/>
            <a:chExt cx="3877116" cy="1938558"/>
          </a:xfrm>
          <a:scene3d>
            <a:camera prst="orthographicFront"/>
            <a:lightRig rig="flat" dir="t"/>
          </a:scene3d>
        </p:grpSpPr>
        <p:sp>
          <p:nvSpPr>
            <p:cNvPr id="11" name="Rectangle 10"/>
            <p:cNvSpPr/>
            <p:nvPr/>
          </p:nvSpPr>
          <p:spPr>
            <a:xfrm>
              <a:off x="2066" y="3228898"/>
              <a:ext cx="3877116" cy="1938558"/>
            </a:xfrm>
            <a:prstGeom prst="rect">
              <a:avLst/>
            </a:prstGeom>
          </p:spPr>
          <p:style>
            <a:lnRef idx="0">
              <a:schemeClr val="accent4"/>
            </a:lnRef>
            <a:fillRef idx="3">
              <a:schemeClr val="accent4"/>
            </a:fillRef>
            <a:effectRef idx="3">
              <a:schemeClr val="accent4"/>
            </a:effectRef>
            <a:fontRef idx="minor">
              <a:schemeClr val="lt1"/>
            </a:fontRef>
          </p:style>
        </p:sp>
        <p:sp>
          <p:nvSpPr>
            <p:cNvPr id="12" name="Rectangle 11"/>
            <p:cNvSpPr/>
            <p:nvPr/>
          </p:nvSpPr>
          <p:spPr>
            <a:xfrm>
              <a:off x="2066" y="3228898"/>
              <a:ext cx="3877116" cy="1938558"/>
            </a:xfrm>
            <a:prstGeom prst="rect">
              <a:avLst/>
            </a:prstGeom>
          </p:spPr>
          <p:style>
            <a:lnRef idx="0">
              <a:schemeClr val="accent4"/>
            </a:lnRef>
            <a:fillRef idx="3">
              <a:schemeClr val="accent4"/>
            </a:fillRef>
            <a:effectRef idx="3">
              <a:schemeClr val="accent4"/>
            </a:effectRef>
            <a:fontRef idx="minor">
              <a:schemeClr val="lt1"/>
            </a:fontRef>
          </p:style>
          <p:txBody>
            <a:bodyPr spcFirstLastPara="0" vert="horz" wrap="square" lIns="31115" tIns="31115" rIns="31115" bIns="31115" numCol="1" spcCol="1270" anchor="ctr" anchorCtr="0">
              <a:noAutofit/>
            </a:bodyPr>
            <a:lstStyle/>
            <a:p>
              <a:pPr lvl="0" algn="ctr" defTabSz="2178050">
                <a:lnSpc>
                  <a:spcPct val="90000"/>
                </a:lnSpc>
                <a:spcBef>
                  <a:spcPct val="0"/>
                </a:spcBef>
                <a:spcAft>
                  <a:spcPct val="35000"/>
                </a:spcAft>
              </a:pPr>
              <a:r>
                <a:rPr lang="ar-IQ" sz="3600" b="1" dirty="0" smtClean="0"/>
                <a:t>إدارة التسويق</a:t>
              </a:r>
            </a:p>
            <a:p>
              <a:pPr lvl="0" algn="ctr" defTabSz="2178050">
                <a:lnSpc>
                  <a:spcPct val="90000"/>
                </a:lnSpc>
                <a:spcBef>
                  <a:spcPct val="0"/>
                </a:spcBef>
                <a:spcAft>
                  <a:spcPct val="35000"/>
                </a:spcAft>
              </a:pPr>
              <a:r>
                <a:rPr lang="ar-IQ" sz="3600" b="1" dirty="0" smtClean="0"/>
                <a:t> </a:t>
              </a:r>
              <a:r>
                <a:rPr lang="en-US" sz="3600" b="1" dirty="0" smtClean="0">
                  <a:solidFill>
                    <a:srgbClr val="FFFF00"/>
                  </a:solidFill>
                </a:rPr>
                <a:t>Marketing Management </a:t>
              </a:r>
              <a:endParaRPr lang="ar-IQ" sz="3600" b="1" kern="1200" dirty="0">
                <a:solidFill>
                  <a:srgbClr val="FFFF00"/>
                </a:solidFill>
              </a:endParaRPr>
            </a:p>
          </p:txBody>
        </p:sp>
      </p:grpSp>
      <p:grpSp>
        <p:nvGrpSpPr>
          <p:cNvPr id="8" name="Group 7"/>
          <p:cNvGrpSpPr/>
          <p:nvPr/>
        </p:nvGrpSpPr>
        <p:grpSpPr>
          <a:xfrm>
            <a:off x="5214941" y="2000241"/>
            <a:ext cx="3641271" cy="1857387"/>
            <a:chOff x="4693377" y="3228898"/>
            <a:chExt cx="3877116" cy="1938558"/>
          </a:xfrm>
          <a:scene3d>
            <a:camera prst="orthographicFront"/>
            <a:lightRig rig="flat" dir="t"/>
          </a:scene3d>
        </p:grpSpPr>
        <p:sp>
          <p:nvSpPr>
            <p:cNvPr id="9" name="Rectangle 8"/>
            <p:cNvSpPr/>
            <p:nvPr/>
          </p:nvSpPr>
          <p:spPr>
            <a:xfrm>
              <a:off x="4693377" y="3228898"/>
              <a:ext cx="3877116" cy="1938558"/>
            </a:xfrm>
            <a:prstGeom prst="rect">
              <a:avLst/>
            </a:prstGeom>
          </p:spPr>
          <p:style>
            <a:lnRef idx="1">
              <a:schemeClr val="accent4"/>
            </a:lnRef>
            <a:fillRef idx="3">
              <a:schemeClr val="accent4"/>
            </a:fillRef>
            <a:effectRef idx="2">
              <a:schemeClr val="accent4"/>
            </a:effectRef>
            <a:fontRef idx="minor">
              <a:schemeClr val="lt1"/>
            </a:fontRef>
          </p:style>
        </p:sp>
        <p:sp>
          <p:nvSpPr>
            <p:cNvPr id="10" name="Rectangle 9"/>
            <p:cNvSpPr/>
            <p:nvPr/>
          </p:nvSpPr>
          <p:spPr>
            <a:xfrm>
              <a:off x="4693377" y="3228898"/>
              <a:ext cx="3877116" cy="1938558"/>
            </a:xfrm>
            <a:prstGeom prst="rect">
              <a:avLst/>
            </a:prstGeom>
          </p:spPr>
          <p:style>
            <a:lnRef idx="1">
              <a:schemeClr val="accent4"/>
            </a:lnRef>
            <a:fillRef idx="3">
              <a:schemeClr val="accent4"/>
            </a:fillRef>
            <a:effectRef idx="2">
              <a:schemeClr val="accent4"/>
            </a:effectRef>
            <a:fontRef idx="minor">
              <a:schemeClr val="lt1"/>
            </a:fontRef>
          </p:style>
          <p:txBody>
            <a:bodyPr spcFirstLastPara="0" vert="horz" wrap="square" lIns="31115" tIns="31115" rIns="31115" bIns="31115" numCol="1" spcCol="1270" anchor="ctr" anchorCtr="0">
              <a:noAutofit/>
            </a:bodyPr>
            <a:lstStyle/>
            <a:p>
              <a:pPr lvl="0" algn="ctr" defTabSz="2178050">
                <a:lnSpc>
                  <a:spcPct val="90000"/>
                </a:lnSpc>
                <a:spcBef>
                  <a:spcPct val="0"/>
                </a:spcBef>
                <a:spcAft>
                  <a:spcPct val="35000"/>
                </a:spcAft>
              </a:pPr>
              <a:r>
                <a:rPr lang="ar-IQ" sz="3600" b="1" dirty="0" smtClean="0"/>
                <a:t>إدارة العمليات</a:t>
              </a:r>
            </a:p>
            <a:p>
              <a:pPr lvl="0" algn="ctr" defTabSz="2178050">
                <a:lnSpc>
                  <a:spcPct val="90000"/>
                </a:lnSpc>
                <a:spcBef>
                  <a:spcPct val="0"/>
                </a:spcBef>
                <a:spcAft>
                  <a:spcPct val="35000"/>
                </a:spcAft>
              </a:pPr>
              <a:r>
                <a:rPr lang="ar-IQ" sz="3600" b="1" dirty="0" smtClean="0"/>
                <a:t> </a:t>
              </a:r>
              <a:r>
                <a:rPr lang="en-US" sz="3600" b="1" dirty="0" smtClean="0">
                  <a:solidFill>
                    <a:srgbClr val="FFFF00"/>
                  </a:solidFill>
                </a:rPr>
                <a:t>Process Management</a:t>
              </a:r>
              <a:endParaRPr lang="ar-IQ" sz="3600" b="1" kern="1200" dirty="0">
                <a:solidFill>
                  <a:srgbClr val="FFFF00"/>
                </a:solidFill>
              </a:endParaRPr>
            </a:p>
          </p:txBody>
        </p:sp>
      </p:grpSp>
      <p:grpSp>
        <p:nvGrpSpPr>
          <p:cNvPr id="13" name="Group 12"/>
          <p:cNvGrpSpPr/>
          <p:nvPr/>
        </p:nvGrpSpPr>
        <p:grpSpPr>
          <a:xfrm>
            <a:off x="214282" y="4143380"/>
            <a:ext cx="4071966" cy="1928826"/>
            <a:chOff x="2066" y="3228898"/>
            <a:chExt cx="4310221" cy="1938558"/>
          </a:xfrm>
          <a:scene3d>
            <a:camera prst="orthographicFront"/>
            <a:lightRig rig="flat" dir="t"/>
          </a:scene3d>
        </p:grpSpPr>
        <p:sp>
          <p:nvSpPr>
            <p:cNvPr id="14" name="Rectangle 13"/>
            <p:cNvSpPr/>
            <p:nvPr/>
          </p:nvSpPr>
          <p:spPr>
            <a:xfrm>
              <a:off x="2066" y="3228898"/>
              <a:ext cx="3877116" cy="1938558"/>
            </a:xfrm>
            <a:prstGeom prst="rect">
              <a:avLst/>
            </a:prstGeom>
          </p:spPr>
          <p:style>
            <a:lnRef idx="0">
              <a:schemeClr val="accent4"/>
            </a:lnRef>
            <a:fillRef idx="3">
              <a:schemeClr val="accent4"/>
            </a:fillRef>
            <a:effectRef idx="3">
              <a:schemeClr val="accent4"/>
            </a:effectRef>
            <a:fontRef idx="minor">
              <a:schemeClr val="lt1"/>
            </a:fontRef>
          </p:style>
        </p:sp>
        <p:sp>
          <p:nvSpPr>
            <p:cNvPr id="15" name="Rectangle 14"/>
            <p:cNvSpPr/>
            <p:nvPr/>
          </p:nvSpPr>
          <p:spPr>
            <a:xfrm>
              <a:off x="435171" y="3228898"/>
              <a:ext cx="3877116" cy="1938558"/>
            </a:xfrm>
            <a:prstGeom prst="rect">
              <a:avLst/>
            </a:prstGeom>
          </p:spPr>
          <p:style>
            <a:lnRef idx="0">
              <a:schemeClr val="accent4"/>
            </a:lnRef>
            <a:fillRef idx="3">
              <a:schemeClr val="accent4"/>
            </a:fillRef>
            <a:effectRef idx="3">
              <a:schemeClr val="accent4"/>
            </a:effectRef>
            <a:fontRef idx="minor">
              <a:schemeClr val="lt1"/>
            </a:fontRef>
          </p:style>
          <p:txBody>
            <a:bodyPr spcFirstLastPara="0" vert="horz" wrap="square" lIns="31115" tIns="31115" rIns="31115" bIns="31115" numCol="1" spcCol="1270" anchor="ctr" anchorCtr="0">
              <a:noAutofit/>
            </a:bodyPr>
            <a:lstStyle/>
            <a:p>
              <a:pPr lvl="0" algn="ctr" defTabSz="2178050">
                <a:lnSpc>
                  <a:spcPct val="90000"/>
                </a:lnSpc>
                <a:spcBef>
                  <a:spcPct val="0"/>
                </a:spcBef>
                <a:spcAft>
                  <a:spcPct val="35000"/>
                </a:spcAft>
              </a:pPr>
              <a:r>
                <a:rPr lang="ar-IQ" sz="3600" b="1" dirty="0" smtClean="0"/>
                <a:t>إدارة الموارد البشرية</a:t>
              </a:r>
            </a:p>
            <a:p>
              <a:pPr lvl="0" algn="ctr" defTabSz="2178050">
                <a:lnSpc>
                  <a:spcPct val="90000"/>
                </a:lnSpc>
                <a:spcBef>
                  <a:spcPct val="0"/>
                </a:spcBef>
                <a:spcAft>
                  <a:spcPct val="35000"/>
                </a:spcAft>
              </a:pPr>
              <a:r>
                <a:rPr lang="ar-IQ" sz="3600" b="1" dirty="0" smtClean="0"/>
                <a:t> </a:t>
              </a:r>
              <a:r>
                <a:rPr lang="en-US" sz="3600" b="1" dirty="0" smtClean="0">
                  <a:solidFill>
                    <a:srgbClr val="FFFF00"/>
                  </a:solidFill>
                </a:rPr>
                <a:t>Human Resources Management</a:t>
              </a:r>
              <a:endParaRPr lang="ar-IQ" sz="3600" b="1" dirty="0">
                <a:solidFill>
                  <a:srgbClr val="FFFF00"/>
                </a:solidFill>
              </a:endParaRPr>
            </a:p>
          </p:txBody>
        </p:sp>
      </p:grpSp>
      <p:grpSp>
        <p:nvGrpSpPr>
          <p:cNvPr id="16" name="Group 15"/>
          <p:cNvGrpSpPr/>
          <p:nvPr/>
        </p:nvGrpSpPr>
        <p:grpSpPr>
          <a:xfrm>
            <a:off x="4929190" y="4214819"/>
            <a:ext cx="3641271" cy="1857387"/>
            <a:chOff x="4693377" y="3228898"/>
            <a:chExt cx="3877116" cy="1938558"/>
          </a:xfrm>
          <a:scene3d>
            <a:camera prst="orthographicFront"/>
            <a:lightRig rig="flat" dir="t"/>
          </a:scene3d>
        </p:grpSpPr>
        <p:sp>
          <p:nvSpPr>
            <p:cNvPr id="17" name="Rectangle 16"/>
            <p:cNvSpPr/>
            <p:nvPr/>
          </p:nvSpPr>
          <p:spPr>
            <a:xfrm>
              <a:off x="4693377" y="3228898"/>
              <a:ext cx="3877116" cy="1938558"/>
            </a:xfrm>
            <a:prstGeom prst="rect">
              <a:avLst/>
            </a:prstGeom>
          </p:spPr>
          <p:style>
            <a:lnRef idx="1">
              <a:schemeClr val="accent4"/>
            </a:lnRef>
            <a:fillRef idx="3">
              <a:schemeClr val="accent4"/>
            </a:fillRef>
            <a:effectRef idx="2">
              <a:schemeClr val="accent4"/>
            </a:effectRef>
            <a:fontRef idx="minor">
              <a:schemeClr val="lt1"/>
            </a:fontRef>
          </p:style>
        </p:sp>
        <p:sp>
          <p:nvSpPr>
            <p:cNvPr id="18" name="Rectangle 17"/>
            <p:cNvSpPr/>
            <p:nvPr/>
          </p:nvSpPr>
          <p:spPr>
            <a:xfrm>
              <a:off x="4693377" y="3228898"/>
              <a:ext cx="3877116" cy="1938558"/>
            </a:xfrm>
            <a:prstGeom prst="rect">
              <a:avLst/>
            </a:prstGeom>
          </p:spPr>
          <p:style>
            <a:lnRef idx="1">
              <a:schemeClr val="accent4"/>
            </a:lnRef>
            <a:fillRef idx="3">
              <a:schemeClr val="accent4"/>
            </a:fillRef>
            <a:effectRef idx="2">
              <a:schemeClr val="accent4"/>
            </a:effectRef>
            <a:fontRef idx="minor">
              <a:schemeClr val="lt1"/>
            </a:fontRef>
          </p:style>
          <p:txBody>
            <a:bodyPr spcFirstLastPara="0" vert="horz" wrap="square" lIns="31115" tIns="31115" rIns="31115" bIns="31115" numCol="1" spcCol="1270" anchor="ctr" anchorCtr="0">
              <a:noAutofit/>
            </a:bodyPr>
            <a:lstStyle/>
            <a:p>
              <a:pPr lvl="0" algn="ctr" defTabSz="2178050">
                <a:lnSpc>
                  <a:spcPct val="90000"/>
                </a:lnSpc>
                <a:spcBef>
                  <a:spcPct val="0"/>
                </a:spcBef>
                <a:spcAft>
                  <a:spcPct val="35000"/>
                </a:spcAft>
              </a:pPr>
              <a:r>
                <a:rPr lang="ar-IQ" sz="3600" b="1" dirty="0" smtClean="0"/>
                <a:t>الإدارة المالية</a:t>
              </a:r>
            </a:p>
            <a:p>
              <a:pPr lvl="0" algn="ctr" defTabSz="2178050">
                <a:lnSpc>
                  <a:spcPct val="90000"/>
                </a:lnSpc>
                <a:spcBef>
                  <a:spcPct val="0"/>
                </a:spcBef>
                <a:spcAft>
                  <a:spcPct val="35000"/>
                </a:spcAft>
              </a:pPr>
              <a:r>
                <a:rPr lang="ar-IQ" sz="3600" b="1" dirty="0" smtClean="0"/>
                <a:t> </a:t>
              </a:r>
              <a:r>
                <a:rPr lang="en-US" sz="3600" b="1" dirty="0" smtClean="0">
                  <a:solidFill>
                    <a:srgbClr val="FFFF00"/>
                  </a:solidFill>
                </a:rPr>
                <a:t>Financial Management</a:t>
              </a:r>
              <a:endParaRPr lang="ar-IQ" sz="3600" b="1" dirty="0">
                <a:solidFill>
                  <a:srgbClr val="FFFF0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amond(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diamond(in)">
                                      <p:cBhvr>
                                        <p:cTn id="17" dur="2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diamond(in)">
                                      <p:cBhvr>
                                        <p:cTn id="22"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714348" y="357166"/>
            <a:ext cx="7929618" cy="1000132"/>
            <a:chOff x="4693377" y="3228898"/>
            <a:chExt cx="3877116" cy="1938558"/>
          </a:xfrm>
          <a:scene3d>
            <a:camera prst="orthographicFront"/>
            <a:lightRig rig="flat" dir="t"/>
          </a:scene3d>
        </p:grpSpPr>
        <p:sp>
          <p:nvSpPr>
            <p:cNvPr id="5" name="Rectangle 4"/>
            <p:cNvSpPr/>
            <p:nvPr/>
          </p:nvSpPr>
          <p:spPr>
            <a:xfrm>
              <a:off x="4693377" y="3228898"/>
              <a:ext cx="3877116" cy="1938558"/>
            </a:xfrm>
            <a:prstGeom prst="rect">
              <a:avLst/>
            </a:prstGeom>
          </p:spPr>
          <p:style>
            <a:lnRef idx="1">
              <a:schemeClr val="accent4"/>
            </a:lnRef>
            <a:fillRef idx="3">
              <a:schemeClr val="accent4"/>
            </a:fillRef>
            <a:effectRef idx="2">
              <a:schemeClr val="accent4"/>
            </a:effectRef>
            <a:fontRef idx="minor">
              <a:schemeClr val="lt1"/>
            </a:fontRef>
          </p:style>
        </p:sp>
        <p:sp>
          <p:nvSpPr>
            <p:cNvPr id="6" name="Rectangle 5"/>
            <p:cNvSpPr/>
            <p:nvPr/>
          </p:nvSpPr>
          <p:spPr>
            <a:xfrm>
              <a:off x="4693377" y="3228898"/>
              <a:ext cx="3877116" cy="1938558"/>
            </a:xfrm>
            <a:prstGeom prst="rect">
              <a:avLst/>
            </a:prstGeom>
          </p:spPr>
          <p:style>
            <a:lnRef idx="1">
              <a:schemeClr val="accent4"/>
            </a:lnRef>
            <a:fillRef idx="3">
              <a:schemeClr val="accent4"/>
            </a:fillRef>
            <a:effectRef idx="2">
              <a:schemeClr val="accent4"/>
            </a:effectRef>
            <a:fontRef idx="minor">
              <a:schemeClr val="lt1"/>
            </a:fontRef>
          </p:style>
          <p:txBody>
            <a:bodyPr spcFirstLastPara="0" vert="horz" wrap="square" lIns="31115" tIns="31115" rIns="31115" bIns="31115" numCol="1" spcCol="1270" anchor="ctr" anchorCtr="0">
              <a:noAutofit/>
            </a:bodyPr>
            <a:lstStyle/>
            <a:p>
              <a:pPr lvl="0" algn="ctr" defTabSz="2178050">
                <a:lnSpc>
                  <a:spcPct val="90000"/>
                </a:lnSpc>
                <a:spcBef>
                  <a:spcPct val="0"/>
                </a:spcBef>
                <a:spcAft>
                  <a:spcPct val="35000"/>
                </a:spcAft>
              </a:pPr>
              <a:r>
                <a:rPr lang="ar-IQ" sz="3600" b="1" dirty="0" smtClean="0"/>
                <a:t>إدارة العمليات  </a:t>
              </a:r>
              <a:r>
                <a:rPr lang="en-US" sz="3600" b="1" dirty="0" smtClean="0">
                  <a:solidFill>
                    <a:srgbClr val="FFFF00"/>
                  </a:solidFill>
                </a:rPr>
                <a:t>Process Management</a:t>
              </a:r>
              <a:endParaRPr lang="ar-IQ" sz="3600" b="1" kern="1200" dirty="0">
                <a:solidFill>
                  <a:srgbClr val="FFFF00"/>
                </a:solidFill>
              </a:endParaRPr>
            </a:p>
          </p:txBody>
        </p:sp>
      </p:grpSp>
      <p:sp>
        <p:nvSpPr>
          <p:cNvPr id="7" name="Rectangle 6"/>
          <p:cNvSpPr/>
          <p:nvPr/>
        </p:nvSpPr>
        <p:spPr>
          <a:xfrm>
            <a:off x="642910" y="1571612"/>
            <a:ext cx="7929586" cy="1754326"/>
          </a:xfrm>
          <a:prstGeom prst="rect">
            <a:avLst/>
          </a:prstGeom>
        </p:spPr>
        <p:txBody>
          <a:bodyPr wrap="square">
            <a:spAutoFit/>
          </a:bodyPr>
          <a:lstStyle/>
          <a:p>
            <a:pPr algn="just"/>
            <a:r>
              <a:rPr lang="ar-SA" sz="3600" b="1" dirty="0" smtClean="0"/>
              <a:t>العمليات التي تقوم بها المنظمة لتحويل المدخلات (الموارد المتنوعة) الى مخرجات (السلع والخدمات) ذات قيمة تفوق قيمة المدخلات</a:t>
            </a:r>
            <a:endParaRPr lang="ar-IQ" sz="3600" b="1" dirty="0"/>
          </a:p>
        </p:txBody>
      </p:sp>
      <p:grpSp>
        <p:nvGrpSpPr>
          <p:cNvPr id="10" name="Group 9"/>
          <p:cNvGrpSpPr/>
          <p:nvPr/>
        </p:nvGrpSpPr>
        <p:grpSpPr>
          <a:xfrm>
            <a:off x="6429388" y="3929066"/>
            <a:ext cx="2071702" cy="1285884"/>
            <a:chOff x="6429388" y="4143380"/>
            <a:chExt cx="2071702" cy="1285884"/>
          </a:xfrm>
        </p:grpSpPr>
        <p:sp>
          <p:nvSpPr>
            <p:cNvPr id="8" name="Rounded Rectangle 7"/>
            <p:cNvSpPr/>
            <p:nvPr/>
          </p:nvSpPr>
          <p:spPr>
            <a:xfrm>
              <a:off x="6429388" y="4143380"/>
              <a:ext cx="2071702" cy="1285884"/>
            </a:xfrm>
            <a:prstGeom prst="roundRect">
              <a:avLst/>
            </a:prstGeom>
          </p:spPr>
          <p:style>
            <a:lnRef idx="1">
              <a:schemeClr val="accent3"/>
            </a:lnRef>
            <a:fillRef idx="3">
              <a:schemeClr val="accent3"/>
            </a:fillRef>
            <a:effectRef idx="2">
              <a:schemeClr val="accent3"/>
            </a:effectRef>
            <a:fontRef idx="minor">
              <a:schemeClr val="lt1"/>
            </a:fontRef>
          </p:style>
          <p:txBody>
            <a:bodyPr rtlCol="1" anchor="ctr"/>
            <a:lstStyle/>
            <a:p>
              <a:pPr algn="ctr"/>
              <a:endParaRPr lang="ar-IQ"/>
            </a:p>
          </p:txBody>
        </p:sp>
        <p:sp>
          <p:nvSpPr>
            <p:cNvPr id="21505" name="Rectangle 1"/>
            <p:cNvSpPr>
              <a:spLocks noChangeArrowheads="1"/>
            </p:cNvSpPr>
            <p:nvPr/>
          </p:nvSpPr>
          <p:spPr bwMode="auto">
            <a:xfrm>
              <a:off x="6572264" y="4286256"/>
              <a:ext cx="1714512"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3200" b="1" i="0" u="none" strike="noStrike" cap="none" normalizeH="0" baseline="0" dirty="0" smtClean="0">
                  <a:ln>
                    <a:noFill/>
                  </a:ln>
                  <a:solidFill>
                    <a:schemeClr val="tx1"/>
                  </a:solidFill>
                  <a:effectLst/>
                  <a:latin typeface="Calibri" pitchFamily="34" charset="0"/>
                  <a:ea typeface="Calibri" pitchFamily="34" charset="0"/>
                  <a:cs typeface="Simplified Arabic" pitchFamily="2" charset="-78"/>
                </a:rPr>
                <a:t>المدخلات</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err="1" smtClean="0">
                  <a:ln>
                    <a:noFill/>
                  </a:ln>
                  <a:solidFill>
                    <a:schemeClr val="tx1"/>
                  </a:solidFill>
                  <a:effectLst/>
                  <a:latin typeface="Calibri" pitchFamily="34" charset="0"/>
                  <a:ea typeface="Calibri" pitchFamily="34" charset="0"/>
                  <a:cs typeface="Simplified Arabic" pitchFamily="2" charset="-78"/>
                </a:rPr>
                <a:t>InPuts</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1" name="Group 10"/>
          <p:cNvGrpSpPr/>
          <p:nvPr/>
        </p:nvGrpSpPr>
        <p:grpSpPr>
          <a:xfrm>
            <a:off x="928662" y="3929066"/>
            <a:ext cx="2071702" cy="1285884"/>
            <a:chOff x="6429388" y="4143380"/>
            <a:chExt cx="2071702" cy="1285884"/>
          </a:xfrm>
        </p:grpSpPr>
        <p:sp>
          <p:nvSpPr>
            <p:cNvPr id="12" name="Rounded Rectangle 11"/>
            <p:cNvSpPr/>
            <p:nvPr/>
          </p:nvSpPr>
          <p:spPr>
            <a:xfrm>
              <a:off x="6429388" y="4143380"/>
              <a:ext cx="2071702" cy="1285884"/>
            </a:xfrm>
            <a:prstGeom prst="roundRect">
              <a:avLst/>
            </a:prstGeom>
          </p:spPr>
          <p:style>
            <a:lnRef idx="1">
              <a:schemeClr val="accent3"/>
            </a:lnRef>
            <a:fillRef idx="3">
              <a:schemeClr val="accent3"/>
            </a:fillRef>
            <a:effectRef idx="2">
              <a:schemeClr val="accent3"/>
            </a:effectRef>
            <a:fontRef idx="minor">
              <a:schemeClr val="lt1"/>
            </a:fontRef>
          </p:style>
          <p:txBody>
            <a:bodyPr rtlCol="1" anchor="ctr"/>
            <a:lstStyle/>
            <a:p>
              <a:pPr algn="ctr"/>
              <a:endParaRPr lang="ar-IQ"/>
            </a:p>
          </p:txBody>
        </p:sp>
        <p:sp>
          <p:nvSpPr>
            <p:cNvPr id="13" name="Rectangle 1"/>
            <p:cNvSpPr>
              <a:spLocks noChangeArrowheads="1"/>
            </p:cNvSpPr>
            <p:nvPr/>
          </p:nvSpPr>
          <p:spPr bwMode="auto">
            <a:xfrm>
              <a:off x="6572264" y="4286256"/>
              <a:ext cx="1714512"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3200" b="1" i="0" u="none" strike="noStrike" cap="none" normalizeH="0" baseline="0" dirty="0" smtClean="0">
                  <a:ln>
                    <a:noFill/>
                  </a:ln>
                  <a:solidFill>
                    <a:schemeClr val="tx1"/>
                  </a:solidFill>
                  <a:effectLst/>
                  <a:latin typeface="Calibri" pitchFamily="34" charset="0"/>
                  <a:ea typeface="Calibri" pitchFamily="34" charset="0"/>
                  <a:cs typeface="Simplified Arabic" pitchFamily="2" charset="-78"/>
                </a:rPr>
                <a:t>المخرجات</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err="1" smtClean="0">
                  <a:ln>
                    <a:noFill/>
                  </a:ln>
                  <a:solidFill>
                    <a:schemeClr val="tx1"/>
                  </a:solidFill>
                  <a:effectLst/>
                  <a:latin typeface="Calibri" pitchFamily="34" charset="0"/>
                  <a:ea typeface="Calibri" pitchFamily="34" charset="0"/>
                  <a:cs typeface="Simplified Arabic" pitchFamily="2" charset="-78"/>
                </a:rPr>
                <a:t>OutPuts</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6" name="Group 15"/>
          <p:cNvGrpSpPr/>
          <p:nvPr/>
        </p:nvGrpSpPr>
        <p:grpSpPr>
          <a:xfrm>
            <a:off x="3000364" y="3500438"/>
            <a:ext cx="3429024" cy="2143140"/>
            <a:chOff x="3000364" y="3714752"/>
            <a:chExt cx="3429024" cy="2143140"/>
          </a:xfrm>
        </p:grpSpPr>
        <p:sp>
          <p:nvSpPr>
            <p:cNvPr id="14" name="Left Arrow 13"/>
            <p:cNvSpPr/>
            <p:nvPr/>
          </p:nvSpPr>
          <p:spPr>
            <a:xfrm>
              <a:off x="3000364" y="3714752"/>
              <a:ext cx="3429024" cy="214314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21506" name="Rectangle 2"/>
            <p:cNvSpPr>
              <a:spLocks noChangeArrowheads="1"/>
            </p:cNvSpPr>
            <p:nvPr/>
          </p:nvSpPr>
          <p:spPr bwMode="auto">
            <a:xfrm>
              <a:off x="3143240" y="4572008"/>
              <a:ext cx="328614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2800" b="1" i="0" u="none" strike="noStrike" cap="none" normalizeH="0" baseline="0" dirty="0" smtClean="0">
                  <a:ln>
                    <a:noFill/>
                  </a:ln>
                  <a:solidFill>
                    <a:srgbClr val="FFFF00"/>
                  </a:solidFill>
                  <a:effectLst/>
                  <a:latin typeface="Calibri" pitchFamily="34" charset="0"/>
                  <a:ea typeface="Calibri" pitchFamily="34" charset="0"/>
                  <a:cs typeface="Simplified Arabic" pitchFamily="2" charset="-78"/>
                </a:rPr>
                <a:t>العمليات </a:t>
              </a:r>
              <a:r>
                <a:rPr kumimoji="0" lang="en-US" sz="2800" b="1" i="0" u="none" strike="noStrike" cap="none" normalizeH="0" baseline="0" dirty="0" smtClean="0">
                  <a:ln>
                    <a:noFill/>
                  </a:ln>
                  <a:solidFill>
                    <a:srgbClr val="FFFF00"/>
                  </a:solidFill>
                  <a:effectLst/>
                  <a:latin typeface="Arial" pitchFamily="34" charset="0"/>
                  <a:ea typeface="Calibri" pitchFamily="34" charset="0"/>
                  <a:cs typeface="Simplified Arabic" pitchFamily="2" charset="-78"/>
                </a:rPr>
                <a:t>Processes</a:t>
              </a:r>
              <a:r>
                <a:rPr kumimoji="0" lang="en-US" sz="2800" b="1" i="0" u="none" strike="noStrike" cap="none" normalizeH="0" baseline="0" dirty="0" smtClean="0">
                  <a:ln>
                    <a:noFill/>
                  </a:ln>
                  <a:solidFill>
                    <a:srgbClr val="FFFF00"/>
                  </a:solidFill>
                  <a:effectLst/>
                  <a:latin typeface="Arial" pitchFamily="34" charset="0"/>
                  <a:cs typeface="Arial" pitchFamily="34" charset="0"/>
                </a:rPr>
                <a:t> </a:t>
              </a:r>
            </a:p>
          </p:txBody>
        </p:sp>
      </p:grpSp>
      <p:grpSp>
        <p:nvGrpSpPr>
          <p:cNvPr id="17" name="Group 16"/>
          <p:cNvGrpSpPr/>
          <p:nvPr/>
        </p:nvGrpSpPr>
        <p:grpSpPr>
          <a:xfrm>
            <a:off x="2285984" y="5357826"/>
            <a:ext cx="5500726" cy="1094724"/>
            <a:chOff x="2285984" y="5357826"/>
            <a:chExt cx="5500726" cy="1094724"/>
          </a:xfrm>
        </p:grpSpPr>
        <p:sp>
          <p:nvSpPr>
            <p:cNvPr id="18" name="Curved Up Arrow 17"/>
            <p:cNvSpPr/>
            <p:nvPr/>
          </p:nvSpPr>
          <p:spPr>
            <a:xfrm>
              <a:off x="2285984" y="5357826"/>
              <a:ext cx="5500726" cy="500066"/>
            </a:xfrm>
            <a:prstGeom prst="curvedUpArrow">
              <a:avLst>
                <a:gd name="adj1" fmla="val 25000"/>
                <a:gd name="adj2" fmla="val 101739"/>
                <a:gd name="adj3" fmla="val 28208"/>
              </a:avLst>
            </a:prstGeom>
          </p:spPr>
          <p:style>
            <a:lnRef idx="1">
              <a:schemeClr val="dk1"/>
            </a:lnRef>
            <a:fillRef idx="2">
              <a:schemeClr val="dk1"/>
            </a:fillRef>
            <a:effectRef idx="1">
              <a:schemeClr val="dk1"/>
            </a:effectRef>
            <a:fontRef idx="minor">
              <a:schemeClr val="dk1"/>
            </a:fontRef>
          </p:style>
          <p:txBody>
            <a:bodyPr rtlCol="1" anchor="ctr"/>
            <a:lstStyle/>
            <a:p>
              <a:pPr algn="ctr"/>
              <a:endParaRPr lang="ar-IQ">
                <a:solidFill>
                  <a:schemeClr val="tx1"/>
                </a:solidFill>
              </a:endParaRPr>
            </a:p>
          </p:txBody>
        </p:sp>
        <p:sp>
          <p:nvSpPr>
            <p:cNvPr id="21507" name="Rectangle 3"/>
            <p:cNvSpPr>
              <a:spLocks noChangeArrowheads="1"/>
            </p:cNvSpPr>
            <p:nvPr/>
          </p:nvSpPr>
          <p:spPr bwMode="auto">
            <a:xfrm>
              <a:off x="3071802" y="5929330"/>
              <a:ext cx="364333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pPr>
              <a:r>
                <a:rPr kumimoji="0" lang="ar-IQ" sz="2800" b="1" i="0" u="none" strike="noStrike" cap="none" normalizeH="0" baseline="0" dirty="0" smtClean="0">
                  <a:ln>
                    <a:noFill/>
                  </a:ln>
                  <a:solidFill>
                    <a:schemeClr val="tx1"/>
                  </a:solidFill>
                  <a:effectLst/>
                  <a:latin typeface="Calibri" pitchFamily="34" charset="0"/>
                  <a:ea typeface="Calibri" pitchFamily="34" charset="0"/>
                  <a:cs typeface="Simplified Arabic" pitchFamily="2" charset="-78"/>
                </a:rPr>
                <a:t>التغذية العكسية </a:t>
              </a:r>
              <a:r>
                <a:rPr lang="en-US" sz="2800" b="1" dirty="0" smtClean="0"/>
                <a:t>Feedback</a:t>
              </a:r>
              <a:endParaRPr kumimoji="0" lang="ar-IQ" sz="2800" b="0" i="0" u="none" strike="noStrike"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checkerboard(across)">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checkerboard(across)">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ox(in)">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714348" y="357166"/>
            <a:ext cx="7949082" cy="1071570"/>
            <a:chOff x="2066" y="3228898"/>
            <a:chExt cx="3877116" cy="1938558"/>
          </a:xfrm>
          <a:scene3d>
            <a:camera prst="orthographicFront"/>
            <a:lightRig rig="flat" dir="t"/>
          </a:scene3d>
        </p:grpSpPr>
        <p:sp>
          <p:nvSpPr>
            <p:cNvPr id="5" name="Rectangle 4"/>
            <p:cNvSpPr/>
            <p:nvPr/>
          </p:nvSpPr>
          <p:spPr>
            <a:xfrm>
              <a:off x="2066" y="3228898"/>
              <a:ext cx="3877116" cy="1938558"/>
            </a:xfrm>
            <a:prstGeom prst="rect">
              <a:avLst/>
            </a:prstGeom>
          </p:spPr>
          <p:style>
            <a:lnRef idx="0">
              <a:schemeClr val="accent4"/>
            </a:lnRef>
            <a:fillRef idx="3">
              <a:schemeClr val="accent4"/>
            </a:fillRef>
            <a:effectRef idx="3">
              <a:schemeClr val="accent4"/>
            </a:effectRef>
            <a:fontRef idx="minor">
              <a:schemeClr val="lt1"/>
            </a:fontRef>
          </p:style>
        </p:sp>
        <p:sp>
          <p:nvSpPr>
            <p:cNvPr id="6" name="Rectangle 5"/>
            <p:cNvSpPr/>
            <p:nvPr/>
          </p:nvSpPr>
          <p:spPr>
            <a:xfrm>
              <a:off x="2066" y="3228898"/>
              <a:ext cx="3877116" cy="1938558"/>
            </a:xfrm>
            <a:prstGeom prst="rect">
              <a:avLst/>
            </a:prstGeom>
          </p:spPr>
          <p:style>
            <a:lnRef idx="0">
              <a:schemeClr val="accent4"/>
            </a:lnRef>
            <a:fillRef idx="3">
              <a:schemeClr val="accent4"/>
            </a:fillRef>
            <a:effectRef idx="3">
              <a:schemeClr val="accent4"/>
            </a:effectRef>
            <a:fontRef idx="minor">
              <a:schemeClr val="lt1"/>
            </a:fontRef>
          </p:style>
          <p:txBody>
            <a:bodyPr spcFirstLastPara="0" vert="horz" wrap="square" lIns="31115" tIns="31115" rIns="31115" bIns="31115" numCol="1" spcCol="1270" anchor="ctr" anchorCtr="0">
              <a:noAutofit/>
            </a:bodyPr>
            <a:lstStyle/>
            <a:p>
              <a:pPr lvl="0" algn="ctr" defTabSz="2178050">
                <a:lnSpc>
                  <a:spcPct val="90000"/>
                </a:lnSpc>
                <a:spcBef>
                  <a:spcPct val="0"/>
                </a:spcBef>
                <a:spcAft>
                  <a:spcPct val="35000"/>
                </a:spcAft>
              </a:pPr>
              <a:r>
                <a:rPr lang="ar-IQ" sz="3600" b="1" dirty="0" smtClean="0"/>
                <a:t>إدارة التسويق  </a:t>
              </a:r>
              <a:r>
                <a:rPr lang="en-US" sz="3600" b="1" dirty="0" smtClean="0">
                  <a:solidFill>
                    <a:srgbClr val="FFFF00"/>
                  </a:solidFill>
                </a:rPr>
                <a:t>Marketing Management </a:t>
              </a:r>
              <a:endParaRPr lang="ar-IQ" sz="3600" b="1" kern="1200" dirty="0">
                <a:solidFill>
                  <a:srgbClr val="FFFF00"/>
                </a:solidFill>
              </a:endParaRPr>
            </a:p>
          </p:txBody>
        </p:sp>
      </p:grpSp>
      <p:sp>
        <p:nvSpPr>
          <p:cNvPr id="7" name="Rectangle 6"/>
          <p:cNvSpPr/>
          <p:nvPr/>
        </p:nvSpPr>
        <p:spPr>
          <a:xfrm>
            <a:off x="4714876" y="1959012"/>
            <a:ext cx="4143404" cy="3970318"/>
          </a:xfrm>
          <a:prstGeom prst="rect">
            <a:avLst/>
          </a:prstGeom>
        </p:spPr>
        <p:txBody>
          <a:bodyPr wrap="square">
            <a:spAutoFit/>
          </a:bodyPr>
          <a:lstStyle/>
          <a:p>
            <a:r>
              <a:rPr lang="ar-SA" sz="3600" b="1" dirty="0" smtClean="0"/>
              <a:t>بيع منتوجات المنظمة من السلع والخدمات الى الزبائن وذلك بعد التعرف على رغباتهم واحتياجاتهم، والعمل على إشباعها بالكم والنوع وفي الزمان والمكان المناسبين</a:t>
            </a:r>
            <a:endParaRPr lang="ar-IQ" sz="3600" b="1" dirty="0"/>
          </a:p>
        </p:txBody>
      </p:sp>
      <p:grpSp>
        <p:nvGrpSpPr>
          <p:cNvPr id="15" name="Group 14"/>
          <p:cNvGrpSpPr/>
          <p:nvPr/>
        </p:nvGrpSpPr>
        <p:grpSpPr>
          <a:xfrm>
            <a:off x="285720" y="1714488"/>
            <a:ext cx="4286280" cy="4700618"/>
            <a:chOff x="285720" y="1714488"/>
            <a:chExt cx="4286280" cy="4700618"/>
          </a:xfrm>
        </p:grpSpPr>
        <p:pic>
          <p:nvPicPr>
            <p:cNvPr id="9" name="Picture 8" descr="download.jpg"/>
            <p:cNvPicPr/>
            <p:nvPr/>
          </p:nvPicPr>
          <p:blipFill>
            <a:blip r:embed="rId2"/>
            <a:stretch>
              <a:fillRect/>
            </a:stretch>
          </p:blipFill>
          <p:spPr>
            <a:xfrm>
              <a:off x="285720" y="1785926"/>
              <a:ext cx="4286280" cy="4513278"/>
            </a:xfrm>
            <a:prstGeom prst="rect">
              <a:avLst/>
            </a:prstGeom>
            <a:ln/>
          </p:spPr>
          <p:style>
            <a:lnRef idx="2">
              <a:schemeClr val="accent2"/>
            </a:lnRef>
            <a:fillRef idx="1">
              <a:schemeClr val="lt1"/>
            </a:fillRef>
            <a:effectRef idx="0">
              <a:schemeClr val="accent2"/>
            </a:effectRef>
            <a:fontRef idx="minor">
              <a:schemeClr val="dk1"/>
            </a:fontRef>
          </p:style>
        </p:pic>
        <p:sp>
          <p:nvSpPr>
            <p:cNvPr id="28675" name="Text Box 3"/>
            <p:cNvSpPr txBox="1">
              <a:spLocks noChangeArrowheads="1"/>
            </p:cNvSpPr>
            <p:nvPr/>
          </p:nvSpPr>
          <p:spPr bwMode="auto">
            <a:xfrm>
              <a:off x="3071802" y="6072206"/>
              <a:ext cx="914400" cy="3429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400" b="1" i="0" u="none" strike="noStrike" cap="none" normalizeH="0" baseline="0" smtClean="0">
                  <a:ln>
                    <a:noFill/>
                  </a:ln>
                  <a:solidFill>
                    <a:schemeClr val="tx1"/>
                  </a:solidFill>
                  <a:effectLst/>
                  <a:latin typeface="Arial" pitchFamily="34" charset="0"/>
                  <a:ea typeface="Arial" pitchFamily="34" charset="0"/>
                  <a:cs typeface="Arial" pitchFamily="34" charset="0"/>
                </a:rPr>
                <a:t>الترويج</a:t>
              </a:r>
              <a:endParaRPr kumimoji="0" lang="ar-IQ" sz="1800" b="0" i="0" u="none" strike="noStrike" cap="none" normalizeH="0" baseline="0" smtClean="0">
                <a:ln>
                  <a:noFill/>
                </a:ln>
                <a:solidFill>
                  <a:schemeClr val="tx1"/>
                </a:solidFill>
                <a:effectLst/>
                <a:latin typeface="Arial" pitchFamily="34" charset="0"/>
                <a:cs typeface="Arial" pitchFamily="34" charset="0"/>
              </a:endParaRPr>
            </a:p>
          </p:txBody>
        </p:sp>
        <p:sp>
          <p:nvSpPr>
            <p:cNvPr id="28676" name="Text Box 4"/>
            <p:cNvSpPr txBox="1">
              <a:spLocks noChangeArrowheads="1"/>
            </p:cNvSpPr>
            <p:nvPr/>
          </p:nvSpPr>
          <p:spPr bwMode="auto">
            <a:xfrm>
              <a:off x="928662" y="6072206"/>
              <a:ext cx="914400" cy="3429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400" b="1" i="0" u="none" strike="noStrike" cap="none" normalizeH="0" baseline="0" smtClean="0">
                  <a:ln>
                    <a:noFill/>
                  </a:ln>
                  <a:solidFill>
                    <a:schemeClr val="tx1"/>
                  </a:solidFill>
                  <a:effectLst/>
                  <a:latin typeface="Arial" pitchFamily="34" charset="0"/>
                  <a:ea typeface="Arial" pitchFamily="34" charset="0"/>
                  <a:cs typeface="Arial" pitchFamily="34" charset="0"/>
                </a:rPr>
                <a:t>المكان</a:t>
              </a:r>
              <a:endParaRPr kumimoji="0" lang="ar-IQ" sz="1800" b="0" i="0" u="none" strike="noStrike" cap="none" normalizeH="0" baseline="0" smtClean="0">
                <a:ln>
                  <a:noFill/>
                </a:ln>
                <a:solidFill>
                  <a:schemeClr val="tx1"/>
                </a:solidFill>
                <a:effectLst/>
                <a:latin typeface="Arial" pitchFamily="34" charset="0"/>
                <a:cs typeface="Arial" pitchFamily="34" charset="0"/>
              </a:endParaRPr>
            </a:p>
          </p:txBody>
        </p:sp>
        <p:sp>
          <p:nvSpPr>
            <p:cNvPr id="28677" name="Text Box 5"/>
            <p:cNvSpPr txBox="1">
              <a:spLocks noChangeArrowheads="1"/>
            </p:cNvSpPr>
            <p:nvPr/>
          </p:nvSpPr>
          <p:spPr bwMode="auto">
            <a:xfrm>
              <a:off x="3000364" y="1714488"/>
              <a:ext cx="914400" cy="3429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400" b="1" i="0" u="none" strike="noStrike" cap="none" normalizeH="0" baseline="0" smtClean="0">
                  <a:ln>
                    <a:noFill/>
                  </a:ln>
                  <a:solidFill>
                    <a:schemeClr val="tx1"/>
                  </a:solidFill>
                  <a:effectLst/>
                  <a:latin typeface="Arial" pitchFamily="34" charset="0"/>
                  <a:ea typeface="Arial" pitchFamily="34" charset="0"/>
                  <a:cs typeface="Arial" pitchFamily="34" charset="0"/>
                </a:rPr>
                <a:t>السعر</a:t>
              </a:r>
              <a:endParaRPr kumimoji="0" lang="ar-IQ" sz="1800" b="0" i="0" u="none" strike="noStrike" cap="none" normalizeH="0" baseline="0" smtClean="0">
                <a:ln>
                  <a:noFill/>
                </a:ln>
                <a:solidFill>
                  <a:schemeClr val="tx1"/>
                </a:solidFill>
                <a:effectLst/>
                <a:latin typeface="Arial" pitchFamily="34" charset="0"/>
                <a:cs typeface="Arial" pitchFamily="34" charset="0"/>
              </a:endParaRPr>
            </a:p>
          </p:txBody>
        </p:sp>
        <p:sp>
          <p:nvSpPr>
            <p:cNvPr id="28678" name="Text Box 6"/>
            <p:cNvSpPr txBox="1">
              <a:spLocks noChangeArrowheads="1"/>
            </p:cNvSpPr>
            <p:nvPr/>
          </p:nvSpPr>
          <p:spPr bwMode="auto">
            <a:xfrm>
              <a:off x="928662" y="1714488"/>
              <a:ext cx="914400" cy="3429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IQ" sz="1400" b="1" i="0" u="none" strike="noStrike" cap="none" normalizeH="0" baseline="0" smtClean="0">
                  <a:ln>
                    <a:noFill/>
                  </a:ln>
                  <a:solidFill>
                    <a:schemeClr val="tx1"/>
                  </a:solidFill>
                  <a:effectLst/>
                  <a:latin typeface="Arial" pitchFamily="34" charset="0"/>
                  <a:ea typeface="Arial" pitchFamily="34" charset="0"/>
                  <a:cs typeface="Arial" pitchFamily="34" charset="0"/>
                </a:rPr>
                <a:t>المنتج</a:t>
              </a:r>
              <a:endParaRPr kumimoji="0" lang="ar-IQ" sz="1800" b="0" i="0" u="none" strike="noStrike" cap="none" normalizeH="0" baseline="0" smtClean="0">
                <a:ln>
                  <a:noFill/>
                </a:ln>
                <a:solidFill>
                  <a:schemeClr val="tx1"/>
                </a:solidFill>
                <a:effectLst/>
                <a:latin typeface="Arial" pitchFamily="34" charset="0"/>
                <a:cs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heckerboard(across)">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14348" y="357167"/>
            <a:ext cx="7927551" cy="1071569"/>
          </a:xfrm>
          <a:prstGeom prst="rect">
            <a:avLst/>
          </a:prstGeom>
          <a:scene3d>
            <a:camera prst="orthographicFront"/>
            <a:lightRig rig="flat" dir="t"/>
          </a:scene3d>
        </p:spPr>
        <p:style>
          <a:lnRef idx="1">
            <a:schemeClr val="accent4"/>
          </a:lnRef>
          <a:fillRef idx="3">
            <a:schemeClr val="accent4"/>
          </a:fillRef>
          <a:effectRef idx="2">
            <a:schemeClr val="accent4"/>
          </a:effectRef>
          <a:fontRef idx="minor">
            <a:schemeClr val="lt1"/>
          </a:fontRef>
        </p:style>
        <p:txBody>
          <a:bodyPr spcFirstLastPara="0" vert="horz" wrap="square" lIns="31115" tIns="31115" rIns="31115" bIns="31115" numCol="1" spcCol="1270" anchor="ctr" anchorCtr="0">
            <a:noAutofit/>
          </a:bodyPr>
          <a:lstStyle/>
          <a:p>
            <a:pPr lvl="0" algn="ctr" defTabSz="2178050">
              <a:lnSpc>
                <a:spcPct val="90000"/>
              </a:lnSpc>
              <a:spcBef>
                <a:spcPct val="0"/>
              </a:spcBef>
              <a:spcAft>
                <a:spcPct val="35000"/>
              </a:spcAft>
            </a:pPr>
            <a:r>
              <a:rPr lang="ar-IQ" sz="3600" b="1" dirty="0" smtClean="0"/>
              <a:t>الإدارة المالية  </a:t>
            </a:r>
            <a:r>
              <a:rPr lang="en-US" sz="3600" b="1" dirty="0" smtClean="0">
                <a:solidFill>
                  <a:srgbClr val="FFFF00"/>
                </a:solidFill>
              </a:rPr>
              <a:t>Financial Management</a:t>
            </a:r>
            <a:endParaRPr lang="ar-IQ" sz="3600" b="1" dirty="0">
              <a:solidFill>
                <a:srgbClr val="FFFF00"/>
              </a:solidFill>
            </a:endParaRPr>
          </a:p>
        </p:txBody>
      </p:sp>
      <p:sp>
        <p:nvSpPr>
          <p:cNvPr id="5" name="Rectangle 4"/>
          <p:cNvSpPr/>
          <p:nvPr/>
        </p:nvSpPr>
        <p:spPr>
          <a:xfrm>
            <a:off x="714348" y="1714488"/>
            <a:ext cx="7858148" cy="1200329"/>
          </a:xfrm>
          <a:prstGeom prst="rect">
            <a:avLst/>
          </a:prstGeom>
        </p:spPr>
        <p:txBody>
          <a:bodyPr wrap="square">
            <a:spAutoFit/>
          </a:bodyPr>
          <a:lstStyle/>
          <a:p>
            <a:pPr algn="just"/>
            <a:r>
              <a:rPr lang="ar-SA" sz="3600" b="1" dirty="0" smtClean="0"/>
              <a:t>مصادر الأموال في المنظمة لآجال مختلفة، </a:t>
            </a:r>
            <a:r>
              <a:rPr lang="ar-IQ" sz="3600" b="1" dirty="0" smtClean="0"/>
              <a:t>ل</a:t>
            </a:r>
            <a:r>
              <a:rPr lang="ar-SA" sz="3600" b="1" dirty="0" smtClean="0"/>
              <a:t>تعظيم قيمة المنظمة وأداء مسؤليات</a:t>
            </a:r>
            <a:r>
              <a:rPr lang="ar-IQ" sz="3600" b="1" dirty="0" smtClean="0"/>
              <a:t>ها</a:t>
            </a:r>
            <a:r>
              <a:rPr lang="ar-SA" sz="3600" b="1" dirty="0" smtClean="0"/>
              <a:t> الأخرى تجاه المجتمع</a:t>
            </a:r>
            <a:endParaRPr lang="ar-IQ" sz="3600" b="1" dirty="0"/>
          </a:p>
        </p:txBody>
      </p:sp>
      <p:grpSp>
        <p:nvGrpSpPr>
          <p:cNvPr id="6" name="Group 5"/>
          <p:cNvGrpSpPr/>
          <p:nvPr/>
        </p:nvGrpSpPr>
        <p:grpSpPr>
          <a:xfrm>
            <a:off x="571472" y="3143248"/>
            <a:ext cx="8215368" cy="1071570"/>
            <a:chOff x="-76302" y="3228898"/>
            <a:chExt cx="4506139" cy="1938558"/>
          </a:xfrm>
          <a:scene3d>
            <a:camera prst="orthographicFront"/>
            <a:lightRig rig="flat" dir="t"/>
          </a:scene3d>
        </p:grpSpPr>
        <p:sp>
          <p:nvSpPr>
            <p:cNvPr id="7" name="Rectangle 6"/>
            <p:cNvSpPr/>
            <p:nvPr/>
          </p:nvSpPr>
          <p:spPr>
            <a:xfrm>
              <a:off x="2066" y="3228898"/>
              <a:ext cx="3877116" cy="1938558"/>
            </a:xfrm>
            <a:prstGeom prst="rect">
              <a:avLst/>
            </a:prstGeom>
          </p:spPr>
          <p:style>
            <a:lnRef idx="0">
              <a:schemeClr val="accent4"/>
            </a:lnRef>
            <a:fillRef idx="3">
              <a:schemeClr val="accent4"/>
            </a:fillRef>
            <a:effectRef idx="3">
              <a:schemeClr val="accent4"/>
            </a:effectRef>
            <a:fontRef idx="minor">
              <a:schemeClr val="lt1"/>
            </a:fontRef>
          </p:style>
        </p:sp>
        <p:sp>
          <p:nvSpPr>
            <p:cNvPr id="8" name="Rectangle 7"/>
            <p:cNvSpPr/>
            <p:nvPr/>
          </p:nvSpPr>
          <p:spPr>
            <a:xfrm>
              <a:off x="-76302" y="3228898"/>
              <a:ext cx="4506139" cy="1938558"/>
            </a:xfrm>
            <a:prstGeom prst="rect">
              <a:avLst/>
            </a:prstGeom>
          </p:spPr>
          <p:style>
            <a:lnRef idx="0">
              <a:schemeClr val="accent4"/>
            </a:lnRef>
            <a:fillRef idx="3">
              <a:schemeClr val="accent4"/>
            </a:fillRef>
            <a:effectRef idx="3">
              <a:schemeClr val="accent4"/>
            </a:effectRef>
            <a:fontRef idx="minor">
              <a:schemeClr val="lt1"/>
            </a:fontRef>
          </p:style>
          <p:txBody>
            <a:bodyPr spcFirstLastPara="0" vert="horz" wrap="square" lIns="31115" tIns="31115" rIns="31115" bIns="31115" numCol="1" spcCol="1270" anchor="ctr" anchorCtr="0">
              <a:noAutofit/>
            </a:bodyPr>
            <a:lstStyle/>
            <a:p>
              <a:pPr lvl="0" algn="ctr" defTabSz="2178050">
                <a:lnSpc>
                  <a:spcPct val="90000"/>
                </a:lnSpc>
                <a:spcBef>
                  <a:spcPct val="0"/>
                </a:spcBef>
                <a:spcAft>
                  <a:spcPct val="35000"/>
                </a:spcAft>
              </a:pPr>
              <a:r>
                <a:rPr lang="ar-IQ" sz="3600" b="1" dirty="0" smtClean="0"/>
                <a:t>إدارة الموارد البشرية  </a:t>
              </a:r>
              <a:r>
                <a:rPr lang="en-US" sz="3600" b="1" dirty="0" smtClean="0">
                  <a:solidFill>
                    <a:srgbClr val="FFFF00"/>
                  </a:solidFill>
                </a:rPr>
                <a:t>Human Resources Management</a:t>
              </a:r>
              <a:endParaRPr lang="ar-IQ" sz="3600" b="1" dirty="0">
                <a:solidFill>
                  <a:srgbClr val="FFFF00"/>
                </a:solidFill>
              </a:endParaRPr>
            </a:p>
          </p:txBody>
        </p:sp>
      </p:grpSp>
      <p:sp>
        <p:nvSpPr>
          <p:cNvPr id="9" name="Rectangle 8"/>
          <p:cNvSpPr/>
          <p:nvPr/>
        </p:nvSpPr>
        <p:spPr>
          <a:xfrm>
            <a:off x="214282" y="4500570"/>
            <a:ext cx="8591314" cy="1754326"/>
          </a:xfrm>
          <a:prstGeom prst="rect">
            <a:avLst/>
          </a:prstGeom>
        </p:spPr>
        <p:txBody>
          <a:bodyPr wrap="square">
            <a:spAutoFit/>
          </a:bodyPr>
          <a:lstStyle/>
          <a:p>
            <a:pPr algn="ctr"/>
            <a:r>
              <a:rPr lang="ar-SA" sz="3600" b="1" dirty="0" smtClean="0"/>
              <a:t>الإسم الحديث البديل عن إدارة الأفراد أو العاملين</a:t>
            </a:r>
            <a:r>
              <a:rPr lang="ar-IQ" sz="3600" b="1" dirty="0" smtClean="0"/>
              <a:t> </a:t>
            </a:r>
          </a:p>
          <a:p>
            <a:pPr algn="ctr"/>
            <a:r>
              <a:rPr lang="ar-SA" sz="3600" b="1" dirty="0" smtClean="0"/>
              <a:t>تشمل تحليل ووصف الوظائف </a:t>
            </a:r>
            <a:r>
              <a:rPr lang="ar-IQ" sz="3600" b="1" dirty="0" smtClean="0"/>
              <a:t>وأختيار وتدريب وتنمية ومكافأة وتقييم كفاءة الموارد البشرية</a:t>
            </a:r>
            <a:endParaRPr lang="ar-IQ" sz="3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ox(in)">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786050" y="357166"/>
            <a:ext cx="3877116" cy="1214446"/>
            <a:chOff x="4693377" y="3228898"/>
            <a:chExt cx="3877116" cy="1938558"/>
          </a:xfrm>
          <a:scene3d>
            <a:camera prst="orthographicFront"/>
            <a:lightRig rig="flat" dir="t"/>
          </a:scene3d>
        </p:grpSpPr>
        <p:sp>
          <p:nvSpPr>
            <p:cNvPr id="5" name="Rectangle 4"/>
            <p:cNvSpPr/>
            <p:nvPr/>
          </p:nvSpPr>
          <p:spPr>
            <a:xfrm>
              <a:off x="4693377" y="3228898"/>
              <a:ext cx="3877116" cy="1938558"/>
            </a:xfrm>
            <a:prstGeom prst="rect">
              <a:avLst/>
            </a:prstGeom>
            <a:sp3d prstMaterial="plastic">
              <a:bevelT w="120900" h="88900"/>
              <a:bevelB w="88900" h="31750" prst="angle"/>
            </a:sp3d>
          </p:spPr>
          <p:style>
            <a:lnRef idx="2">
              <a:schemeClr val="accent2">
                <a:shade val="50000"/>
              </a:schemeClr>
            </a:lnRef>
            <a:fillRef idx="1">
              <a:schemeClr val="accent2"/>
            </a:fillRef>
            <a:effectRef idx="0">
              <a:schemeClr val="accent2"/>
            </a:effectRef>
            <a:fontRef idx="minor">
              <a:schemeClr val="lt1"/>
            </a:fontRef>
          </p:style>
        </p:sp>
        <p:sp>
          <p:nvSpPr>
            <p:cNvPr id="6" name="Rectangle 5"/>
            <p:cNvSpPr/>
            <p:nvPr/>
          </p:nvSpPr>
          <p:spPr>
            <a:xfrm>
              <a:off x="4693377" y="3228898"/>
              <a:ext cx="3877116" cy="1938558"/>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31115" tIns="31115" rIns="31115" bIns="31115" numCol="1" spcCol="1270" anchor="ctr" anchorCtr="0">
              <a:noAutofit/>
            </a:bodyPr>
            <a:lstStyle/>
            <a:p>
              <a:pPr lvl="0" algn="ctr" defTabSz="2178050" rtl="1">
                <a:lnSpc>
                  <a:spcPct val="90000"/>
                </a:lnSpc>
                <a:spcBef>
                  <a:spcPct val="0"/>
                </a:spcBef>
                <a:spcAft>
                  <a:spcPct val="35000"/>
                </a:spcAft>
              </a:pPr>
              <a:r>
                <a:rPr lang="ar-IQ" sz="4900" b="1" kern="1200" dirty="0" smtClean="0">
                  <a:solidFill>
                    <a:srgbClr val="FFFF00"/>
                  </a:solidFill>
                </a:rPr>
                <a:t>الأنشطة المساعدة</a:t>
              </a:r>
              <a:endParaRPr lang="ar-IQ" sz="4900" b="1" kern="1200" dirty="0">
                <a:solidFill>
                  <a:srgbClr val="FFFF00"/>
                </a:solidFill>
              </a:endParaRPr>
            </a:p>
          </p:txBody>
        </p:sp>
      </p:grpSp>
      <p:grpSp>
        <p:nvGrpSpPr>
          <p:cNvPr id="7" name="Group 6"/>
          <p:cNvGrpSpPr/>
          <p:nvPr/>
        </p:nvGrpSpPr>
        <p:grpSpPr>
          <a:xfrm>
            <a:off x="214282" y="1928802"/>
            <a:ext cx="3662802" cy="1928826"/>
            <a:chOff x="2066" y="3228898"/>
            <a:chExt cx="3877116" cy="1938558"/>
          </a:xfrm>
          <a:scene3d>
            <a:camera prst="orthographicFront"/>
            <a:lightRig rig="flat" dir="t"/>
          </a:scene3d>
        </p:grpSpPr>
        <p:sp>
          <p:nvSpPr>
            <p:cNvPr id="8" name="Rectangle 7"/>
            <p:cNvSpPr/>
            <p:nvPr/>
          </p:nvSpPr>
          <p:spPr>
            <a:xfrm>
              <a:off x="2066" y="3228898"/>
              <a:ext cx="3877116" cy="1938558"/>
            </a:xfrm>
            <a:prstGeom prst="rect">
              <a:avLst/>
            </a:prstGeom>
          </p:spPr>
          <p:style>
            <a:lnRef idx="1">
              <a:schemeClr val="accent2"/>
            </a:lnRef>
            <a:fillRef idx="2">
              <a:schemeClr val="accent2"/>
            </a:fillRef>
            <a:effectRef idx="1">
              <a:schemeClr val="accent2"/>
            </a:effectRef>
            <a:fontRef idx="minor">
              <a:schemeClr val="dk1"/>
            </a:fontRef>
          </p:style>
        </p:sp>
        <p:sp>
          <p:nvSpPr>
            <p:cNvPr id="9" name="Rectangle 8"/>
            <p:cNvSpPr/>
            <p:nvPr/>
          </p:nvSpPr>
          <p:spPr>
            <a:xfrm>
              <a:off x="2066" y="3228898"/>
              <a:ext cx="3877116" cy="1938558"/>
            </a:xfrm>
            <a:prstGeom prst="rect">
              <a:avLst/>
            </a:prstGeom>
          </p:spPr>
          <p:style>
            <a:lnRef idx="1">
              <a:schemeClr val="accent2"/>
            </a:lnRef>
            <a:fillRef idx="2">
              <a:schemeClr val="accent2"/>
            </a:fillRef>
            <a:effectRef idx="1">
              <a:schemeClr val="accent2"/>
            </a:effectRef>
            <a:fontRef idx="minor">
              <a:schemeClr val="dk1"/>
            </a:fontRef>
          </p:style>
          <p:txBody>
            <a:bodyPr spcFirstLastPara="0" vert="horz" wrap="square" lIns="31115" tIns="31115" rIns="31115" bIns="31115" numCol="1" spcCol="1270" anchor="ctr" anchorCtr="0">
              <a:noAutofit/>
            </a:bodyPr>
            <a:lstStyle/>
            <a:p>
              <a:pPr lvl="0" algn="ctr" defTabSz="2178050">
                <a:lnSpc>
                  <a:spcPct val="90000"/>
                </a:lnSpc>
                <a:spcBef>
                  <a:spcPct val="0"/>
                </a:spcBef>
                <a:spcAft>
                  <a:spcPct val="35000"/>
                </a:spcAft>
              </a:pPr>
              <a:r>
                <a:rPr lang="ar-SA" sz="3600" b="1" dirty="0" smtClean="0"/>
                <a:t>البحوث والتطوير</a:t>
              </a:r>
              <a:r>
                <a:rPr lang="ar-IQ" sz="3600" b="1" dirty="0" smtClean="0"/>
                <a:t> </a:t>
              </a:r>
              <a:r>
                <a:rPr lang="en-US" sz="3600" b="1" dirty="0" smtClean="0">
                  <a:solidFill>
                    <a:srgbClr val="C00000"/>
                  </a:solidFill>
                </a:rPr>
                <a:t>Research &amp; Development</a:t>
              </a:r>
              <a:endParaRPr lang="ar-IQ" sz="3600" b="1" dirty="0">
                <a:solidFill>
                  <a:srgbClr val="C00000"/>
                </a:solidFill>
              </a:endParaRPr>
            </a:p>
          </p:txBody>
        </p:sp>
      </p:grpSp>
      <p:grpSp>
        <p:nvGrpSpPr>
          <p:cNvPr id="10" name="Group 9"/>
          <p:cNvGrpSpPr/>
          <p:nvPr/>
        </p:nvGrpSpPr>
        <p:grpSpPr>
          <a:xfrm>
            <a:off x="5214941" y="2000241"/>
            <a:ext cx="3641271" cy="1857387"/>
            <a:chOff x="4693377" y="3228898"/>
            <a:chExt cx="3877116" cy="1938558"/>
          </a:xfrm>
          <a:scene3d>
            <a:camera prst="orthographicFront"/>
            <a:lightRig rig="flat" dir="t"/>
          </a:scene3d>
        </p:grpSpPr>
        <p:sp>
          <p:nvSpPr>
            <p:cNvPr id="11" name="Rectangle 10"/>
            <p:cNvSpPr/>
            <p:nvPr/>
          </p:nvSpPr>
          <p:spPr>
            <a:xfrm>
              <a:off x="4693377" y="3228898"/>
              <a:ext cx="3877116" cy="1938558"/>
            </a:xfrm>
            <a:prstGeom prst="rect">
              <a:avLst/>
            </a:prstGeom>
          </p:spPr>
          <p:style>
            <a:lnRef idx="1">
              <a:schemeClr val="accent2"/>
            </a:lnRef>
            <a:fillRef idx="2">
              <a:schemeClr val="accent2"/>
            </a:fillRef>
            <a:effectRef idx="1">
              <a:schemeClr val="accent2"/>
            </a:effectRef>
            <a:fontRef idx="minor">
              <a:schemeClr val="dk1"/>
            </a:fontRef>
          </p:style>
        </p:sp>
        <p:sp>
          <p:nvSpPr>
            <p:cNvPr id="12" name="Rectangle 11"/>
            <p:cNvSpPr/>
            <p:nvPr/>
          </p:nvSpPr>
          <p:spPr>
            <a:xfrm>
              <a:off x="4693377" y="3228898"/>
              <a:ext cx="3877116" cy="1938558"/>
            </a:xfrm>
            <a:prstGeom prst="rect">
              <a:avLst/>
            </a:prstGeom>
          </p:spPr>
          <p:style>
            <a:lnRef idx="1">
              <a:schemeClr val="accent2"/>
            </a:lnRef>
            <a:fillRef idx="2">
              <a:schemeClr val="accent2"/>
            </a:fillRef>
            <a:effectRef idx="1">
              <a:schemeClr val="accent2"/>
            </a:effectRef>
            <a:fontRef idx="minor">
              <a:schemeClr val="dk1"/>
            </a:fontRef>
          </p:style>
          <p:txBody>
            <a:bodyPr spcFirstLastPara="0" vert="horz" wrap="square" lIns="31115" tIns="31115" rIns="31115" bIns="31115" numCol="1" spcCol="1270" anchor="ctr" anchorCtr="0">
              <a:noAutofit/>
            </a:bodyPr>
            <a:lstStyle/>
            <a:p>
              <a:pPr lvl="0" algn="ctr" defTabSz="2178050">
                <a:lnSpc>
                  <a:spcPct val="90000"/>
                </a:lnSpc>
                <a:spcBef>
                  <a:spcPct val="0"/>
                </a:spcBef>
                <a:spcAft>
                  <a:spcPct val="35000"/>
                </a:spcAft>
              </a:pPr>
              <a:r>
                <a:rPr lang="ar-SA" sz="3600" b="1" dirty="0" smtClean="0"/>
                <a:t>نشاط الادارة العليا</a:t>
              </a:r>
              <a:endParaRPr lang="ar-IQ" sz="3600" b="1" kern="1200" dirty="0">
                <a:solidFill>
                  <a:srgbClr val="FFFF00"/>
                </a:solidFill>
              </a:endParaRPr>
            </a:p>
          </p:txBody>
        </p:sp>
      </p:grpSp>
      <p:sp>
        <p:nvSpPr>
          <p:cNvPr id="15" name="Rectangle 14"/>
          <p:cNvSpPr/>
          <p:nvPr/>
        </p:nvSpPr>
        <p:spPr>
          <a:xfrm>
            <a:off x="500034" y="4143380"/>
            <a:ext cx="3662802" cy="1928826"/>
          </a:xfrm>
          <a:prstGeom prst="rect">
            <a:avLst/>
          </a:prstGeom>
          <a:scene3d>
            <a:camera prst="orthographicFront"/>
            <a:lightRig rig="flat" dir="t"/>
          </a:scene3d>
        </p:spPr>
        <p:style>
          <a:lnRef idx="1">
            <a:schemeClr val="accent2"/>
          </a:lnRef>
          <a:fillRef idx="2">
            <a:schemeClr val="accent2"/>
          </a:fillRef>
          <a:effectRef idx="1">
            <a:schemeClr val="accent2"/>
          </a:effectRef>
          <a:fontRef idx="minor">
            <a:schemeClr val="dk1"/>
          </a:fontRef>
        </p:style>
        <p:txBody>
          <a:bodyPr spcFirstLastPara="0" vert="horz" wrap="square" lIns="31115" tIns="31115" rIns="31115" bIns="31115" numCol="1" spcCol="1270" anchor="ctr" anchorCtr="0">
            <a:noAutofit/>
          </a:bodyPr>
          <a:lstStyle/>
          <a:p>
            <a:pPr lvl="0" algn="ctr" defTabSz="2178050">
              <a:lnSpc>
                <a:spcPct val="90000"/>
              </a:lnSpc>
              <a:spcBef>
                <a:spcPct val="0"/>
              </a:spcBef>
              <a:spcAft>
                <a:spcPct val="35000"/>
              </a:spcAft>
            </a:pPr>
            <a:r>
              <a:rPr lang="ar-SA" sz="3600" b="1" dirty="0" smtClean="0"/>
              <a:t>الخدمات المساعدة</a:t>
            </a:r>
            <a:endParaRPr lang="ar-IQ" sz="3600" b="1" dirty="0">
              <a:solidFill>
                <a:srgbClr val="FFFF00"/>
              </a:solidFill>
            </a:endParaRPr>
          </a:p>
        </p:txBody>
      </p:sp>
      <p:grpSp>
        <p:nvGrpSpPr>
          <p:cNvPr id="16" name="Group 15"/>
          <p:cNvGrpSpPr/>
          <p:nvPr/>
        </p:nvGrpSpPr>
        <p:grpSpPr>
          <a:xfrm>
            <a:off x="4929190" y="4214819"/>
            <a:ext cx="3641271" cy="1857387"/>
            <a:chOff x="4693377" y="3228898"/>
            <a:chExt cx="3877116" cy="1938558"/>
          </a:xfrm>
          <a:scene3d>
            <a:camera prst="orthographicFront"/>
            <a:lightRig rig="flat" dir="t"/>
          </a:scene3d>
        </p:grpSpPr>
        <p:sp>
          <p:nvSpPr>
            <p:cNvPr id="17" name="Rectangle 16"/>
            <p:cNvSpPr/>
            <p:nvPr/>
          </p:nvSpPr>
          <p:spPr>
            <a:xfrm>
              <a:off x="4693377" y="3228898"/>
              <a:ext cx="3877116" cy="1938558"/>
            </a:xfrm>
            <a:prstGeom prst="rect">
              <a:avLst/>
            </a:prstGeom>
          </p:spPr>
          <p:style>
            <a:lnRef idx="1">
              <a:schemeClr val="accent2"/>
            </a:lnRef>
            <a:fillRef idx="2">
              <a:schemeClr val="accent2"/>
            </a:fillRef>
            <a:effectRef idx="1">
              <a:schemeClr val="accent2"/>
            </a:effectRef>
            <a:fontRef idx="minor">
              <a:schemeClr val="dk1"/>
            </a:fontRef>
          </p:style>
        </p:sp>
        <p:sp>
          <p:nvSpPr>
            <p:cNvPr id="18" name="Rectangle 17"/>
            <p:cNvSpPr/>
            <p:nvPr/>
          </p:nvSpPr>
          <p:spPr>
            <a:xfrm>
              <a:off x="4693377" y="3228898"/>
              <a:ext cx="3877116" cy="1938558"/>
            </a:xfrm>
            <a:prstGeom prst="rect">
              <a:avLst/>
            </a:prstGeom>
          </p:spPr>
          <p:style>
            <a:lnRef idx="1">
              <a:schemeClr val="accent2"/>
            </a:lnRef>
            <a:fillRef idx="2">
              <a:schemeClr val="accent2"/>
            </a:fillRef>
            <a:effectRef idx="1">
              <a:schemeClr val="accent2"/>
            </a:effectRef>
            <a:fontRef idx="minor">
              <a:schemeClr val="dk1"/>
            </a:fontRef>
          </p:style>
          <p:txBody>
            <a:bodyPr spcFirstLastPara="0" vert="horz" wrap="square" lIns="31115" tIns="31115" rIns="31115" bIns="31115" numCol="1" spcCol="1270" anchor="ctr" anchorCtr="0">
              <a:noAutofit/>
            </a:bodyPr>
            <a:lstStyle/>
            <a:p>
              <a:pPr lvl="0" algn="ctr" defTabSz="2178050">
                <a:lnSpc>
                  <a:spcPct val="90000"/>
                </a:lnSpc>
                <a:spcBef>
                  <a:spcPct val="0"/>
                </a:spcBef>
                <a:spcAft>
                  <a:spcPct val="35000"/>
                </a:spcAft>
              </a:pPr>
              <a:r>
                <a:rPr lang="ar-SA" sz="3600" b="1" dirty="0" smtClean="0"/>
                <a:t>العلاقات العامة</a:t>
              </a:r>
              <a:endParaRPr lang="ar-IQ" sz="3600" b="1" dirty="0" smtClean="0"/>
            </a:p>
            <a:p>
              <a:pPr lvl="0" algn="ctr" defTabSz="2178050">
                <a:lnSpc>
                  <a:spcPct val="90000"/>
                </a:lnSpc>
                <a:spcBef>
                  <a:spcPct val="0"/>
                </a:spcBef>
                <a:spcAft>
                  <a:spcPct val="35000"/>
                </a:spcAft>
              </a:pPr>
              <a:r>
                <a:rPr lang="ar-IQ" sz="3600" b="1" dirty="0" smtClean="0">
                  <a:solidFill>
                    <a:srgbClr val="C00000"/>
                  </a:solidFill>
                </a:rPr>
                <a:t> </a:t>
              </a:r>
              <a:r>
                <a:rPr lang="en-US" sz="3600" b="1" dirty="0" smtClean="0">
                  <a:solidFill>
                    <a:srgbClr val="C00000"/>
                  </a:solidFill>
                </a:rPr>
                <a:t>Public Relations</a:t>
              </a:r>
              <a:endParaRPr lang="ar-IQ" sz="3600" b="1" dirty="0" smtClean="0">
                <a:solidFill>
                  <a:srgbClr val="C0000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amond(in)">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diamond(in)">
                                      <p:cBhvr>
                                        <p:cTn id="17" dur="2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diamond(in)">
                                      <p:cBhvr>
                                        <p:cTn id="22"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42910" y="500042"/>
            <a:ext cx="7784675" cy="785818"/>
            <a:chOff x="4693377" y="3228898"/>
            <a:chExt cx="3877116" cy="1938558"/>
          </a:xfrm>
          <a:scene3d>
            <a:camera prst="orthographicFront"/>
            <a:lightRig rig="flat" dir="t"/>
          </a:scene3d>
        </p:grpSpPr>
        <p:sp>
          <p:nvSpPr>
            <p:cNvPr id="5" name="Rectangle 4"/>
            <p:cNvSpPr/>
            <p:nvPr/>
          </p:nvSpPr>
          <p:spPr>
            <a:xfrm>
              <a:off x="4693377" y="3228898"/>
              <a:ext cx="3877116" cy="1938558"/>
            </a:xfrm>
            <a:prstGeom prst="rect">
              <a:avLst/>
            </a:prstGeom>
          </p:spPr>
          <p:style>
            <a:lnRef idx="1">
              <a:schemeClr val="accent2"/>
            </a:lnRef>
            <a:fillRef idx="2">
              <a:schemeClr val="accent2"/>
            </a:fillRef>
            <a:effectRef idx="1">
              <a:schemeClr val="accent2"/>
            </a:effectRef>
            <a:fontRef idx="minor">
              <a:schemeClr val="dk1"/>
            </a:fontRef>
          </p:style>
        </p:sp>
        <p:sp>
          <p:nvSpPr>
            <p:cNvPr id="6" name="Rectangle 5"/>
            <p:cNvSpPr/>
            <p:nvPr/>
          </p:nvSpPr>
          <p:spPr>
            <a:xfrm>
              <a:off x="4693377" y="3228898"/>
              <a:ext cx="3877116" cy="1938558"/>
            </a:xfrm>
            <a:prstGeom prst="rect">
              <a:avLst/>
            </a:prstGeom>
          </p:spPr>
          <p:style>
            <a:lnRef idx="1">
              <a:schemeClr val="accent2"/>
            </a:lnRef>
            <a:fillRef idx="2">
              <a:schemeClr val="accent2"/>
            </a:fillRef>
            <a:effectRef idx="1">
              <a:schemeClr val="accent2"/>
            </a:effectRef>
            <a:fontRef idx="minor">
              <a:schemeClr val="dk1"/>
            </a:fontRef>
          </p:style>
          <p:txBody>
            <a:bodyPr spcFirstLastPara="0" vert="horz" wrap="square" lIns="31115" tIns="31115" rIns="31115" bIns="31115" numCol="1" spcCol="1270" anchor="ctr" anchorCtr="0">
              <a:noAutofit/>
            </a:bodyPr>
            <a:lstStyle/>
            <a:p>
              <a:pPr lvl="0" algn="ctr" defTabSz="2178050">
                <a:lnSpc>
                  <a:spcPct val="90000"/>
                </a:lnSpc>
                <a:spcBef>
                  <a:spcPct val="0"/>
                </a:spcBef>
                <a:spcAft>
                  <a:spcPct val="35000"/>
                </a:spcAft>
              </a:pPr>
              <a:r>
                <a:rPr lang="ar-SA" sz="3600" b="1" dirty="0" smtClean="0"/>
                <a:t>نشاط الادارة العليا</a:t>
              </a:r>
              <a:endParaRPr lang="ar-IQ" sz="3600" b="1" kern="1200" dirty="0">
                <a:solidFill>
                  <a:srgbClr val="FFFF00"/>
                </a:solidFill>
              </a:endParaRPr>
            </a:p>
          </p:txBody>
        </p:sp>
      </p:grpSp>
      <p:sp>
        <p:nvSpPr>
          <p:cNvPr id="7" name="Rectangle 6"/>
          <p:cNvSpPr/>
          <p:nvPr/>
        </p:nvSpPr>
        <p:spPr>
          <a:xfrm>
            <a:off x="714348" y="1571612"/>
            <a:ext cx="7858148" cy="1754326"/>
          </a:xfrm>
          <a:prstGeom prst="rect">
            <a:avLst/>
          </a:prstGeom>
        </p:spPr>
        <p:txBody>
          <a:bodyPr wrap="square">
            <a:spAutoFit/>
          </a:bodyPr>
          <a:lstStyle/>
          <a:p>
            <a:pPr algn="just"/>
            <a:r>
              <a:rPr lang="ar-SA" sz="3600" b="1" dirty="0" smtClean="0"/>
              <a:t>إدارة فوقية تعمل على تنسيق أو تكامل كل نشاطات المؤسسة في وحدة واحدة هادفة مع ممارسة الوظائف الإدارية، ولكن من مستوى عال</a:t>
            </a:r>
            <a:endParaRPr lang="ar-IQ" sz="3600" b="1" dirty="0"/>
          </a:p>
        </p:txBody>
      </p:sp>
      <p:pic>
        <p:nvPicPr>
          <p:cNvPr id="29698" name="Picture 2" descr="C:\Documents and Settings\Lenovo\Desktop\مواضيع لإدارة الفنادق\images (10).jpg"/>
          <p:cNvPicPr>
            <a:picLocks noChangeAspect="1" noChangeArrowheads="1"/>
          </p:cNvPicPr>
          <p:nvPr/>
        </p:nvPicPr>
        <p:blipFill>
          <a:blip r:embed="rId2"/>
          <a:srcRect/>
          <a:stretch>
            <a:fillRect/>
          </a:stretch>
        </p:blipFill>
        <p:spPr bwMode="auto">
          <a:xfrm>
            <a:off x="254029" y="3643314"/>
            <a:ext cx="8532813" cy="239712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785794"/>
            <a:ext cx="8229600" cy="1143000"/>
          </a:xfrm>
        </p:spPr>
        <p:style>
          <a:lnRef idx="2">
            <a:schemeClr val="accent2">
              <a:shade val="50000"/>
            </a:schemeClr>
          </a:lnRef>
          <a:fillRef idx="1001">
            <a:schemeClr val="dk2"/>
          </a:fillRef>
          <a:effectRef idx="0">
            <a:schemeClr val="accent2"/>
          </a:effectRef>
          <a:fontRef idx="minor">
            <a:schemeClr val="lt1"/>
          </a:fontRef>
        </p:style>
        <p:txBody>
          <a:bodyPr>
            <a:normAutofit fontScale="90000"/>
          </a:bodyPr>
          <a:lstStyle/>
          <a:p>
            <a:r>
              <a:rPr lang="ar-IQ" b="1" dirty="0" smtClean="0"/>
              <a:t>العملية الإدارية</a:t>
            </a:r>
            <a:br>
              <a:rPr lang="ar-IQ" b="1" dirty="0" smtClean="0"/>
            </a:br>
            <a:r>
              <a:rPr lang="en-US" b="1" dirty="0" smtClean="0">
                <a:solidFill>
                  <a:srgbClr val="FFFF00"/>
                </a:solidFill>
              </a:rPr>
              <a:t>Management Process</a:t>
            </a:r>
            <a:endParaRPr lang="ar-IQ" b="1" dirty="0">
              <a:solidFill>
                <a:srgbClr val="FFFF00"/>
              </a:solidFill>
            </a:endParaRPr>
          </a:p>
        </p:txBody>
      </p:sp>
      <p:sp>
        <p:nvSpPr>
          <p:cNvPr id="5" name="Rectangle 4"/>
          <p:cNvSpPr/>
          <p:nvPr/>
        </p:nvSpPr>
        <p:spPr>
          <a:xfrm>
            <a:off x="1000100" y="2967335"/>
            <a:ext cx="7358114" cy="221708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just">
              <a:lnSpc>
                <a:spcPct val="150000"/>
              </a:lnSpc>
              <a:buNone/>
            </a:pPr>
            <a:r>
              <a:rPr lang="ar-IQ" sz="3200" b="1" dirty="0" smtClean="0"/>
              <a:t>مجموعة من الأنشطة أو الوظائف التي يمارسها أي إداري لتحقيق الأهداف الخاصة بأي منظمة من المنظمات.</a:t>
            </a:r>
            <a:endParaRPr lang="ar-IQ"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785786" y="500042"/>
            <a:ext cx="7663330" cy="857256"/>
            <a:chOff x="2066" y="3228898"/>
            <a:chExt cx="3877116" cy="1938558"/>
          </a:xfrm>
          <a:scene3d>
            <a:camera prst="orthographicFront"/>
            <a:lightRig rig="flat" dir="t"/>
          </a:scene3d>
        </p:grpSpPr>
        <p:sp>
          <p:nvSpPr>
            <p:cNvPr id="5" name="Rectangle 4"/>
            <p:cNvSpPr/>
            <p:nvPr/>
          </p:nvSpPr>
          <p:spPr>
            <a:xfrm>
              <a:off x="2066" y="3228898"/>
              <a:ext cx="3877116" cy="1938558"/>
            </a:xfrm>
            <a:prstGeom prst="rect">
              <a:avLst/>
            </a:prstGeom>
          </p:spPr>
          <p:style>
            <a:lnRef idx="1">
              <a:schemeClr val="accent2"/>
            </a:lnRef>
            <a:fillRef idx="2">
              <a:schemeClr val="accent2"/>
            </a:fillRef>
            <a:effectRef idx="1">
              <a:schemeClr val="accent2"/>
            </a:effectRef>
            <a:fontRef idx="minor">
              <a:schemeClr val="dk1"/>
            </a:fontRef>
          </p:style>
        </p:sp>
        <p:sp>
          <p:nvSpPr>
            <p:cNvPr id="6" name="Rectangle 5"/>
            <p:cNvSpPr/>
            <p:nvPr/>
          </p:nvSpPr>
          <p:spPr>
            <a:xfrm>
              <a:off x="2066" y="3228898"/>
              <a:ext cx="3877116" cy="1938558"/>
            </a:xfrm>
            <a:prstGeom prst="rect">
              <a:avLst/>
            </a:prstGeom>
          </p:spPr>
          <p:style>
            <a:lnRef idx="1">
              <a:schemeClr val="accent2"/>
            </a:lnRef>
            <a:fillRef idx="2">
              <a:schemeClr val="accent2"/>
            </a:fillRef>
            <a:effectRef idx="1">
              <a:schemeClr val="accent2"/>
            </a:effectRef>
            <a:fontRef idx="minor">
              <a:schemeClr val="dk1"/>
            </a:fontRef>
          </p:style>
          <p:txBody>
            <a:bodyPr spcFirstLastPara="0" vert="horz" wrap="square" lIns="31115" tIns="31115" rIns="31115" bIns="31115" numCol="1" spcCol="1270" anchor="ctr" anchorCtr="0">
              <a:noAutofit/>
            </a:bodyPr>
            <a:lstStyle/>
            <a:p>
              <a:pPr lvl="0" algn="ctr" defTabSz="2178050">
                <a:lnSpc>
                  <a:spcPct val="90000"/>
                </a:lnSpc>
                <a:spcBef>
                  <a:spcPct val="0"/>
                </a:spcBef>
                <a:spcAft>
                  <a:spcPct val="35000"/>
                </a:spcAft>
              </a:pPr>
              <a:r>
                <a:rPr lang="ar-SA" sz="3600" b="1" dirty="0" smtClean="0"/>
                <a:t>البحوث والتطوير</a:t>
              </a:r>
              <a:r>
                <a:rPr lang="ar-IQ" sz="3600" b="1" dirty="0" smtClean="0"/>
                <a:t> </a:t>
              </a:r>
              <a:r>
                <a:rPr lang="en-US" sz="3600" b="1" dirty="0" smtClean="0">
                  <a:solidFill>
                    <a:srgbClr val="C00000"/>
                  </a:solidFill>
                </a:rPr>
                <a:t>Research &amp; Development</a:t>
              </a:r>
              <a:endParaRPr lang="ar-IQ" sz="3600" b="1" dirty="0">
                <a:solidFill>
                  <a:srgbClr val="C00000"/>
                </a:solidFill>
              </a:endParaRPr>
            </a:p>
          </p:txBody>
        </p:sp>
      </p:grpSp>
      <p:sp>
        <p:nvSpPr>
          <p:cNvPr id="7" name="Rectangle 6"/>
          <p:cNvSpPr/>
          <p:nvPr/>
        </p:nvSpPr>
        <p:spPr>
          <a:xfrm>
            <a:off x="5286380" y="1643050"/>
            <a:ext cx="3571900" cy="4524315"/>
          </a:xfrm>
          <a:prstGeom prst="rect">
            <a:avLst/>
          </a:prstGeom>
        </p:spPr>
        <p:txBody>
          <a:bodyPr wrap="square">
            <a:spAutoFit/>
          </a:bodyPr>
          <a:lstStyle/>
          <a:p>
            <a:r>
              <a:rPr lang="ar-SA" sz="3600" b="1" dirty="0" smtClean="0"/>
              <a:t>القيام بالبحوث التطبيقية الهادفة الى إستيعاب التغيير والإستجابة له، بما في ذلك تطوير العمليات والتسويق والمالية والموارد البشرية، في إطار البيئة المتجددة</a:t>
            </a:r>
            <a:endParaRPr lang="ar-IQ" sz="3600" b="1" dirty="0"/>
          </a:p>
        </p:txBody>
      </p:sp>
      <p:pic>
        <p:nvPicPr>
          <p:cNvPr id="30722" name="Picture 2" descr="C:\Documents and Settings\Lenovo\Desktop\مواضيع لإدارة الفنادق\manager11.jpg"/>
          <p:cNvPicPr>
            <a:picLocks noChangeAspect="1" noChangeArrowheads="1"/>
          </p:cNvPicPr>
          <p:nvPr/>
        </p:nvPicPr>
        <p:blipFill>
          <a:blip r:embed="rId2"/>
          <a:srcRect/>
          <a:stretch>
            <a:fillRect/>
          </a:stretch>
        </p:blipFill>
        <p:spPr bwMode="auto">
          <a:xfrm>
            <a:off x="142844" y="2071678"/>
            <a:ext cx="5080000" cy="38100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00034" y="357167"/>
            <a:ext cx="8141865" cy="1000131"/>
            <a:chOff x="4693377" y="3228898"/>
            <a:chExt cx="3877116" cy="1938558"/>
          </a:xfrm>
          <a:scene3d>
            <a:camera prst="orthographicFront"/>
            <a:lightRig rig="flat" dir="t"/>
          </a:scene3d>
        </p:grpSpPr>
        <p:sp>
          <p:nvSpPr>
            <p:cNvPr id="5" name="Rectangle 4"/>
            <p:cNvSpPr/>
            <p:nvPr/>
          </p:nvSpPr>
          <p:spPr>
            <a:xfrm>
              <a:off x="4693377" y="3228898"/>
              <a:ext cx="3877116" cy="1938558"/>
            </a:xfrm>
            <a:prstGeom prst="rect">
              <a:avLst/>
            </a:prstGeom>
          </p:spPr>
          <p:style>
            <a:lnRef idx="1">
              <a:schemeClr val="accent2"/>
            </a:lnRef>
            <a:fillRef idx="2">
              <a:schemeClr val="accent2"/>
            </a:fillRef>
            <a:effectRef idx="1">
              <a:schemeClr val="accent2"/>
            </a:effectRef>
            <a:fontRef idx="minor">
              <a:schemeClr val="dk1"/>
            </a:fontRef>
          </p:style>
        </p:sp>
        <p:sp>
          <p:nvSpPr>
            <p:cNvPr id="6" name="Rectangle 5"/>
            <p:cNvSpPr/>
            <p:nvPr/>
          </p:nvSpPr>
          <p:spPr>
            <a:xfrm>
              <a:off x="4693377" y="3228898"/>
              <a:ext cx="3877116" cy="1938558"/>
            </a:xfrm>
            <a:prstGeom prst="rect">
              <a:avLst/>
            </a:prstGeom>
          </p:spPr>
          <p:style>
            <a:lnRef idx="1">
              <a:schemeClr val="accent2"/>
            </a:lnRef>
            <a:fillRef idx="2">
              <a:schemeClr val="accent2"/>
            </a:fillRef>
            <a:effectRef idx="1">
              <a:schemeClr val="accent2"/>
            </a:effectRef>
            <a:fontRef idx="minor">
              <a:schemeClr val="dk1"/>
            </a:fontRef>
          </p:style>
          <p:txBody>
            <a:bodyPr spcFirstLastPara="0" vert="horz" wrap="square" lIns="31115" tIns="31115" rIns="31115" bIns="31115" numCol="1" spcCol="1270" anchor="ctr" anchorCtr="0">
              <a:noAutofit/>
            </a:bodyPr>
            <a:lstStyle/>
            <a:p>
              <a:pPr lvl="0" algn="ctr" defTabSz="2178050">
                <a:lnSpc>
                  <a:spcPct val="90000"/>
                </a:lnSpc>
                <a:spcBef>
                  <a:spcPct val="0"/>
                </a:spcBef>
                <a:spcAft>
                  <a:spcPct val="35000"/>
                </a:spcAft>
              </a:pPr>
              <a:r>
                <a:rPr lang="ar-SA" sz="3600" b="1" dirty="0" smtClean="0"/>
                <a:t>العلاقات العامة</a:t>
              </a:r>
              <a:r>
                <a:rPr lang="en-US" sz="3600" b="1" dirty="0" smtClean="0"/>
                <a:t> </a:t>
              </a:r>
              <a:r>
                <a:rPr lang="ar-IQ" sz="3600" b="1" dirty="0" smtClean="0">
                  <a:solidFill>
                    <a:srgbClr val="C00000"/>
                  </a:solidFill>
                </a:rPr>
                <a:t> </a:t>
              </a:r>
              <a:r>
                <a:rPr lang="en-US" sz="3600" b="1" dirty="0" smtClean="0">
                  <a:solidFill>
                    <a:srgbClr val="C00000"/>
                  </a:solidFill>
                </a:rPr>
                <a:t>Public Relations</a:t>
              </a:r>
              <a:endParaRPr lang="ar-IQ" sz="3600" b="1" dirty="0" smtClean="0">
                <a:solidFill>
                  <a:srgbClr val="C00000"/>
                </a:solidFill>
              </a:endParaRPr>
            </a:p>
          </p:txBody>
        </p:sp>
      </p:grpSp>
      <p:sp>
        <p:nvSpPr>
          <p:cNvPr id="7" name="Rectangle 6"/>
          <p:cNvSpPr/>
          <p:nvPr/>
        </p:nvSpPr>
        <p:spPr>
          <a:xfrm>
            <a:off x="357158" y="1500174"/>
            <a:ext cx="8358214" cy="2862322"/>
          </a:xfrm>
          <a:prstGeom prst="rect">
            <a:avLst/>
          </a:prstGeom>
        </p:spPr>
        <p:txBody>
          <a:bodyPr wrap="square">
            <a:spAutoFit/>
          </a:bodyPr>
          <a:lstStyle/>
          <a:p>
            <a:pPr algn="just"/>
            <a:r>
              <a:rPr lang="ar-SA" sz="3600" b="1" dirty="0" smtClean="0"/>
              <a:t>نشاط يربط المنظمة بالمجتمع من خلال الإستعلام السليم عن حاجات البيئة وموقفها من مخرجات المنظمة (السلع والخدمات)، والإعلام الصحيح عن سياسات ونتاجات المنظمة وتوعية جمهور المنظمة بأفضل صيغ الإستفادة لتلك النتاجات</a:t>
            </a:r>
            <a:endParaRPr lang="ar-IQ" sz="3600" b="1" dirty="0"/>
          </a:p>
        </p:txBody>
      </p:sp>
      <p:pic>
        <p:nvPicPr>
          <p:cNvPr id="31746" name="Picture 2" descr="C:\Documents and Settings\Lenovo\Desktop\مواضيع لإدارة الفنادق\Employee-chosen-among-many.jpg"/>
          <p:cNvPicPr>
            <a:picLocks noChangeAspect="1" noChangeArrowheads="1"/>
          </p:cNvPicPr>
          <p:nvPr/>
        </p:nvPicPr>
        <p:blipFill>
          <a:blip r:embed="rId2"/>
          <a:srcRect/>
          <a:stretch>
            <a:fillRect/>
          </a:stretch>
        </p:blipFill>
        <p:spPr bwMode="auto">
          <a:xfrm>
            <a:off x="1285852" y="4276729"/>
            <a:ext cx="6286544" cy="2295543"/>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00034" y="428604"/>
            <a:ext cx="8020520" cy="857256"/>
          </a:xfrm>
          <a:prstGeom prst="rect">
            <a:avLst/>
          </a:prstGeom>
          <a:scene3d>
            <a:camera prst="orthographicFront"/>
            <a:lightRig rig="flat" dir="t"/>
          </a:scene3d>
        </p:spPr>
        <p:style>
          <a:lnRef idx="1">
            <a:schemeClr val="accent2"/>
          </a:lnRef>
          <a:fillRef idx="2">
            <a:schemeClr val="accent2"/>
          </a:fillRef>
          <a:effectRef idx="1">
            <a:schemeClr val="accent2"/>
          </a:effectRef>
          <a:fontRef idx="minor">
            <a:schemeClr val="dk1"/>
          </a:fontRef>
        </p:style>
        <p:txBody>
          <a:bodyPr spcFirstLastPara="0" vert="horz" wrap="square" lIns="31115" tIns="31115" rIns="31115" bIns="31115" numCol="1" spcCol="1270" anchor="ctr" anchorCtr="0">
            <a:noAutofit/>
          </a:bodyPr>
          <a:lstStyle/>
          <a:p>
            <a:pPr lvl="0" algn="ctr" defTabSz="2178050">
              <a:lnSpc>
                <a:spcPct val="90000"/>
              </a:lnSpc>
              <a:spcBef>
                <a:spcPct val="0"/>
              </a:spcBef>
              <a:spcAft>
                <a:spcPct val="35000"/>
              </a:spcAft>
            </a:pPr>
            <a:r>
              <a:rPr lang="ar-SA" sz="3600" b="1" dirty="0" smtClean="0"/>
              <a:t>الخدمات المساعدة</a:t>
            </a:r>
            <a:endParaRPr lang="ar-IQ" sz="3600" b="1" dirty="0">
              <a:solidFill>
                <a:srgbClr val="FFFF00"/>
              </a:solidFill>
            </a:endParaRPr>
          </a:p>
        </p:txBody>
      </p:sp>
      <p:sp>
        <p:nvSpPr>
          <p:cNvPr id="5" name="Rectangle 4"/>
          <p:cNvSpPr/>
          <p:nvPr/>
        </p:nvSpPr>
        <p:spPr>
          <a:xfrm>
            <a:off x="500034" y="1500174"/>
            <a:ext cx="7929586" cy="1754326"/>
          </a:xfrm>
          <a:prstGeom prst="rect">
            <a:avLst/>
          </a:prstGeom>
        </p:spPr>
        <p:txBody>
          <a:bodyPr wrap="square">
            <a:spAutoFit/>
          </a:bodyPr>
          <a:lstStyle/>
          <a:p>
            <a:pPr algn="just"/>
            <a:r>
              <a:rPr lang="ar-SA" sz="3600" b="1" dirty="0" smtClean="0"/>
              <a:t>نشاطات مساعدة متنوعة مثل الشؤون القانونية، والمكتبية، وتقديم مجموعة من الإستشارات الى إدارة المنظمة</a:t>
            </a:r>
            <a:endParaRPr lang="ar-IQ" sz="3600" b="1" dirty="0"/>
          </a:p>
        </p:txBody>
      </p:sp>
      <p:pic>
        <p:nvPicPr>
          <p:cNvPr id="32770" name="Picture 2" descr="C:\Documents and Settings\Lenovo\Desktop\مواضيع لإدارة الفنادق\30647.jpg"/>
          <p:cNvPicPr>
            <a:picLocks noChangeAspect="1" noChangeArrowheads="1"/>
          </p:cNvPicPr>
          <p:nvPr/>
        </p:nvPicPr>
        <p:blipFill>
          <a:blip r:embed="rId2"/>
          <a:srcRect/>
          <a:stretch>
            <a:fillRect/>
          </a:stretch>
        </p:blipFill>
        <p:spPr bwMode="auto">
          <a:xfrm>
            <a:off x="1428728" y="3000372"/>
            <a:ext cx="5715000" cy="347662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500694" y="500042"/>
            <a:ext cx="3325142" cy="1446550"/>
          </a:xfrm>
          <a:prstGeom prst="rect">
            <a:avLst/>
          </a:prstGeom>
          <a:effectLst>
            <a:innerShdw blurRad="114300">
              <a:prstClr val="black"/>
            </a:innerShdw>
          </a:effectLst>
          <a:scene3d>
            <a:camera prst="orthographicFront"/>
            <a:lightRig rig="threePt" dir="t"/>
          </a:scene3d>
          <a:sp3d>
            <a:bevelT/>
          </a:sp3d>
        </p:spPr>
        <p:style>
          <a:lnRef idx="0">
            <a:scrgbClr r="0" g="0" b="0"/>
          </a:lnRef>
          <a:fillRef idx="1001">
            <a:schemeClr val="dk2"/>
          </a:fillRef>
          <a:effectRef idx="0">
            <a:scrgbClr r="0" g="0" b="0"/>
          </a:effectRef>
          <a:fontRef idx="major"/>
        </p:style>
        <p:txBody>
          <a:bodyPr wrap="none">
            <a:spAutoFit/>
          </a:bodyPr>
          <a:lstStyle/>
          <a:p>
            <a:pPr algn="ctr"/>
            <a:r>
              <a:rPr lang="ar-IQ" sz="4400" b="1" dirty="0" smtClean="0">
                <a:solidFill>
                  <a:schemeClr val="bg1">
                    <a:lumMod val="95000"/>
                  </a:schemeClr>
                </a:solidFill>
              </a:rPr>
              <a:t>المنظمة</a:t>
            </a:r>
          </a:p>
          <a:p>
            <a:pPr algn="ctr"/>
            <a:r>
              <a:rPr lang="ar-IQ" sz="4400" b="1" dirty="0" smtClean="0">
                <a:solidFill>
                  <a:srgbClr val="FFFF00"/>
                </a:solidFill>
              </a:rPr>
              <a:t> </a:t>
            </a:r>
            <a:r>
              <a:rPr lang="en-US" sz="4400" b="1" dirty="0" smtClean="0">
                <a:solidFill>
                  <a:srgbClr val="FFFF00"/>
                </a:solidFill>
              </a:rPr>
              <a:t>Organization</a:t>
            </a:r>
            <a:endParaRPr lang="ar-IQ" sz="4400" b="1" dirty="0">
              <a:solidFill>
                <a:srgbClr val="FFFF00"/>
              </a:solidFill>
            </a:endParaRPr>
          </a:p>
        </p:txBody>
      </p:sp>
      <p:pic>
        <p:nvPicPr>
          <p:cNvPr id="2050" name="Picture 2" descr="https://encrypted-tbn1.gstatic.com/images?q=tbn:ANd9GcSf9oi_H3dx-37rvYH3EjliceDD-w1pEaykV_7ueMfbqeMIY-63"/>
          <p:cNvPicPr>
            <a:picLocks noChangeAspect="1" noChangeArrowheads="1"/>
          </p:cNvPicPr>
          <p:nvPr/>
        </p:nvPicPr>
        <p:blipFill>
          <a:blip r:embed="rId2"/>
          <a:srcRect/>
          <a:stretch>
            <a:fillRect/>
          </a:stretch>
        </p:blipFill>
        <p:spPr bwMode="auto">
          <a:xfrm>
            <a:off x="214282" y="428604"/>
            <a:ext cx="2466975" cy="1847851"/>
          </a:xfrm>
          <a:prstGeom prst="rect">
            <a:avLst/>
          </a:prstGeom>
          <a:noFill/>
        </p:spPr>
      </p:pic>
      <p:pic>
        <p:nvPicPr>
          <p:cNvPr id="2052" name="Picture 4" descr="https://encrypted-tbn2.gstatic.com/images?q=tbn:ANd9GcQ0ro71TKIPbhJxrPqQCtrsUPZfGs88Ua3-OX7bj_s5yGxMSH0k"/>
          <p:cNvPicPr>
            <a:picLocks noChangeAspect="1" noChangeArrowheads="1"/>
          </p:cNvPicPr>
          <p:nvPr/>
        </p:nvPicPr>
        <p:blipFill>
          <a:blip r:embed="rId3"/>
          <a:srcRect/>
          <a:stretch>
            <a:fillRect/>
          </a:stretch>
        </p:blipFill>
        <p:spPr bwMode="auto">
          <a:xfrm>
            <a:off x="214282" y="4357694"/>
            <a:ext cx="2466975" cy="1847851"/>
          </a:xfrm>
          <a:prstGeom prst="rect">
            <a:avLst/>
          </a:prstGeom>
          <a:noFill/>
        </p:spPr>
      </p:pic>
      <p:pic>
        <p:nvPicPr>
          <p:cNvPr id="2054" name="Picture 6" descr="http://www.rihanate.com/sites/default/files/imagecache/photooos_complet_contenus_news_itemsladthow_type/aout_education.jpg"/>
          <p:cNvPicPr>
            <a:picLocks noChangeAspect="1" noChangeArrowheads="1"/>
          </p:cNvPicPr>
          <p:nvPr/>
        </p:nvPicPr>
        <p:blipFill>
          <a:blip r:embed="rId4"/>
          <a:srcRect/>
          <a:stretch>
            <a:fillRect/>
          </a:stretch>
        </p:blipFill>
        <p:spPr bwMode="auto">
          <a:xfrm>
            <a:off x="214282" y="2428868"/>
            <a:ext cx="2381250" cy="1809751"/>
          </a:xfrm>
          <a:prstGeom prst="rect">
            <a:avLst/>
          </a:prstGeom>
          <a:noFill/>
        </p:spPr>
      </p:pic>
      <p:grpSp>
        <p:nvGrpSpPr>
          <p:cNvPr id="11" name="Group 10"/>
          <p:cNvGrpSpPr/>
          <p:nvPr/>
        </p:nvGrpSpPr>
        <p:grpSpPr>
          <a:xfrm>
            <a:off x="3214678" y="2571744"/>
            <a:ext cx="4814549" cy="1446550"/>
            <a:chOff x="3214678" y="2571744"/>
            <a:chExt cx="4814549" cy="1446550"/>
          </a:xfrm>
        </p:grpSpPr>
        <p:sp>
          <p:nvSpPr>
            <p:cNvPr id="6" name="Rectangle 5"/>
            <p:cNvSpPr/>
            <p:nvPr/>
          </p:nvSpPr>
          <p:spPr>
            <a:xfrm>
              <a:off x="4000496" y="2928934"/>
              <a:ext cx="4028731" cy="1077218"/>
            </a:xfrm>
            <a:prstGeom prst="rect">
              <a:avLst/>
            </a:prstGeom>
          </p:spPr>
          <p:txBody>
            <a:bodyPr wrap="none">
              <a:spAutoFit/>
            </a:bodyPr>
            <a:lstStyle/>
            <a:p>
              <a:pPr algn="ctr"/>
              <a:r>
                <a:rPr lang="ar-IQ" sz="3200" b="1" dirty="0" smtClean="0">
                  <a:solidFill>
                    <a:srgbClr val="C00000"/>
                  </a:solidFill>
                </a:rPr>
                <a:t>ماهي </a:t>
              </a:r>
              <a:r>
                <a:rPr lang="ar-SA" sz="3200" b="1" dirty="0" smtClean="0">
                  <a:solidFill>
                    <a:srgbClr val="C00000"/>
                  </a:solidFill>
                </a:rPr>
                <a:t>منظمات الأعمال</a:t>
              </a:r>
              <a:endParaRPr lang="en-US" sz="3200" b="1" dirty="0" smtClean="0">
                <a:solidFill>
                  <a:srgbClr val="C00000"/>
                </a:solidFill>
              </a:endParaRPr>
            </a:p>
            <a:p>
              <a:pPr algn="ctr"/>
              <a:r>
                <a:rPr lang="ar-SA" sz="3200" b="1" dirty="0" smtClean="0">
                  <a:solidFill>
                    <a:srgbClr val="C00000"/>
                  </a:solidFill>
                </a:rPr>
                <a:t> </a:t>
              </a:r>
              <a:r>
                <a:rPr lang="en-US" sz="3200" b="1" dirty="0" smtClean="0"/>
                <a:t>Business Organization</a:t>
              </a:r>
              <a:endParaRPr lang="ar-IQ" sz="8000" b="1" dirty="0">
                <a:solidFill>
                  <a:srgbClr val="C00000"/>
                </a:solidFill>
              </a:endParaRPr>
            </a:p>
          </p:txBody>
        </p:sp>
        <p:sp>
          <p:nvSpPr>
            <p:cNvPr id="10" name="Rectangle 9"/>
            <p:cNvSpPr/>
            <p:nvPr/>
          </p:nvSpPr>
          <p:spPr>
            <a:xfrm>
              <a:off x="3214678" y="2571744"/>
              <a:ext cx="587020" cy="1446550"/>
            </a:xfrm>
            <a:prstGeom prst="rect">
              <a:avLst/>
            </a:prstGeom>
          </p:spPr>
          <p:txBody>
            <a:bodyPr wrap="none">
              <a:spAutoFit/>
            </a:bodyPr>
            <a:lstStyle/>
            <a:p>
              <a:r>
                <a:rPr lang="ar-IQ" sz="8800" b="1" dirty="0" smtClean="0">
                  <a:solidFill>
                    <a:srgbClr val="C00000"/>
                  </a:solidFill>
                </a:rPr>
                <a:t>؟</a:t>
              </a:r>
              <a:endParaRPr lang="ar-IQ" sz="8800" dirty="0"/>
            </a:p>
          </p:txBody>
        </p:sp>
      </p:grpSp>
      <p:pic>
        <p:nvPicPr>
          <p:cNvPr id="14" name="Picture 13" descr="download (2).jpg"/>
          <p:cNvPicPr>
            <a:picLocks noChangeAspect="1"/>
          </p:cNvPicPr>
          <p:nvPr/>
        </p:nvPicPr>
        <p:blipFill>
          <a:blip r:embed="rId5"/>
          <a:stretch>
            <a:fillRect/>
          </a:stretch>
        </p:blipFill>
        <p:spPr>
          <a:xfrm>
            <a:off x="3071802" y="4429132"/>
            <a:ext cx="2476500" cy="1847850"/>
          </a:xfrm>
          <a:prstGeom prst="rect">
            <a:avLst/>
          </a:prstGeom>
        </p:spPr>
      </p:pic>
      <p:pic>
        <p:nvPicPr>
          <p:cNvPr id="16" name="Picture 15" descr="download (3).jpg"/>
          <p:cNvPicPr>
            <a:picLocks noChangeAspect="1"/>
          </p:cNvPicPr>
          <p:nvPr/>
        </p:nvPicPr>
        <p:blipFill>
          <a:blip r:embed="rId6"/>
          <a:stretch>
            <a:fillRect/>
          </a:stretch>
        </p:blipFill>
        <p:spPr>
          <a:xfrm>
            <a:off x="5715008" y="4429132"/>
            <a:ext cx="2791157" cy="185738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ox(i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blinds(horizontal)">
                                      <p:cBhvr>
                                        <p:cTn id="12" dur="5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054"/>
                                        </p:tgtEl>
                                        <p:attrNameLst>
                                          <p:attrName>style.visibility</p:attrName>
                                        </p:attrNameLst>
                                      </p:cBhvr>
                                      <p:to>
                                        <p:strVal val="visible"/>
                                      </p:to>
                                    </p:set>
                                    <p:animEffect transition="in" filter="box(in)">
                                      <p:cBhvr>
                                        <p:cTn id="17" dur="500"/>
                                        <p:tgtEl>
                                          <p:spTgt spid="2054"/>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2052"/>
                                        </p:tgtEl>
                                        <p:attrNameLst>
                                          <p:attrName>style.visibility</p:attrName>
                                        </p:attrNameLst>
                                      </p:cBhvr>
                                      <p:to>
                                        <p:strVal val="visible"/>
                                      </p:to>
                                    </p:set>
                                    <p:animEffect transition="in" filter="checkerboard(across)">
                                      <p:cBhvr>
                                        <p:cTn id="22" dur="500"/>
                                        <p:tgtEl>
                                          <p:spTgt spid="2052"/>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diamond(in)">
                                      <p:cBhvr>
                                        <p:cTn id="27" dur="20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ppt_x"/>
                                          </p:val>
                                        </p:tav>
                                        <p:tav tm="100000">
                                          <p:val>
                                            <p:strVal val="#ppt_x"/>
                                          </p:val>
                                        </p:tav>
                                      </p:tavLst>
                                    </p:anim>
                                    <p:anim calcmode="lin" valueType="num">
                                      <p:cBhvr additive="base">
                                        <p:cTn id="3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59434" y="1643050"/>
            <a:ext cx="6160661" cy="584775"/>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ar-SA" sz="3200" b="1" dirty="0" smtClean="0"/>
              <a:t>جميع الأعمال هي منظمات توفر سلع وخدمات</a:t>
            </a:r>
            <a:endParaRPr lang="ar-IQ" sz="3200" b="1" dirty="0"/>
          </a:p>
        </p:txBody>
      </p:sp>
      <p:sp>
        <p:nvSpPr>
          <p:cNvPr id="5" name="Rectangle 4"/>
          <p:cNvSpPr/>
          <p:nvPr/>
        </p:nvSpPr>
        <p:spPr>
          <a:xfrm>
            <a:off x="6940115" y="642918"/>
            <a:ext cx="1463862" cy="707886"/>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ar-IQ" sz="4000" b="1" dirty="0" smtClean="0">
                <a:solidFill>
                  <a:srgbClr val="C00000"/>
                </a:solidFill>
              </a:rPr>
              <a:t>المنظمة</a:t>
            </a:r>
            <a:endParaRPr lang="ar-IQ" sz="4000" dirty="0">
              <a:solidFill>
                <a:srgbClr val="C00000"/>
              </a:solidFill>
            </a:endParaRPr>
          </a:p>
        </p:txBody>
      </p:sp>
      <p:sp>
        <p:nvSpPr>
          <p:cNvPr id="6" name="Rectangle 5"/>
          <p:cNvSpPr/>
          <p:nvPr/>
        </p:nvSpPr>
        <p:spPr>
          <a:xfrm>
            <a:off x="1214414" y="2571744"/>
            <a:ext cx="6215074" cy="156966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ar-IQ" sz="3200" b="1" dirty="0" smtClean="0"/>
              <a:t>ال</a:t>
            </a:r>
            <a:r>
              <a:rPr lang="ar-SA" sz="3200" b="1" dirty="0" smtClean="0"/>
              <a:t>منظمات </a:t>
            </a:r>
            <a:r>
              <a:rPr lang="ar-IQ" sz="3200" b="1" dirty="0" smtClean="0"/>
              <a:t>الربحية التي </a:t>
            </a:r>
            <a:r>
              <a:rPr lang="ar-SA" sz="3200" b="1" dirty="0" smtClean="0"/>
              <a:t>تحفز المالكين على المخاطرة بنقودهم ووقتهم وتشجيعهم على فتح وتوسيع منظمات أعمالهم</a:t>
            </a:r>
            <a:endParaRPr lang="ar-IQ" sz="3200" b="1" dirty="0"/>
          </a:p>
        </p:txBody>
      </p:sp>
      <p:sp>
        <p:nvSpPr>
          <p:cNvPr id="7" name="Rectangle 6"/>
          <p:cNvSpPr/>
          <p:nvPr/>
        </p:nvSpPr>
        <p:spPr>
          <a:xfrm>
            <a:off x="1214414" y="4429132"/>
            <a:ext cx="6215074" cy="156966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ar-IQ" sz="3200" b="1" dirty="0" smtClean="0"/>
              <a:t>ال</a:t>
            </a:r>
            <a:r>
              <a:rPr lang="ar-SA" sz="3200" b="1" dirty="0" smtClean="0"/>
              <a:t>منظمات </a:t>
            </a:r>
            <a:r>
              <a:rPr lang="ar-IQ" sz="3200" b="1" dirty="0" smtClean="0"/>
              <a:t>غير الربحية التي </a:t>
            </a:r>
            <a:r>
              <a:rPr lang="ar-SA" sz="3200" b="1" dirty="0" smtClean="0"/>
              <a:t>تعمل بنفس الطريقة ولكن بصورة لا تبحث عن الربح</a:t>
            </a:r>
            <a:r>
              <a:rPr lang="ar-IQ" sz="3200" b="1" dirty="0" smtClean="0"/>
              <a:t>، كالمستشفيات والجامعات.</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2"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ox(in)">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2" animBg="1"/>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1643042" y="57148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p:cNvSpPr/>
          <p:nvPr/>
        </p:nvSpPr>
        <p:spPr>
          <a:xfrm>
            <a:off x="2786050" y="4643446"/>
            <a:ext cx="3562193" cy="1631216"/>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algn="ctr"/>
            <a:r>
              <a:rPr lang="ar-IQ" sz="3600" b="1" dirty="0" smtClean="0">
                <a:solidFill>
                  <a:srgbClr val="C00000"/>
                </a:solidFill>
              </a:rPr>
              <a:t>إنتاج السلع والخدمات </a:t>
            </a:r>
          </a:p>
          <a:p>
            <a:pPr>
              <a:buFont typeface="Wingdings" pitchFamily="2" charset="2"/>
              <a:buChar char="v"/>
            </a:pPr>
            <a:r>
              <a:rPr lang="ar-IQ" sz="3200" b="1" dirty="0" smtClean="0"/>
              <a:t>ولد فرص عمل</a:t>
            </a:r>
          </a:p>
          <a:p>
            <a:pPr>
              <a:buFont typeface="Wingdings" pitchFamily="2" charset="2"/>
              <a:buChar char="v"/>
            </a:pPr>
            <a:r>
              <a:rPr lang="ar-IQ" sz="3200" b="1" dirty="0" smtClean="0"/>
              <a:t> </a:t>
            </a:r>
            <a:r>
              <a:rPr lang="ar-SA" sz="3200" b="1" dirty="0" smtClean="0"/>
              <a:t>زيادة مدخولات الأفراد</a:t>
            </a:r>
            <a:endParaRPr lang="ar-IQ" sz="3200" b="1"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14348" y="357166"/>
            <a:ext cx="7237879" cy="646331"/>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r>
              <a:rPr lang="ar-IQ" sz="3600" b="1" dirty="0" smtClean="0"/>
              <a:t>المقارنة بين صفات المنظمات التقليدية والحديثة</a:t>
            </a:r>
            <a:endParaRPr lang="ar-IQ" sz="3600" dirty="0"/>
          </a:p>
        </p:txBody>
      </p:sp>
      <p:graphicFrame>
        <p:nvGraphicFramePr>
          <p:cNvPr id="5" name="Table 4"/>
          <p:cNvGraphicFramePr>
            <a:graphicFrameLocks noGrp="1"/>
          </p:cNvGraphicFramePr>
          <p:nvPr/>
        </p:nvGraphicFramePr>
        <p:xfrm>
          <a:off x="285720" y="1285860"/>
          <a:ext cx="8572560" cy="5056826"/>
        </p:xfrm>
        <a:graphic>
          <a:graphicData uri="http://schemas.openxmlformats.org/drawingml/2006/table">
            <a:tbl>
              <a:tblPr rtl="1">
                <a:tableStyleId>{D113A9D2-9D6B-4929-AA2D-F23B5EE8CBE7}</a:tableStyleId>
              </a:tblPr>
              <a:tblGrid>
                <a:gridCol w="4289681"/>
                <a:gridCol w="4282879"/>
              </a:tblGrid>
              <a:tr h="500066">
                <a:tc>
                  <a:txBody>
                    <a:bodyPr/>
                    <a:lstStyle/>
                    <a:p>
                      <a:pPr algn="ctr" rtl="1">
                        <a:lnSpc>
                          <a:spcPct val="115000"/>
                        </a:lnSpc>
                        <a:spcAft>
                          <a:spcPts val="0"/>
                        </a:spcAft>
                      </a:pPr>
                      <a:r>
                        <a:rPr lang="ar-IQ" sz="2400" b="1" dirty="0">
                          <a:solidFill>
                            <a:srgbClr val="C00000"/>
                          </a:solidFill>
                        </a:rPr>
                        <a:t>المنظمة التقليدية</a:t>
                      </a:r>
                      <a:endParaRPr lang="en-US" sz="2400" b="1" dirty="0">
                        <a:solidFill>
                          <a:srgbClr val="C00000"/>
                        </a:solidFill>
                        <a:latin typeface="Calibri"/>
                        <a:ea typeface="Calibri"/>
                        <a:cs typeface="Arial"/>
                      </a:endParaRPr>
                    </a:p>
                  </a:txBody>
                  <a:tcPr marL="68580" marR="68580" marT="0" marB="0">
                    <a:solidFill>
                      <a:srgbClr val="FFFF00"/>
                    </a:solidFill>
                  </a:tcPr>
                </a:tc>
                <a:tc>
                  <a:txBody>
                    <a:bodyPr/>
                    <a:lstStyle/>
                    <a:p>
                      <a:pPr algn="ctr" rtl="1">
                        <a:lnSpc>
                          <a:spcPct val="115000"/>
                        </a:lnSpc>
                        <a:spcAft>
                          <a:spcPts val="0"/>
                        </a:spcAft>
                      </a:pPr>
                      <a:r>
                        <a:rPr lang="ar-IQ" sz="2400" b="1" dirty="0">
                          <a:solidFill>
                            <a:srgbClr val="C00000"/>
                          </a:solidFill>
                        </a:rPr>
                        <a:t>المنظمة الحديثة</a:t>
                      </a:r>
                      <a:endParaRPr lang="en-US" sz="2400" b="1" dirty="0">
                        <a:solidFill>
                          <a:srgbClr val="C00000"/>
                        </a:solidFill>
                        <a:latin typeface="Calibri"/>
                        <a:ea typeface="Calibri"/>
                        <a:cs typeface="Arial"/>
                      </a:endParaRPr>
                    </a:p>
                  </a:txBody>
                  <a:tcPr marL="68580" marR="68580" marT="0" marB="0">
                    <a:solidFill>
                      <a:srgbClr val="FFFF00"/>
                    </a:solidFill>
                  </a:tcPr>
                </a:tc>
              </a:tr>
              <a:tr h="2101215">
                <a:tc>
                  <a:txBody>
                    <a:bodyPr/>
                    <a:lstStyle/>
                    <a:p>
                      <a:pPr marL="342900" lvl="0" indent="-342900" algn="just" rtl="1">
                        <a:lnSpc>
                          <a:spcPct val="115000"/>
                        </a:lnSpc>
                        <a:spcAft>
                          <a:spcPts val="0"/>
                        </a:spcAft>
                        <a:buFont typeface="+mj-lt"/>
                        <a:buAutoNum type="arabicPeriod"/>
                      </a:pPr>
                      <a:r>
                        <a:rPr lang="ar-IQ" sz="2000" b="1" dirty="0">
                          <a:solidFill>
                            <a:srgbClr val="FFFF00"/>
                          </a:solidFill>
                        </a:rPr>
                        <a:t>مستقرة</a:t>
                      </a:r>
                      <a:endParaRPr lang="en-US" sz="2000" b="1" dirty="0">
                        <a:solidFill>
                          <a:srgbClr val="FFFF00"/>
                        </a:solidFill>
                      </a:endParaRPr>
                    </a:p>
                    <a:p>
                      <a:pPr marL="342900" lvl="0" indent="-342900" algn="just" rtl="1">
                        <a:lnSpc>
                          <a:spcPct val="115000"/>
                        </a:lnSpc>
                        <a:spcAft>
                          <a:spcPts val="0"/>
                        </a:spcAft>
                        <a:buFont typeface="+mj-lt"/>
                        <a:buAutoNum type="arabicPeriod"/>
                      </a:pPr>
                      <a:r>
                        <a:rPr lang="ar-IQ" sz="2000" b="1" dirty="0">
                          <a:solidFill>
                            <a:srgbClr val="FFFF00"/>
                          </a:solidFill>
                        </a:rPr>
                        <a:t>غير مرنة</a:t>
                      </a:r>
                      <a:endParaRPr lang="en-US" sz="2000" b="1" dirty="0">
                        <a:solidFill>
                          <a:srgbClr val="FFFF00"/>
                        </a:solidFill>
                      </a:endParaRPr>
                    </a:p>
                    <a:p>
                      <a:pPr marL="342900" lvl="0" indent="-342900" algn="just" rtl="1">
                        <a:lnSpc>
                          <a:spcPct val="115000"/>
                        </a:lnSpc>
                        <a:spcAft>
                          <a:spcPts val="0"/>
                        </a:spcAft>
                        <a:buFont typeface="+mj-lt"/>
                        <a:buAutoNum type="arabicPeriod"/>
                      </a:pPr>
                      <a:r>
                        <a:rPr lang="ar-IQ" sz="2000" b="1" dirty="0">
                          <a:solidFill>
                            <a:srgbClr val="FFFF00"/>
                          </a:solidFill>
                        </a:rPr>
                        <a:t>التركيز على الوظيفة</a:t>
                      </a:r>
                      <a:endParaRPr lang="en-US" sz="2000" b="1" dirty="0">
                        <a:solidFill>
                          <a:srgbClr val="FFFF00"/>
                        </a:solidFill>
                      </a:endParaRPr>
                    </a:p>
                    <a:p>
                      <a:pPr marL="342900" lvl="0" indent="-342900" algn="just" rtl="1">
                        <a:lnSpc>
                          <a:spcPct val="115000"/>
                        </a:lnSpc>
                        <a:spcAft>
                          <a:spcPts val="0"/>
                        </a:spcAft>
                        <a:buFont typeface="+mj-lt"/>
                        <a:buAutoNum type="arabicPeriod"/>
                      </a:pPr>
                      <a:r>
                        <a:rPr lang="ar-IQ" sz="2000" b="1" dirty="0">
                          <a:solidFill>
                            <a:srgbClr val="FFFF00"/>
                          </a:solidFill>
                        </a:rPr>
                        <a:t>تتحدد الوظيفة عن طريق المركز الوظيفي</a:t>
                      </a:r>
                      <a:endParaRPr lang="en-US" sz="2000" b="1" dirty="0">
                        <a:solidFill>
                          <a:srgbClr val="FFFF00"/>
                        </a:solidFill>
                      </a:endParaRPr>
                    </a:p>
                    <a:p>
                      <a:pPr marL="342900" lvl="0" indent="-342900" algn="just" rtl="1">
                        <a:lnSpc>
                          <a:spcPct val="115000"/>
                        </a:lnSpc>
                        <a:spcAft>
                          <a:spcPts val="0"/>
                        </a:spcAft>
                        <a:buFont typeface="+mj-lt"/>
                        <a:buAutoNum type="arabicPeriod"/>
                      </a:pPr>
                      <a:r>
                        <a:rPr lang="ar-IQ" sz="2000" b="1" dirty="0">
                          <a:solidFill>
                            <a:srgbClr val="FFFF00"/>
                          </a:solidFill>
                        </a:rPr>
                        <a:t>التركيز على الفرد</a:t>
                      </a:r>
                      <a:endParaRPr lang="en-US" sz="2000" b="1" dirty="0">
                        <a:solidFill>
                          <a:srgbClr val="FFFF00"/>
                        </a:solidFill>
                      </a:endParaRPr>
                    </a:p>
                    <a:p>
                      <a:pPr marL="342900" lvl="0" indent="-342900" algn="just" rtl="1">
                        <a:lnSpc>
                          <a:spcPct val="115000"/>
                        </a:lnSpc>
                        <a:spcAft>
                          <a:spcPts val="0"/>
                        </a:spcAft>
                        <a:buFont typeface="+mj-lt"/>
                        <a:buAutoNum type="arabicPeriod"/>
                      </a:pPr>
                      <a:r>
                        <a:rPr lang="ar-IQ" sz="2000" b="1" dirty="0">
                          <a:solidFill>
                            <a:srgbClr val="FFFF00"/>
                          </a:solidFill>
                        </a:rPr>
                        <a:t>الوظائف دائمة</a:t>
                      </a:r>
                      <a:endParaRPr lang="en-US" sz="2000" b="1" dirty="0">
                        <a:solidFill>
                          <a:srgbClr val="FFFF00"/>
                        </a:solidFill>
                      </a:endParaRPr>
                    </a:p>
                    <a:p>
                      <a:pPr marL="342900" lvl="0" indent="-342900" algn="just" rtl="1">
                        <a:lnSpc>
                          <a:spcPct val="115000"/>
                        </a:lnSpc>
                        <a:spcAft>
                          <a:spcPts val="0"/>
                        </a:spcAft>
                        <a:buFont typeface="+mj-lt"/>
                        <a:buAutoNum type="arabicPeriod"/>
                      </a:pPr>
                      <a:r>
                        <a:rPr lang="ar-IQ" sz="2000" b="1" dirty="0">
                          <a:solidFill>
                            <a:srgbClr val="FFFF00"/>
                          </a:solidFill>
                        </a:rPr>
                        <a:t>التركيز على الأوامر</a:t>
                      </a:r>
                      <a:endParaRPr lang="en-US" sz="2000" b="1" dirty="0">
                        <a:solidFill>
                          <a:srgbClr val="FFFF00"/>
                        </a:solidFill>
                      </a:endParaRPr>
                    </a:p>
                    <a:p>
                      <a:pPr marL="342900" lvl="0" indent="-342900" algn="just" rtl="1">
                        <a:lnSpc>
                          <a:spcPct val="115000"/>
                        </a:lnSpc>
                        <a:spcAft>
                          <a:spcPts val="0"/>
                        </a:spcAft>
                        <a:buFont typeface="+mj-lt"/>
                        <a:buAutoNum type="arabicPeriod"/>
                      </a:pPr>
                      <a:r>
                        <a:rPr lang="ar-IQ" sz="2000" b="1" dirty="0">
                          <a:solidFill>
                            <a:srgbClr val="FFFF00"/>
                          </a:solidFill>
                        </a:rPr>
                        <a:t>ينفرد المديرون بصنع القرار</a:t>
                      </a:r>
                      <a:endParaRPr lang="en-US" sz="2000" b="1" dirty="0">
                        <a:solidFill>
                          <a:srgbClr val="FFFF00"/>
                        </a:solidFill>
                      </a:endParaRPr>
                    </a:p>
                    <a:p>
                      <a:pPr marL="342900" lvl="0" indent="-342900" algn="just" rtl="1">
                        <a:lnSpc>
                          <a:spcPct val="115000"/>
                        </a:lnSpc>
                        <a:spcAft>
                          <a:spcPts val="0"/>
                        </a:spcAft>
                        <a:buFont typeface="+mj-lt"/>
                        <a:buAutoNum type="arabicPeriod"/>
                      </a:pPr>
                      <a:r>
                        <a:rPr lang="ar-IQ" sz="2000" b="1" dirty="0">
                          <a:solidFill>
                            <a:srgbClr val="FFFF00"/>
                          </a:solidFill>
                        </a:rPr>
                        <a:t>التركيز على القواعد</a:t>
                      </a:r>
                      <a:endParaRPr lang="en-US" sz="2000" b="1" dirty="0">
                        <a:solidFill>
                          <a:srgbClr val="FFFF00"/>
                        </a:solidFill>
                      </a:endParaRPr>
                    </a:p>
                    <a:p>
                      <a:pPr marL="342900" lvl="0" indent="-342900" algn="just" rtl="1">
                        <a:lnSpc>
                          <a:spcPct val="115000"/>
                        </a:lnSpc>
                        <a:spcAft>
                          <a:spcPts val="0"/>
                        </a:spcAft>
                        <a:buFont typeface="+mj-lt"/>
                        <a:buNone/>
                        <a:tabLst>
                          <a:tab pos="388620" algn="l"/>
                        </a:tabLst>
                      </a:pPr>
                      <a:r>
                        <a:rPr lang="ar-IQ" sz="2000" b="1" dirty="0" smtClean="0">
                          <a:solidFill>
                            <a:srgbClr val="FFFF00"/>
                          </a:solidFill>
                        </a:rPr>
                        <a:t>10. تكون </a:t>
                      </a:r>
                      <a:r>
                        <a:rPr lang="ar-IQ" sz="2000" b="1" dirty="0">
                          <a:solidFill>
                            <a:srgbClr val="FFFF00"/>
                          </a:solidFill>
                        </a:rPr>
                        <a:t>القوى العاملة متجانسة</a:t>
                      </a:r>
                      <a:endParaRPr lang="en-US" sz="2000" b="1" dirty="0">
                        <a:solidFill>
                          <a:srgbClr val="FFFF00"/>
                        </a:solidFill>
                      </a:endParaRPr>
                    </a:p>
                    <a:p>
                      <a:pPr marL="342900" lvl="0" indent="-342900" algn="just" rtl="1">
                        <a:lnSpc>
                          <a:spcPct val="115000"/>
                        </a:lnSpc>
                        <a:spcAft>
                          <a:spcPts val="0"/>
                        </a:spcAft>
                        <a:buFont typeface="+mj-lt"/>
                        <a:buNone/>
                        <a:tabLst>
                          <a:tab pos="388620" algn="l"/>
                        </a:tabLst>
                      </a:pPr>
                      <a:r>
                        <a:rPr lang="ar-IQ" sz="2000" b="1" dirty="0" smtClean="0">
                          <a:solidFill>
                            <a:srgbClr val="FFFF00"/>
                          </a:solidFill>
                        </a:rPr>
                        <a:t>11. ساعات </a:t>
                      </a:r>
                      <a:r>
                        <a:rPr lang="ar-IQ" sz="2000" b="1" dirty="0">
                          <a:solidFill>
                            <a:srgbClr val="FFFF00"/>
                          </a:solidFill>
                        </a:rPr>
                        <a:t>العمل محددة من 8 صباحاً – 4 </a:t>
                      </a:r>
                      <a:r>
                        <a:rPr lang="ar-IQ" sz="2000" b="1" dirty="0" smtClean="0">
                          <a:solidFill>
                            <a:srgbClr val="FFFF00"/>
                          </a:solidFill>
                        </a:rPr>
                        <a:t>عصراً</a:t>
                      </a:r>
                    </a:p>
                    <a:p>
                      <a:pPr marL="342900" lvl="0" indent="-342900" algn="just" rtl="1">
                        <a:lnSpc>
                          <a:spcPct val="115000"/>
                        </a:lnSpc>
                        <a:spcAft>
                          <a:spcPts val="0"/>
                        </a:spcAft>
                        <a:buFont typeface="+mj-lt"/>
                        <a:buNone/>
                        <a:tabLst>
                          <a:tab pos="388620" algn="l"/>
                        </a:tabLst>
                      </a:pPr>
                      <a:r>
                        <a:rPr lang="ar-IQ" sz="2000" b="1" dirty="0" smtClean="0">
                          <a:solidFill>
                            <a:srgbClr val="FFFF00"/>
                          </a:solidFill>
                        </a:rPr>
                        <a:t>12. علاقات </a:t>
                      </a:r>
                      <a:r>
                        <a:rPr lang="ar-IQ" sz="2000" b="1" dirty="0">
                          <a:solidFill>
                            <a:srgbClr val="FFFF00"/>
                          </a:solidFill>
                        </a:rPr>
                        <a:t>هيدراكية (نظام التحكم)</a:t>
                      </a:r>
                      <a:endParaRPr lang="en-US" sz="2000" b="1" dirty="0">
                        <a:solidFill>
                          <a:srgbClr val="FFFF00"/>
                        </a:solidFill>
                        <a:latin typeface="Calibri"/>
                        <a:ea typeface="Calibri"/>
                        <a:cs typeface="Arial"/>
                      </a:endParaRPr>
                    </a:p>
                  </a:txBody>
                  <a:tcPr marL="68580" marR="68580" marT="0" marB="0"/>
                </a:tc>
                <a:tc>
                  <a:txBody>
                    <a:bodyPr/>
                    <a:lstStyle/>
                    <a:p>
                      <a:pPr marL="342900" lvl="0" indent="-342900" algn="just" rtl="1">
                        <a:lnSpc>
                          <a:spcPct val="115000"/>
                        </a:lnSpc>
                        <a:spcAft>
                          <a:spcPts val="0"/>
                        </a:spcAft>
                        <a:buFont typeface="+mj-lt"/>
                        <a:buAutoNum type="arabicPeriod"/>
                      </a:pPr>
                      <a:r>
                        <a:rPr lang="ar-IQ" sz="2000" b="1" dirty="0">
                          <a:solidFill>
                            <a:srgbClr val="FFFF00"/>
                          </a:solidFill>
                        </a:rPr>
                        <a:t>ديناميكية</a:t>
                      </a:r>
                      <a:endParaRPr lang="en-US" sz="2000" b="1" dirty="0">
                        <a:solidFill>
                          <a:srgbClr val="FFFF00"/>
                        </a:solidFill>
                      </a:endParaRPr>
                    </a:p>
                    <a:p>
                      <a:pPr marL="342900" lvl="0" indent="-342900" algn="just" rtl="1">
                        <a:lnSpc>
                          <a:spcPct val="115000"/>
                        </a:lnSpc>
                        <a:spcAft>
                          <a:spcPts val="0"/>
                        </a:spcAft>
                        <a:buFont typeface="+mj-lt"/>
                        <a:buAutoNum type="arabicPeriod"/>
                      </a:pPr>
                      <a:r>
                        <a:rPr lang="ar-IQ" sz="2000" b="1" dirty="0">
                          <a:solidFill>
                            <a:srgbClr val="FFFF00"/>
                          </a:solidFill>
                        </a:rPr>
                        <a:t>مرنة</a:t>
                      </a:r>
                      <a:endParaRPr lang="en-US" sz="2000" b="1" dirty="0">
                        <a:solidFill>
                          <a:srgbClr val="FFFF00"/>
                        </a:solidFill>
                      </a:endParaRPr>
                    </a:p>
                    <a:p>
                      <a:pPr marL="342900" lvl="0" indent="-342900" algn="just" rtl="1">
                        <a:lnSpc>
                          <a:spcPct val="115000"/>
                        </a:lnSpc>
                        <a:spcAft>
                          <a:spcPts val="0"/>
                        </a:spcAft>
                        <a:buFont typeface="+mj-lt"/>
                        <a:buAutoNum type="arabicPeriod"/>
                      </a:pPr>
                      <a:r>
                        <a:rPr lang="ar-IQ" sz="2000" b="1" dirty="0">
                          <a:solidFill>
                            <a:srgbClr val="FFFF00"/>
                          </a:solidFill>
                        </a:rPr>
                        <a:t>التركيز على المهارة</a:t>
                      </a:r>
                      <a:endParaRPr lang="en-US" sz="2000" b="1" dirty="0">
                        <a:solidFill>
                          <a:srgbClr val="FFFF00"/>
                        </a:solidFill>
                      </a:endParaRPr>
                    </a:p>
                    <a:p>
                      <a:pPr marL="342900" lvl="0" indent="-342900" algn="just" rtl="1">
                        <a:lnSpc>
                          <a:spcPct val="115000"/>
                        </a:lnSpc>
                        <a:spcAft>
                          <a:spcPts val="0"/>
                        </a:spcAft>
                        <a:buFont typeface="+mj-lt"/>
                        <a:buAutoNum type="arabicPeriod"/>
                      </a:pPr>
                      <a:r>
                        <a:rPr lang="ar-IQ" sz="2000" b="1" dirty="0">
                          <a:solidFill>
                            <a:srgbClr val="FFFF00"/>
                          </a:solidFill>
                        </a:rPr>
                        <a:t>تتحدد الوظيفة عن طريق التركيز على المهام التي يجب إنجازها</a:t>
                      </a:r>
                      <a:endParaRPr lang="en-US" sz="2000" b="1" dirty="0">
                        <a:solidFill>
                          <a:srgbClr val="FFFF00"/>
                        </a:solidFill>
                      </a:endParaRPr>
                    </a:p>
                    <a:p>
                      <a:pPr marL="342900" lvl="0" indent="-342900" algn="just" rtl="1">
                        <a:lnSpc>
                          <a:spcPct val="115000"/>
                        </a:lnSpc>
                        <a:spcAft>
                          <a:spcPts val="0"/>
                        </a:spcAft>
                        <a:buFont typeface="+mj-lt"/>
                        <a:buAutoNum type="arabicPeriod"/>
                      </a:pPr>
                      <a:r>
                        <a:rPr lang="ar-IQ" sz="2000" b="1" dirty="0">
                          <a:solidFill>
                            <a:srgbClr val="FFFF00"/>
                          </a:solidFill>
                        </a:rPr>
                        <a:t>التركيز على الفريق</a:t>
                      </a:r>
                      <a:endParaRPr lang="en-US" sz="2000" b="1" dirty="0">
                        <a:solidFill>
                          <a:srgbClr val="FFFF00"/>
                        </a:solidFill>
                      </a:endParaRPr>
                    </a:p>
                    <a:p>
                      <a:pPr marL="342900" lvl="0" indent="-342900" algn="just" rtl="1">
                        <a:lnSpc>
                          <a:spcPct val="115000"/>
                        </a:lnSpc>
                        <a:spcAft>
                          <a:spcPts val="0"/>
                        </a:spcAft>
                        <a:buFont typeface="+mj-lt"/>
                        <a:buAutoNum type="arabicPeriod"/>
                      </a:pPr>
                      <a:r>
                        <a:rPr lang="ar-IQ" sz="2000" b="1" dirty="0">
                          <a:solidFill>
                            <a:srgbClr val="FFFF00"/>
                          </a:solidFill>
                        </a:rPr>
                        <a:t>الوظائف المؤقتة</a:t>
                      </a:r>
                      <a:endParaRPr lang="en-US" sz="2000" b="1" dirty="0">
                        <a:solidFill>
                          <a:srgbClr val="FFFF00"/>
                        </a:solidFill>
                      </a:endParaRPr>
                    </a:p>
                    <a:p>
                      <a:pPr marL="342900" lvl="0" indent="-342900" algn="just" rtl="1">
                        <a:lnSpc>
                          <a:spcPct val="115000"/>
                        </a:lnSpc>
                        <a:spcAft>
                          <a:spcPts val="0"/>
                        </a:spcAft>
                        <a:buFont typeface="+mj-lt"/>
                        <a:buAutoNum type="arabicPeriod"/>
                      </a:pPr>
                      <a:r>
                        <a:rPr lang="ar-IQ" sz="2000" b="1" dirty="0">
                          <a:solidFill>
                            <a:srgbClr val="FFFF00"/>
                          </a:solidFill>
                        </a:rPr>
                        <a:t>التركيز على الإلتزام</a:t>
                      </a:r>
                      <a:endParaRPr lang="en-US" sz="2000" b="1" dirty="0">
                        <a:solidFill>
                          <a:srgbClr val="FFFF00"/>
                        </a:solidFill>
                      </a:endParaRPr>
                    </a:p>
                    <a:p>
                      <a:pPr marL="342900" lvl="0" indent="-342900" algn="just" rtl="1">
                        <a:lnSpc>
                          <a:spcPct val="115000"/>
                        </a:lnSpc>
                        <a:spcAft>
                          <a:spcPts val="0"/>
                        </a:spcAft>
                        <a:buFont typeface="+mj-lt"/>
                        <a:buAutoNum type="arabicPeriod"/>
                      </a:pPr>
                      <a:r>
                        <a:rPr lang="ar-IQ" sz="2000" b="1" dirty="0">
                          <a:solidFill>
                            <a:srgbClr val="FFFF00"/>
                          </a:solidFill>
                        </a:rPr>
                        <a:t>يشارك العاملون في صنع القرار</a:t>
                      </a:r>
                      <a:endParaRPr lang="en-US" sz="2000" b="1" dirty="0">
                        <a:solidFill>
                          <a:srgbClr val="FFFF00"/>
                        </a:solidFill>
                      </a:endParaRPr>
                    </a:p>
                    <a:p>
                      <a:pPr marL="342900" lvl="0" indent="-342900" algn="just" rtl="1">
                        <a:lnSpc>
                          <a:spcPct val="115000"/>
                        </a:lnSpc>
                        <a:spcAft>
                          <a:spcPts val="0"/>
                        </a:spcAft>
                        <a:buFont typeface="+mj-lt"/>
                        <a:buAutoNum type="arabicPeriod"/>
                      </a:pPr>
                      <a:r>
                        <a:rPr lang="ar-IQ" sz="2000" b="1" dirty="0">
                          <a:solidFill>
                            <a:srgbClr val="FFFF00"/>
                          </a:solidFill>
                        </a:rPr>
                        <a:t>التركيز على المستهلك</a:t>
                      </a:r>
                      <a:endParaRPr lang="en-US" sz="2000" b="1" dirty="0">
                        <a:solidFill>
                          <a:srgbClr val="FFFF00"/>
                        </a:solidFill>
                      </a:endParaRPr>
                    </a:p>
                    <a:p>
                      <a:pPr marL="342900" lvl="0" indent="-342900" algn="just" rtl="1">
                        <a:lnSpc>
                          <a:spcPct val="115000"/>
                        </a:lnSpc>
                        <a:spcAft>
                          <a:spcPts val="0"/>
                        </a:spcAft>
                        <a:buFont typeface="+mj-lt"/>
                        <a:buNone/>
                        <a:tabLst>
                          <a:tab pos="272415" algn="l"/>
                        </a:tabLst>
                      </a:pPr>
                      <a:r>
                        <a:rPr lang="ar-IQ" sz="2000" b="1" dirty="0" smtClean="0">
                          <a:solidFill>
                            <a:srgbClr val="FFFF00"/>
                          </a:solidFill>
                        </a:rPr>
                        <a:t>10. تكون </a:t>
                      </a:r>
                      <a:r>
                        <a:rPr lang="ar-IQ" sz="2000" b="1" dirty="0">
                          <a:solidFill>
                            <a:srgbClr val="FFFF00"/>
                          </a:solidFill>
                        </a:rPr>
                        <a:t>القوى العاملة متنوعة</a:t>
                      </a:r>
                      <a:endParaRPr lang="en-US" sz="2000" b="1" dirty="0">
                        <a:solidFill>
                          <a:srgbClr val="FFFF00"/>
                        </a:solidFill>
                      </a:endParaRPr>
                    </a:p>
                    <a:p>
                      <a:pPr marL="342900" lvl="0" indent="-342900" algn="just" rtl="1">
                        <a:lnSpc>
                          <a:spcPct val="115000"/>
                        </a:lnSpc>
                        <a:spcAft>
                          <a:spcPts val="0"/>
                        </a:spcAft>
                        <a:buFont typeface="+mj-lt"/>
                        <a:buNone/>
                        <a:tabLst>
                          <a:tab pos="272415" algn="l"/>
                        </a:tabLst>
                      </a:pPr>
                      <a:r>
                        <a:rPr lang="ar-IQ" sz="2000" b="1" dirty="0" smtClean="0">
                          <a:solidFill>
                            <a:srgbClr val="FFFF00"/>
                          </a:solidFill>
                        </a:rPr>
                        <a:t>11.</a:t>
                      </a:r>
                      <a:r>
                        <a:rPr lang="ar-IQ" sz="2000" b="1" baseline="0" dirty="0" smtClean="0">
                          <a:solidFill>
                            <a:srgbClr val="FFFF00"/>
                          </a:solidFill>
                        </a:rPr>
                        <a:t> </a:t>
                      </a:r>
                      <a:r>
                        <a:rPr lang="ar-IQ" sz="2000" b="1" dirty="0" smtClean="0">
                          <a:solidFill>
                            <a:srgbClr val="FFFF00"/>
                          </a:solidFill>
                        </a:rPr>
                        <a:t>لا </a:t>
                      </a:r>
                      <a:r>
                        <a:rPr lang="ar-IQ" sz="2000" b="1" dirty="0">
                          <a:solidFill>
                            <a:srgbClr val="FFFF00"/>
                          </a:solidFill>
                        </a:rPr>
                        <a:t>يوجد تحديد لساعات العمل</a:t>
                      </a:r>
                      <a:endParaRPr lang="en-US" sz="2000" b="1" dirty="0">
                        <a:solidFill>
                          <a:srgbClr val="FFFF00"/>
                        </a:solidFill>
                      </a:endParaRPr>
                    </a:p>
                    <a:p>
                      <a:pPr marL="342900" lvl="0" indent="-342900" algn="just" rtl="1">
                        <a:lnSpc>
                          <a:spcPct val="115000"/>
                        </a:lnSpc>
                        <a:spcAft>
                          <a:spcPts val="0"/>
                        </a:spcAft>
                        <a:buFont typeface="+mj-lt"/>
                        <a:buNone/>
                        <a:tabLst>
                          <a:tab pos="272415" algn="l"/>
                        </a:tabLst>
                      </a:pPr>
                      <a:r>
                        <a:rPr lang="ar-IQ" sz="2000" b="1" dirty="0" smtClean="0">
                          <a:solidFill>
                            <a:srgbClr val="FFFF00"/>
                          </a:solidFill>
                        </a:rPr>
                        <a:t>12. علاقات </a:t>
                      </a:r>
                      <a:r>
                        <a:rPr lang="ar-IQ" sz="2000" b="1" dirty="0">
                          <a:solidFill>
                            <a:srgbClr val="FFFF00"/>
                          </a:solidFill>
                        </a:rPr>
                        <a:t>شبكية</a:t>
                      </a:r>
                      <a:endParaRPr lang="en-US" sz="2000" b="1" dirty="0">
                        <a:solidFill>
                          <a:srgbClr val="FFFF00"/>
                        </a:solidFill>
                        <a:latin typeface="Calibri"/>
                        <a:ea typeface="Calibri"/>
                        <a:cs typeface="Arial"/>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428860" y="500042"/>
            <a:ext cx="3461077" cy="1446550"/>
          </a:xfrm>
          <a:prstGeom prst="rect">
            <a:avLst/>
          </a:prstGeom>
          <a:effectLst>
            <a:innerShdw blurRad="114300">
              <a:prstClr val="black"/>
            </a:innerShdw>
          </a:effectLst>
          <a:scene3d>
            <a:camera prst="orthographicFront"/>
            <a:lightRig rig="threePt" dir="t"/>
          </a:scene3d>
          <a:sp3d>
            <a:bevelT/>
          </a:sp3d>
        </p:spPr>
        <p:style>
          <a:lnRef idx="0">
            <a:scrgbClr r="0" g="0" b="0"/>
          </a:lnRef>
          <a:fillRef idx="1001">
            <a:schemeClr val="dk2"/>
          </a:fillRef>
          <a:effectRef idx="0">
            <a:scrgbClr r="0" g="0" b="0"/>
          </a:effectRef>
          <a:fontRef idx="major"/>
        </p:style>
        <p:txBody>
          <a:bodyPr wrap="none">
            <a:spAutoFit/>
          </a:bodyPr>
          <a:lstStyle/>
          <a:p>
            <a:pPr algn="ctr"/>
            <a:r>
              <a:rPr lang="ar-IQ" sz="4400" b="1" dirty="0" smtClean="0">
                <a:solidFill>
                  <a:schemeClr val="bg1">
                    <a:lumMod val="95000"/>
                  </a:schemeClr>
                </a:solidFill>
              </a:rPr>
              <a:t>الإدارة</a:t>
            </a:r>
          </a:p>
          <a:p>
            <a:pPr algn="ctr"/>
            <a:r>
              <a:rPr lang="ar-IQ" sz="4400" b="1" dirty="0" smtClean="0">
                <a:solidFill>
                  <a:srgbClr val="FFFF00"/>
                </a:solidFill>
              </a:rPr>
              <a:t> </a:t>
            </a:r>
            <a:r>
              <a:rPr lang="en-US" sz="4400" b="1" dirty="0" smtClean="0">
                <a:solidFill>
                  <a:srgbClr val="FFFF00"/>
                </a:solidFill>
              </a:rPr>
              <a:t>Management</a:t>
            </a:r>
            <a:endParaRPr lang="ar-IQ" sz="4400" b="1" dirty="0">
              <a:solidFill>
                <a:srgbClr val="FFFF00"/>
              </a:solidFill>
            </a:endParaRPr>
          </a:p>
        </p:txBody>
      </p:sp>
      <p:sp>
        <p:nvSpPr>
          <p:cNvPr id="6" name="Rectangle 5"/>
          <p:cNvSpPr/>
          <p:nvPr/>
        </p:nvSpPr>
        <p:spPr>
          <a:xfrm>
            <a:off x="696010" y="2428868"/>
            <a:ext cx="7449475" cy="584775"/>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ar-SA" sz="3200" b="1" dirty="0" smtClean="0"/>
              <a:t>تنسيق الجهود الجماعية والفردية لتحقيق أهداف محددة</a:t>
            </a:r>
            <a:endParaRPr lang="ar-IQ" sz="3200" b="1" dirty="0"/>
          </a:p>
        </p:txBody>
      </p:sp>
      <p:sp>
        <p:nvSpPr>
          <p:cNvPr id="7" name="Rectangle 6"/>
          <p:cNvSpPr/>
          <p:nvPr/>
        </p:nvSpPr>
        <p:spPr>
          <a:xfrm>
            <a:off x="642910" y="3357562"/>
            <a:ext cx="7500958" cy="304698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ar-IQ" sz="3200" b="1" dirty="0" smtClean="0">
                <a:solidFill>
                  <a:schemeClr val="dk1"/>
                </a:solidFill>
              </a:rPr>
              <a:t>عملية </a:t>
            </a:r>
            <a:r>
              <a:rPr lang="ar-IQ" sz="3200" b="1" dirty="0" smtClean="0">
                <a:solidFill>
                  <a:srgbClr val="FF0000"/>
                </a:solidFill>
              </a:rPr>
              <a:t>التخطيط</a:t>
            </a:r>
            <a:r>
              <a:rPr lang="ar-IQ" sz="3200" b="1" dirty="0" smtClean="0">
                <a:solidFill>
                  <a:schemeClr val="dk1"/>
                </a:solidFill>
              </a:rPr>
              <a:t> وإتخاذ القرار </a:t>
            </a:r>
            <a:r>
              <a:rPr lang="ar-IQ" sz="3200" b="1" dirty="0" smtClean="0">
                <a:solidFill>
                  <a:srgbClr val="FF0000"/>
                </a:solidFill>
              </a:rPr>
              <a:t>والتنظيم</a:t>
            </a:r>
            <a:r>
              <a:rPr lang="ar-IQ" sz="3200" b="1" dirty="0" smtClean="0">
                <a:solidFill>
                  <a:schemeClr val="dk1"/>
                </a:solidFill>
              </a:rPr>
              <a:t> والقيادة </a:t>
            </a:r>
            <a:r>
              <a:rPr lang="ar-IQ" sz="3200" b="1" dirty="0" smtClean="0">
                <a:solidFill>
                  <a:srgbClr val="FF0000"/>
                </a:solidFill>
              </a:rPr>
              <a:t>والتحفيز</a:t>
            </a:r>
            <a:r>
              <a:rPr lang="ar-IQ" sz="3200" b="1" dirty="0" smtClean="0">
                <a:solidFill>
                  <a:schemeClr val="dk1"/>
                </a:solidFill>
              </a:rPr>
              <a:t> والرقابة التي تمارس من أجل حصول المنظمة على </a:t>
            </a:r>
            <a:r>
              <a:rPr lang="ar-IQ" sz="3200" b="1" dirty="0" smtClean="0">
                <a:solidFill>
                  <a:srgbClr val="FF0000"/>
                </a:solidFill>
              </a:rPr>
              <a:t>الموارد البشرية والمادية والمالية والمعلوماتية </a:t>
            </a:r>
            <a:r>
              <a:rPr lang="ar-IQ" sz="3200" b="1" dirty="0" smtClean="0">
                <a:solidFill>
                  <a:schemeClr val="dk1"/>
                </a:solidFill>
              </a:rPr>
              <a:t>ومزجها وتوحيدها وتحويلها الى </a:t>
            </a:r>
            <a:r>
              <a:rPr lang="ar-IQ" sz="3200" b="1" dirty="0" smtClean="0">
                <a:solidFill>
                  <a:srgbClr val="FF0000"/>
                </a:solidFill>
              </a:rPr>
              <a:t>مخرجات بكفاءة </a:t>
            </a:r>
            <a:r>
              <a:rPr lang="ar-IQ" sz="3200" b="1" dirty="0" smtClean="0">
                <a:solidFill>
                  <a:schemeClr val="dk1"/>
                </a:solidFill>
              </a:rPr>
              <a:t>لغرض </a:t>
            </a:r>
            <a:r>
              <a:rPr lang="ar-IQ" sz="3200" b="1" dirty="0" smtClean="0">
                <a:solidFill>
                  <a:srgbClr val="FF0000"/>
                </a:solidFill>
              </a:rPr>
              <a:t>تحقيق أهدافها</a:t>
            </a:r>
            <a:r>
              <a:rPr lang="ar-IQ" sz="3200" b="1" dirty="0" smtClean="0">
                <a:solidFill>
                  <a:schemeClr val="dk1"/>
                </a:solidFill>
              </a:rPr>
              <a:t> والتكيف مع بيئتها (الفاعلية)، أي للوصول إلى </a:t>
            </a:r>
            <a:r>
              <a:rPr lang="ar-IQ" sz="3200" b="1" dirty="0" smtClean="0">
                <a:solidFill>
                  <a:srgbClr val="FF0000"/>
                </a:solidFill>
              </a:rPr>
              <a:t>أفضل النتائج بأقصر الطرق وأقل التكاليف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in)">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3714744" y="571480"/>
            <a:ext cx="2161169"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a:spAutoFit/>
          </a:bodyPr>
          <a:lstStyle/>
          <a:p>
            <a:r>
              <a:rPr lang="ar-IQ" sz="3200" b="1" dirty="0" smtClean="0"/>
              <a:t>العملية الإدارية</a:t>
            </a:r>
            <a:endParaRPr lang="ar-IQ" sz="3200" dirty="0"/>
          </a:p>
        </p:txBody>
      </p:sp>
      <p:grpSp>
        <p:nvGrpSpPr>
          <p:cNvPr id="28" name="Group 27"/>
          <p:cNvGrpSpPr/>
          <p:nvPr/>
        </p:nvGrpSpPr>
        <p:grpSpPr>
          <a:xfrm>
            <a:off x="6000760" y="1571612"/>
            <a:ext cx="2571768" cy="3429024"/>
            <a:chOff x="6000760" y="1571612"/>
            <a:chExt cx="2571768" cy="3429024"/>
          </a:xfrm>
        </p:grpSpPr>
        <p:sp>
          <p:nvSpPr>
            <p:cNvPr id="21" name="Oval 20"/>
            <p:cNvSpPr/>
            <p:nvPr/>
          </p:nvSpPr>
          <p:spPr>
            <a:xfrm>
              <a:off x="6000760" y="1785926"/>
              <a:ext cx="2571768" cy="32147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IQ"/>
            </a:p>
          </p:txBody>
        </p:sp>
        <p:sp>
          <p:nvSpPr>
            <p:cNvPr id="22" name="Rectangle 21"/>
            <p:cNvSpPr/>
            <p:nvPr/>
          </p:nvSpPr>
          <p:spPr>
            <a:xfrm>
              <a:off x="6715140" y="1571612"/>
              <a:ext cx="1135247" cy="584775"/>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ar-IQ" sz="3200" b="1" dirty="0" smtClean="0">
                  <a:solidFill>
                    <a:srgbClr val="C00000"/>
                  </a:solidFill>
                </a:rPr>
                <a:t>الموارد</a:t>
              </a:r>
              <a:endParaRPr lang="ar-IQ" sz="3200" b="1" dirty="0">
                <a:solidFill>
                  <a:srgbClr val="C00000"/>
                </a:solidFill>
              </a:endParaRPr>
            </a:p>
          </p:txBody>
        </p:sp>
        <p:grpSp>
          <p:nvGrpSpPr>
            <p:cNvPr id="36" name="Group 35"/>
            <p:cNvGrpSpPr/>
            <p:nvPr/>
          </p:nvGrpSpPr>
          <p:grpSpPr>
            <a:xfrm>
              <a:off x="6643702" y="2500306"/>
              <a:ext cx="1387829" cy="2075091"/>
              <a:chOff x="6215074" y="2500306"/>
              <a:chExt cx="1387829" cy="2075091"/>
            </a:xfrm>
          </p:grpSpPr>
          <p:sp>
            <p:nvSpPr>
              <p:cNvPr id="23" name="Rectangle 22"/>
              <p:cNvSpPr/>
              <p:nvPr/>
            </p:nvSpPr>
            <p:spPr>
              <a:xfrm>
                <a:off x="6215074" y="2500306"/>
                <a:ext cx="1316386" cy="646331"/>
              </a:xfrm>
              <a:prstGeom prst="rect">
                <a:avLst/>
              </a:prstGeom>
            </p:spPr>
            <p:txBody>
              <a:bodyPr wrap="none">
                <a:spAutoFit/>
              </a:bodyPr>
              <a:lstStyle/>
              <a:p>
                <a:r>
                  <a:rPr lang="ar-IQ" sz="3600" b="1" dirty="0" smtClean="0">
                    <a:solidFill>
                      <a:srgbClr val="FFFF00"/>
                    </a:solidFill>
                  </a:rPr>
                  <a:t>البشرية</a:t>
                </a:r>
                <a:endParaRPr lang="ar-IQ" sz="3600" dirty="0">
                  <a:solidFill>
                    <a:srgbClr val="FFFF00"/>
                  </a:solidFill>
                </a:endParaRPr>
              </a:p>
            </p:txBody>
          </p:sp>
          <p:sp>
            <p:nvSpPr>
              <p:cNvPr id="24" name="Rectangle 23"/>
              <p:cNvSpPr/>
              <p:nvPr/>
            </p:nvSpPr>
            <p:spPr>
              <a:xfrm>
                <a:off x="6357950" y="3214686"/>
                <a:ext cx="1170513" cy="646331"/>
              </a:xfrm>
              <a:prstGeom prst="rect">
                <a:avLst/>
              </a:prstGeom>
            </p:spPr>
            <p:txBody>
              <a:bodyPr wrap="none">
                <a:spAutoFit/>
              </a:bodyPr>
              <a:lstStyle/>
              <a:p>
                <a:r>
                  <a:rPr lang="ar-IQ" sz="3600" b="1" dirty="0" smtClean="0">
                    <a:solidFill>
                      <a:srgbClr val="FFFF00"/>
                    </a:solidFill>
                  </a:rPr>
                  <a:t>المادية</a:t>
                </a:r>
                <a:endParaRPr lang="ar-IQ" sz="3600" dirty="0">
                  <a:solidFill>
                    <a:srgbClr val="FFFF00"/>
                  </a:solidFill>
                </a:endParaRPr>
              </a:p>
            </p:txBody>
          </p:sp>
          <p:sp>
            <p:nvSpPr>
              <p:cNvPr id="25" name="Rectangle 24"/>
              <p:cNvSpPr/>
              <p:nvPr/>
            </p:nvSpPr>
            <p:spPr>
              <a:xfrm>
                <a:off x="6482083" y="3929066"/>
                <a:ext cx="1120820" cy="646331"/>
              </a:xfrm>
              <a:prstGeom prst="rect">
                <a:avLst/>
              </a:prstGeom>
            </p:spPr>
            <p:txBody>
              <a:bodyPr wrap="none">
                <a:spAutoFit/>
              </a:bodyPr>
              <a:lstStyle/>
              <a:p>
                <a:r>
                  <a:rPr lang="ar-IQ" sz="3600" b="1" dirty="0" smtClean="0">
                    <a:solidFill>
                      <a:srgbClr val="FFFF00"/>
                    </a:solidFill>
                  </a:rPr>
                  <a:t>المالية</a:t>
                </a:r>
                <a:endParaRPr lang="ar-IQ" sz="3600" dirty="0">
                  <a:solidFill>
                    <a:srgbClr val="FFFF00"/>
                  </a:solidFill>
                </a:endParaRPr>
              </a:p>
            </p:txBody>
          </p:sp>
        </p:grpSp>
      </p:grpSp>
      <p:grpSp>
        <p:nvGrpSpPr>
          <p:cNvPr id="39" name="Group 38"/>
          <p:cNvGrpSpPr/>
          <p:nvPr/>
        </p:nvGrpSpPr>
        <p:grpSpPr>
          <a:xfrm>
            <a:off x="3071802" y="1928802"/>
            <a:ext cx="2143140" cy="2928958"/>
            <a:chOff x="2857488" y="1857364"/>
            <a:chExt cx="2143140" cy="2928958"/>
          </a:xfrm>
        </p:grpSpPr>
        <p:sp>
          <p:nvSpPr>
            <p:cNvPr id="26" name="Oval 25"/>
            <p:cNvSpPr/>
            <p:nvPr/>
          </p:nvSpPr>
          <p:spPr>
            <a:xfrm>
              <a:off x="2857488" y="1857364"/>
              <a:ext cx="2143140" cy="2928958"/>
            </a:xfrm>
            <a:prstGeom prst="ellipse">
              <a:avLst/>
            </a:prstGeom>
          </p:spPr>
          <p:style>
            <a:lnRef idx="1">
              <a:schemeClr val="accent6"/>
            </a:lnRef>
            <a:fillRef idx="2">
              <a:schemeClr val="accent6"/>
            </a:fillRef>
            <a:effectRef idx="1">
              <a:schemeClr val="accent6"/>
            </a:effectRef>
            <a:fontRef idx="minor">
              <a:schemeClr val="dk1"/>
            </a:fontRef>
          </p:style>
          <p:txBody>
            <a:bodyPr rtlCol="1" anchor="ctr"/>
            <a:lstStyle/>
            <a:p>
              <a:pPr algn="ctr"/>
              <a:endParaRPr lang="ar-IQ"/>
            </a:p>
          </p:txBody>
        </p:sp>
        <p:grpSp>
          <p:nvGrpSpPr>
            <p:cNvPr id="35" name="Group 34"/>
            <p:cNvGrpSpPr/>
            <p:nvPr/>
          </p:nvGrpSpPr>
          <p:grpSpPr>
            <a:xfrm>
              <a:off x="2974181" y="2143116"/>
              <a:ext cx="1641835" cy="2357454"/>
              <a:chOff x="2974181" y="2143116"/>
              <a:chExt cx="1641835" cy="2357454"/>
            </a:xfrm>
          </p:grpSpPr>
          <p:sp>
            <p:nvSpPr>
              <p:cNvPr id="27" name="Rectangle 26"/>
              <p:cNvSpPr/>
              <p:nvPr/>
            </p:nvSpPr>
            <p:spPr>
              <a:xfrm>
                <a:off x="3394162" y="2143116"/>
                <a:ext cx="1190080" cy="542986"/>
              </a:xfrm>
              <a:prstGeom prst="rect">
                <a:avLst/>
              </a:prstGeom>
            </p:spPr>
            <p:txBody>
              <a:bodyPr wrap="square">
                <a:spAutoFit/>
              </a:bodyPr>
              <a:lstStyle/>
              <a:p>
                <a:r>
                  <a:rPr lang="ar-IQ" sz="2800" b="1" dirty="0" smtClean="0">
                    <a:solidFill>
                      <a:srgbClr val="C00000"/>
                    </a:solidFill>
                  </a:rPr>
                  <a:t>التخطيط</a:t>
                </a:r>
                <a:endParaRPr lang="ar-IQ" sz="2800" dirty="0">
                  <a:solidFill>
                    <a:srgbClr val="C00000"/>
                  </a:solidFill>
                </a:endParaRPr>
              </a:p>
            </p:txBody>
          </p:sp>
          <p:sp>
            <p:nvSpPr>
              <p:cNvPr id="30" name="Rectangle 29"/>
              <p:cNvSpPr/>
              <p:nvPr/>
            </p:nvSpPr>
            <p:spPr>
              <a:xfrm>
                <a:off x="2974181" y="2528824"/>
                <a:ext cx="1641835" cy="542986"/>
              </a:xfrm>
              <a:prstGeom prst="rect">
                <a:avLst/>
              </a:prstGeom>
            </p:spPr>
            <p:txBody>
              <a:bodyPr wrap="square">
                <a:spAutoFit/>
              </a:bodyPr>
              <a:lstStyle/>
              <a:p>
                <a:r>
                  <a:rPr lang="ar-IQ" sz="2800" b="1" dirty="0" smtClean="0">
                    <a:solidFill>
                      <a:srgbClr val="C00000"/>
                    </a:solidFill>
                  </a:rPr>
                  <a:t>إتخاذ القرار</a:t>
                </a:r>
                <a:endParaRPr lang="ar-IQ" sz="2800" dirty="0">
                  <a:solidFill>
                    <a:srgbClr val="C00000"/>
                  </a:solidFill>
                </a:endParaRPr>
              </a:p>
            </p:txBody>
          </p:sp>
          <p:sp>
            <p:nvSpPr>
              <p:cNvPr id="31" name="Rectangle 30"/>
              <p:cNvSpPr/>
              <p:nvPr/>
            </p:nvSpPr>
            <p:spPr>
              <a:xfrm>
                <a:off x="3541644" y="2857496"/>
                <a:ext cx="1031449" cy="542986"/>
              </a:xfrm>
              <a:prstGeom prst="rect">
                <a:avLst/>
              </a:prstGeom>
            </p:spPr>
            <p:txBody>
              <a:bodyPr wrap="square">
                <a:spAutoFit/>
              </a:bodyPr>
              <a:lstStyle/>
              <a:p>
                <a:r>
                  <a:rPr lang="ar-IQ" sz="2800" b="1" dirty="0" smtClean="0">
                    <a:solidFill>
                      <a:srgbClr val="C00000"/>
                    </a:solidFill>
                  </a:rPr>
                  <a:t>التنظيم</a:t>
                </a:r>
                <a:endParaRPr lang="ar-IQ" sz="2800" dirty="0">
                  <a:solidFill>
                    <a:srgbClr val="C00000"/>
                  </a:solidFill>
                </a:endParaRPr>
              </a:p>
            </p:txBody>
          </p:sp>
          <p:sp>
            <p:nvSpPr>
              <p:cNvPr id="32" name="Rectangle 31"/>
              <p:cNvSpPr/>
              <p:nvPr/>
            </p:nvSpPr>
            <p:spPr>
              <a:xfrm>
                <a:off x="3605763" y="3243204"/>
                <a:ext cx="962479" cy="542986"/>
              </a:xfrm>
              <a:prstGeom prst="rect">
                <a:avLst/>
              </a:prstGeom>
            </p:spPr>
            <p:txBody>
              <a:bodyPr wrap="square">
                <a:spAutoFit/>
              </a:bodyPr>
              <a:lstStyle/>
              <a:p>
                <a:r>
                  <a:rPr lang="ar-IQ" sz="2800" b="1" dirty="0" smtClean="0">
                    <a:solidFill>
                      <a:srgbClr val="C00000"/>
                    </a:solidFill>
                  </a:rPr>
                  <a:t>القيادة</a:t>
                </a:r>
                <a:endParaRPr lang="ar-IQ" sz="2800" dirty="0">
                  <a:solidFill>
                    <a:srgbClr val="C00000"/>
                  </a:solidFill>
                </a:endParaRPr>
              </a:p>
            </p:txBody>
          </p:sp>
          <p:sp>
            <p:nvSpPr>
              <p:cNvPr id="33" name="Rectangle 32"/>
              <p:cNvSpPr/>
              <p:nvPr/>
            </p:nvSpPr>
            <p:spPr>
              <a:xfrm>
                <a:off x="3496760" y="3571876"/>
                <a:ext cx="1079728" cy="542986"/>
              </a:xfrm>
              <a:prstGeom prst="rect">
                <a:avLst/>
              </a:prstGeom>
            </p:spPr>
            <p:txBody>
              <a:bodyPr wrap="square">
                <a:spAutoFit/>
              </a:bodyPr>
              <a:lstStyle/>
              <a:p>
                <a:r>
                  <a:rPr lang="ar-IQ" sz="2800" b="1" dirty="0" smtClean="0">
                    <a:solidFill>
                      <a:srgbClr val="C00000"/>
                    </a:solidFill>
                  </a:rPr>
                  <a:t>التحفيز</a:t>
                </a:r>
                <a:endParaRPr lang="ar-IQ" sz="2800" dirty="0">
                  <a:solidFill>
                    <a:srgbClr val="C00000"/>
                  </a:solidFill>
                </a:endParaRPr>
              </a:p>
            </p:txBody>
          </p:sp>
          <p:sp>
            <p:nvSpPr>
              <p:cNvPr id="34" name="Rectangle 33"/>
              <p:cNvSpPr/>
              <p:nvPr/>
            </p:nvSpPr>
            <p:spPr>
              <a:xfrm>
                <a:off x="3556070" y="3957584"/>
                <a:ext cx="1015930" cy="542986"/>
              </a:xfrm>
              <a:prstGeom prst="rect">
                <a:avLst/>
              </a:prstGeom>
            </p:spPr>
            <p:txBody>
              <a:bodyPr wrap="square">
                <a:spAutoFit/>
              </a:bodyPr>
              <a:lstStyle/>
              <a:p>
                <a:r>
                  <a:rPr lang="ar-IQ" sz="2800" b="1" dirty="0" smtClean="0">
                    <a:solidFill>
                      <a:srgbClr val="C00000"/>
                    </a:solidFill>
                  </a:rPr>
                  <a:t>الرقابة</a:t>
                </a:r>
                <a:endParaRPr lang="ar-IQ" sz="2800" dirty="0">
                  <a:solidFill>
                    <a:srgbClr val="C00000"/>
                  </a:solidFill>
                </a:endParaRPr>
              </a:p>
            </p:txBody>
          </p:sp>
        </p:grpSp>
      </p:grpSp>
      <p:grpSp>
        <p:nvGrpSpPr>
          <p:cNvPr id="42" name="Group 41"/>
          <p:cNvGrpSpPr/>
          <p:nvPr/>
        </p:nvGrpSpPr>
        <p:grpSpPr>
          <a:xfrm>
            <a:off x="571472" y="2714620"/>
            <a:ext cx="1500198" cy="1571636"/>
            <a:chOff x="642910" y="2857496"/>
            <a:chExt cx="1500198" cy="1571636"/>
          </a:xfrm>
        </p:grpSpPr>
        <p:sp>
          <p:nvSpPr>
            <p:cNvPr id="40" name="Oval 39"/>
            <p:cNvSpPr/>
            <p:nvPr/>
          </p:nvSpPr>
          <p:spPr>
            <a:xfrm>
              <a:off x="642910" y="2857496"/>
              <a:ext cx="1500198" cy="1571636"/>
            </a:xfrm>
            <a:prstGeom prst="ellipse">
              <a:avLst/>
            </a:prstGeom>
          </p:spPr>
          <p:style>
            <a:lnRef idx="0">
              <a:schemeClr val="accent2"/>
            </a:lnRef>
            <a:fillRef idx="3">
              <a:schemeClr val="accent2"/>
            </a:fillRef>
            <a:effectRef idx="3">
              <a:schemeClr val="accent2"/>
            </a:effectRef>
            <a:fontRef idx="minor">
              <a:schemeClr val="lt1"/>
            </a:fontRef>
          </p:style>
          <p:txBody>
            <a:bodyPr rtlCol="1" anchor="ctr"/>
            <a:lstStyle/>
            <a:p>
              <a:pPr algn="ctr"/>
              <a:endParaRPr lang="ar-IQ"/>
            </a:p>
          </p:txBody>
        </p:sp>
        <p:sp>
          <p:nvSpPr>
            <p:cNvPr id="41" name="Rectangle 40"/>
            <p:cNvSpPr/>
            <p:nvPr/>
          </p:nvSpPr>
          <p:spPr>
            <a:xfrm>
              <a:off x="714348" y="3357562"/>
              <a:ext cx="1332416" cy="646331"/>
            </a:xfrm>
            <a:prstGeom prst="rect">
              <a:avLst/>
            </a:prstGeom>
          </p:spPr>
          <p:txBody>
            <a:bodyPr wrap="none">
              <a:spAutoFit/>
            </a:bodyPr>
            <a:lstStyle/>
            <a:p>
              <a:r>
                <a:rPr lang="ar-IQ" sz="3600" b="1" dirty="0" smtClean="0">
                  <a:solidFill>
                    <a:srgbClr val="FFFF00"/>
                  </a:solidFill>
                </a:rPr>
                <a:t>الأهداف</a:t>
              </a:r>
              <a:endParaRPr lang="ar-IQ" sz="3600" dirty="0"/>
            </a:p>
          </p:txBody>
        </p:sp>
      </p:grpSp>
      <p:grpSp>
        <p:nvGrpSpPr>
          <p:cNvPr id="29" name="Group 28"/>
          <p:cNvGrpSpPr/>
          <p:nvPr/>
        </p:nvGrpSpPr>
        <p:grpSpPr>
          <a:xfrm>
            <a:off x="1851972" y="2071677"/>
            <a:ext cx="5434672" cy="2928959"/>
            <a:chOff x="1851972" y="2071677"/>
            <a:chExt cx="5434672" cy="2928959"/>
          </a:xfrm>
        </p:grpSpPr>
        <p:cxnSp>
          <p:nvCxnSpPr>
            <p:cNvPr id="44" name="Straight Arrow Connector 43"/>
            <p:cNvCxnSpPr>
              <a:endCxn id="40" idx="7"/>
            </p:cNvCxnSpPr>
            <p:nvPr/>
          </p:nvCxnSpPr>
          <p:spPr>
            <a:xfrm rot="10800000" flipV="1">
              <a:off x="1851972" y="2071677"/>
              <a:ext cx="4791731" cy="873103"/>
            </a:xfrm>
            <a:prstGeom prst="straightConnector1">
              <a:avLst/>
            </a:prstGeom>
            <a:ln w="19050">
              <a:solidFill>
                <a:schemeClr val="tx1"/>
              </a:solidFill>
              <a:prstDash val="dashDot"/>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21" idx="4"/>
            </p:cNvCxnSpPr>
            <p:nvPr/>
          </p:nvCxnSpPr>
          <p:spPr>
            <a:xfrm rot="5400000" flipH="1">
              <a:off x="4036215" y="1750207"/>
              <a:ext cx="1071570" cy="5429288"/>
            </a:xfrm>
            <a:prstGeom prst="straightConnector1">
              <a:avLst/>
            </a:prstGeom>
            <a:ln w="19050">
              <a:solidFill>
                <a:schemeClr val="tx1"/>
              </a:solidFill>
              <a:prstDash val="dashDot"/>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rot="10800000" flipV="1">
              <a:off x="2000232" y="2714620"/>
              <a:ext cx="4071966" cy="500066"/>
            </a:xfrm>
            <a:prstGeom prst="straightConnector1">
              <a:avLst/>
            </a:prstGeom>
            <a:ln w="19050">
              <a:solidFill>
                <a:schemeClr val="tx1"/>
              </a:solidFill>
              <a:prstDash val="dashDot"/>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rot="10800000">
              <a:off x="2071670" y="3643314"/>
              <a:ext cx="4143404" cy="571504"/>
            </a:xfrm>
            <a:prstGeom prst="straightConnector1">
              <a:avLst/>
            </a:prstGeom>
            <a:ln w="19050">
              <a:solidFill>
                <a:schemeClr val="tx1"/>
              </a:solidFill>
              <a:prstDash val="dashDot"/>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checkerboard(across)">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checkerboard(across)">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diamond(in)">
                                      <p:cBhvr>
                                        <p:cTn id="17" dur="20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checkerboard(across)">
                                      <p:cBhvr>
                                        <p:cTn id="2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357298"/>
            <a:ext cx="8572560" cy="4757758"/>
          </a:xfrm>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pPr lvl="0" algn="just"/>
            <a:r>
              <a:rPr lang="ar-IQ" b="1" dirty="0" smtClean="0">
                <a:solidFill>
                  <a:srgbClr val="C00000"/>
                </a:solidFill>
              </a:rPr>
              <a:t>فن أو علم توجيه وتسيير وإدارة عمل الآخرين بهدف تحقيق أهداف محددة.</a:t>
            </a:r>
            <a:endParaRPr lang="en-US" b="1" dirty="0" smtClean="0">
              <a:solidFill>
                <a:srgbClr val="C00000"/>
              </a:solidFill>
            </a:endParaRPr>
          </a:p>
          <a:p>
            <a:pPr lvl="0" algn="just"/>
            <a:r>
              <a:rPr lang="ar-IQ" b="1" dirty="0" smtClean="0"/>
              <a:t>عملية إتخاذ القرارات والقيادة.</a:t>
            </a:r>
            <a:endParaRPr lang="en-US" b="1" dirty="0" smtClean="0"/>
          </a:p>
          <a:p>
            <a:pPr lvl="0" algn="just"/>
            <a:r>
              <a:rPr lang="ar-IQ" b="1" dirty="0" smtClean="0">
                <a:solidFill>
                  <a:srgbClr val="C00000"/>
                </a:solidFill>
              </a:rPr>
              <a:t>بالنسبة الى الإقتصادي : تعني الإدارة عنصراً من عناصر الإنتاج يهتم بتنظيم وتنسيق العناصر الأخرى، وهي الأرض واليد العاملة والرأسمال، بهدف تحقيق أعلى مستوى من الكفاءة.</a:t>
            </a:r>
            <a:endParaRPr lang="en-US" b="1" dirty="0" smtClean="0">
              <a:solidFill>
                <a:srgbClr val="C00000"/>
              </a:solidFill>
            </a:endParaRPr>
          </a:p>
          <a:p>
            <a:pPr algn="just"/>
            <a:r>
              <a:rPr lang="ar-IQ" b="1" dirty="0" smtClean="0"/>
              <a:t>العملية الإجتماعية التي تترتب عليها المسؤولية عن تخطيط وتنظيم أعمال مشروع ما بصورة فعالة وإقتصادية بهدف تحقيق غاية أو مهمة معينة، وهي تنطوي على الحكم والتقرير في مسألة تحديد الخطط وإستخدام البيانات من أجل مراقبة أداء العمل وتقديمه بالنسبة الى تلك الخطط، وتوجيه الموظفين ودمجهم وحثهم والإشراف عليهم أثناء تنفيذ الأعمال المنوطة بهم.</a:t>
            </a:r>
            <a:endParaRPr lang="ar-IQ" b="1" dirty="0"/>
          </a:p>
        </p:txBody>
      </p:sp>
      <p:sp>
        <p:nvSpPr>
          <p:cNvPr id="4" name="Rectangle 3"/>
          <p:cNvSpPr/>
          <p:nvPr/>
        </p:nvSpPr>
        <p:spPr>
          <a:xfrm>
            <a:off x="4071934" y="357166"/>
            <a:ext cx="4751494" cy="769441"/>
          </a:xfrm>
          <a:prstGeom prst="rect">
            <a:avLst/>
          </a:prstGeom>
          <a:effectLst>
            <a:innerShdw blurRad="114300">
              <a:prstClr val="black"/>
            </a:innerShdw>
          </a:effectLst>
          <a:scene3d>
            <a:camera prst="orthographicFront"/>
            <a:lightRig rig="threePt" dir="t"/>
          </a:scene3d>
          <a:sp3d>
            <a:bevelT/>
          </a:sp3d>
        </p:spPr>
        <p:style>
          <a:lnRef idx="0">
            <a:scrgbClr r="0" g="0" b="0"/>
          </a:lnRef>
          <a:fillRef idx="1001">
            <a:schemeClr val="dk2"/>
          </a:fillRef>
          <a:effectRef idx="0">
            <a:scrgbClr r="0" g="0" b="0"/>
          </a:effectRef>
          <a:fontRef idx="major"/>
        </p:style>
        <p:txBody>
          <a:bodyPr wrap="none">
            <a:spAutoFit/>
          </a:bodyPr>
          <a:lstStyle/>
          <a:p>
            <a:pPr algn="ctr"/>
            <a:r>
              <a:rPr lang="ar-IQ" sz="4400" b="1" dirty="0" smtClean="0">
                <a:solidFill>
                  <a:schemeClr val="bg1">
                    <a:lumMod val="95000"/>
                  </a:schemeClr>
                </a:solidFill>
              </a:rPr>
              <a:t>الإدارة </a:t>
            </a:r>
            <a:r>
              <a:rPr lang="ar-IQ" sz="4400" b="1" dirty="0" smtClean="0">
                <a:solidFill>
                  <a:srgbClr val="FFFF00"/>
                </a:solidFill>
              </a:rPr>
              <a:t> </a:t>
            </a:r>
            <a:r>
              <a:rPr lang="en-US" sz="4400" b="1" dirty="0" smtClean="0">
                <a:solidFill>
                  <a:srgbClr val="FFFF00"/>
                </a:solidFill>
              </a:rPr>
              <a:t>Management</a:t>
            </a:r>
            <a:endParaRPr lang="ar-IQ" sz="4400" b="1"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352</TotalTime>
  <Words>759</Words>
  <Application>Microsoft Office PowerPoint</Application>
  <PresentationFormat>On-screen Show (4:3)</PresentationFormat>
  <Paragraphs>125</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Slide 1</vt:lpstr>
      <vt:lpstr>العملية الإدارية Management Process</vt:lpstr>
      <vt:lpstr>Slide 3</vt:lpstr>
      <vt:lpstr>Slide 4</vt:lpstr>
      <vt:lpstr>Slide 5</vt:lpstr>
      <vt:lpstr>Slide 6</vt:lpstr>
      <vt:lpstr>Slide 7</vt:lpstr>
      <vt:lpstr>Slide 8</vt:lpstr>
      <vt:lpstr>Slide 9</vt:lpstr>
      <vt:lpstr>Slide 10</vt:lpstr>
      <vt:lpstr>Slide 11</vt:lpstr>
      <vt:lpstr>أهمية الإدارة</vt:lpstr>
      <vt:lpstr>Slide 13</vt:lpstr>
      <vt:lpstr>Slide 14</vt:lpstr>
      <vt:lpstr>Slide 15</vt:lpstr>
      <vt:lpstr>Slide 16</vt:lpstr>
      <vt:lpstr>Slide 17</vt:lpstr>
      <vt:lpstr>Slide 18</vt:lpstr>
      <vt:lpstr>Slide 19</vt:lpstr>
      <vt:lpstr>Slide 20</vt:lpstr>
      <vt:lpstr>Slide 21</vt:lpstr>
      <vt:lpstr>Slide 22</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Lenovo</dc:creator>
  <cp:lastModifiedBy>          Lenovo</cp:lastModifiedBy>
  <cp:revision>16</cp:revision>
  <dcterms:created xsi:type="dcterms:W3CDTF">2013-09-16T15:50:27Z</dcterms:created>
  <dcterms:modified xsi:type="dcterms:W3CDTF">2013-09-27T11:08:12Z</dcterms:modified>
</cp:coreProperties>
</file>