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9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12/03/1435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12/03/1435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12/03/1435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12/03/1435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12/03/1435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12/03/1435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12/03/1435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12/03/1435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12/03/1435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12/03/1435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12/03/1435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12/03/1435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/>
          <a:lstStyle/>
          <a:p>
            <a:r>
              <a:rPr lang="ar-IQ" dirty="0" smtClean="0"/>
              <a:t>حصر البيانات السياحية وأهميتها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827584" y="2132856"/>
            <a:ext cx="7344816" cy="3505944"/>
          </a:xfrm>
        </p:spPr>
        <p:txBody>
          <a:bodyPr/>
          <a:lstStyle/>
          <a:p>
            <a:r>
              <a:rPr lang="ar-IQ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اولا ..</a:t>
            </a:r>
            <a:r>
              <a:rPr lang="ar-IQ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مفهوم حصر البيانات وأهدافه </a:t>
            </a:r>
          </a:p>
          <a:p>
            <a:r>
              <a:rPr lang="ar-IQ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ثانيا ..</a:t>
            </a:r>
            <a:r>
              <a:rPr lang="ar-IQ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ar-IQ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مدخلات</a:t>
            </a:r>
            <a:r>
              <a:rPr lang="ar-IQ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التخطيط السياحي </a:t>
            </a:r>
          </a:p>
          <a:p>
            <a:r>
              <a:rPr lang="ar-IQ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ثالثا ..</a:t>
            </a:r>
            <a:r>
              <a:rPr lang="ar-IQ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السياسة السياحية الشاملة </a:t>
            </a:r>
            <a:endParaRPr lang="ar-SA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مفهوم الحصر السياحي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يقصد </a:t>
            </a:r>
            <a:r>
              <a:rPr lang="ar-IQ" dirty="0" err="1" smtClean="0"/>
              <a:t>به</a:t>
            </a:r>
            <a:r>
              <a:rPr lang="ar-IQ" dirty="0" smtClean="0"/>
              <a:t> هو عملية جمع المعلومات والبيانات السياحية بعناية وبطريقة منظمة وعلى اسس فنية وتحليلية وتفسيرها من اجل تحسين وضع الخطط وصناعة القرار.</a:t>
            </a:r>
          </a:p>
          <a:p>
            <a:r>
              <a:rPr lang="ar-IQ" dirty="0" smtClean="0"/>
              <a:t>وهذا يشمل معرفة اعداد السائحين وكذلك معرفة طريقة الوصول وطول مدة الاقامة </a:t>
            </a:r>
            <a:r>
              <a:rPr lang="ar-IQ" dirty="0" err="1" smtClean="0"/>
              <a:t>واسلوب</a:t>
            </a:r>
            <a:r>
              <a:rPr lang="ar-IQ" dirty="0" smtClean="0"/>
              <a:t> ونوع طريقة سد الحاجات تلبيتها ووسائل الترفيه التي يرغبها السائح ومقدار الانفاق </a:t>
            </a:r>
            <a:r>
              <a:rPr lang="ar-IQ" dirty="0" err="1" smtClean="0"/>
              <a:t>واسلوب</a:t>
            </a:r>
            <a:r>
              <a:rPr lang="ar-IQ" dirty="0" smtClean="0"/>
              <a:t> ونوع طرق الانتقال والخصائص الاجتماعية والاقتصادية للسائحين.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طرق الحصر السياحي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تتعدد طرق ونظم الجمع والحصر للبيانات السياحية وتتوقف اهمية هذه البيانات على حجم النشاط السياحي وكفاءة الاجهزة التي تقوم بتجميعها وتتمثل هذه الطرق </a:t>
            </a:r>
            <a:r>
              <a:rPr lang="ar-IQ" dirty="0" err="1" smtClean="0"/>
              <a:t>بالاتي:</a:t>
            </a:r>
            <a:endParaRPr lang="ar-IQ" dirty="0" smtClean="0"/>
          </a:p>
          <a:p>
            <a:r>
              <a:rPr lang="ar-IQ" dirty="0" smtClean="0"/>
              <a:t>1- بطاقات الوصول والمغادرة:والتي تستخدم في منافذ الوصول والمغادرة من الدولة وقد اوصت منظمة السياحة العالمية بضرورة توفر الاسئلة الاتية في هذه البطاقة والمتمثلة </a:t>
            </a:r>
            <a:r>
              <a:rPr lang="ar-IQ" dirty="0" err="1" smtClean="0"/>
              <a:t>بالاتي :</a:t>
            </a:r>
            <a:endParaRPr lang="ar-IQ" dirty="0" smtClean="0"/>
          </a:p>
          <a:p>
            <a:r>
              <a:rPr lang="ar-IQ" dirty="0" smtClean="0"/>
              <a:t>أ-بلد الاقامة للشخص الزائر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ar-IQ" dirty="0" smtClean="0"/>
              <a:t>ب- الجنسية </a:t>
            </a:r>
          </a:p>
          <a:p>
            <a:r>
              <a:rPr lang="ar-IQ" dirty="0" err="1" smtClean="0"/>
              <a:t>جـ</a:t>
            </a:r>
            <a:r>
              <a:rPr lang="ar-IQ" dirty="0" smtClean="0"/>
              <a:t>- الغرض من الزيارة </a:t>
            </a:r>
          </a:p>
          <a:p>
            <a:r>
              <a:rPr lang="ar-IQ" dirty="0" err="1" smtClean="0"/>
              <a:t>ء </a:t>
            </a:r>
            <a:r>
              <a:rPr lang="ar-IQ" dirty="0" smtClean="0"/>
              <a:t>– تاريخ الوصول والمغادرة للتمكن من حصر فترة الاقامة </a:t>
            </a:r>
            <a:r>
              <a:rPr lang="ar-IQ" dirty="0" err="1" smtClean="0"/>
              <a:t>هـ </a:t>
            </a:r>
            <a:r>
              <a:rPr lang="ar-IQ" dirty="0" smtClean="0"/>
              <a:t>- وسيلة السفر.</a:t>
            </a:r>
          </a:p>
          <a:p>
            <a:r>
              <a:rPr lang="ar-IQ" dirty="0" smtClean="0"/>
              <a:t>2- بيانات التسجيل لدى منشات </a:t>
            </a:r>
            <a:r>
              <a:rPr lang="ar-IQ" dirty="0" err="1" smtClean="0"/>
              <a:t>الاقامة </a:t>
            </a:r>
            <a:r>
              <a:rPr lang="ar-IQ" dirty="0" smtClean="0"/>
              <a:t>( الفنادق او النزل </a:t>
            </a:r>
            <a:r>
              <a:rPr lang="ar-IQ" dirty="0" err="1" smtClean="0"/>
              <a:t>السياحية ) :</a:t>
            </a:r>
            <a:endParaRPr lang="ar-IQ" dirty="0" smtClean="0"/>
          </a:p>
          <a:p>
            <a:r>
              <a:rPr lang="ar-IQ" dirty="0" smtClean="0"/>
              <a:t>وهذا يتم عند قيام النزيل بتسجيل بياناته في بطاقة خاصة لجميع المنشات السياحية وحتى اماكن الاقامة الوقتية للرحلات الترفيهية مثل اماكن التخييم والشقق وكافة الاماكن التي تستقبل السائحين </a:t>
            </a:r>
          </a:p>
          <a:p>
            <a:endParaRPr lang="ar-IQ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lnSpcReduction="10000"/>
          </a:bodyPr>
          <a:lstStyle/>
          <a:p>
            <a:r>
              <a:rPr lang="ar-IQ" dirty="0" smtClean="0"/>
              <a:t>3- بيانات المؤسسات الاخرى التي تهتم بالعمل </a:t>
            </a:r>
            <a:r>
              <a:rPr lang="ar-IQ" dirty="0" err="1" smtClean="0"/>
              <a:t>السياحي :</a:t>
            </a:r>
            <a:endParaRPr lang="ar-IQ" dirty="0" smtClean="0"/>
          </a:p>
          <a:p>
            <a:r>
              <a:rPr lang="ar-IQ" dirty="0" err="1" smtClean="0"/>
              <a:t>مثل ..</a:t>
            </a:r>
            <a:r>
              <a:rPr lang="ar-IQ" dirty="0" smtClean="0"/>
              <a:t> </a:t>
            </a:r>
            <a:r>
              <a:rPr lang="ar-IQ" dirty="0" err="1" smtClean="0"/>
              <a:t>المطارات ..</a:t>
            </a:r>
            <a:r>
              <a:rPr lang="ar-IQ" dirty="0" smtClean="0"/>
              <a:t> حركة النقل </a:t>
            </a:r>
            <a:r>
              <a:rPr lang="ar-IQ" dirty="0" err="1" smtClean="0"/>
              <a:t>الداخلي  ..</a:t>
            </a:r>
            <a:r>
              <a:rPr lang="ar-IQ" dirty="0" smtClean="0"/>
              <a:t> بيانات وزارة التعليم الخاصة </a:t>
            </a:r>
            <a:r>
              <a:rPr lang="ar-IQ" dirty="0" err="1" smtClean="0"/>
              <a:t>بالسياحة .</a:t>
            </a:r>
            <a:endParaRPr lang="ar-IQ" dirty="0" smtClean="0"/>
          </a:p>
          <a:p>
            <a:r>
              <a:rPr lang="ar-IQ" dirty="0" smtClean="0"/>
              <a:t>البيانات التي </a:t>
            </a:r>
            <a:r>
              <a:rPr lang="ar-IQ" dirty="0" err="1" smtClean="0"/>
              <a:t>تصدرعن</a:t>
            </a:r>
            <a:r>
              <a:rPr lang="ar-IQ" dirty="0" smtClean="0"/>
              <a:t> البنك المركزي حول الايرادات السياحية.</a:t>
            </a:r>
          </a:p>
          <a:p>
            <a:r>
              <a:rPr lang="ar-IQ" dirty="0" smtClean="0"/>
              <a:t>4- البحوث والدراسات </a:t>
            </a:r>
            <a:r>
              <a:rPr lang="ar-IQ" dirty="0" err="1" smtClean="0"/>
              <a:t>الميدانية ..</a:t>
            </a:r>
            <a:endParaRPr lang="ar-IQ" dirty="0" smtClean="0"/>
          </a:p>
          <a:p>
            <a:r>
              <a:rPr lang="ar-IQ" dirty="0" smtClean="0"/>
              <a:t>وتتم هذه غالبا عند رحيل السائحين وتتم بواسطة باحثين مدربين على توجيه الاسئلة وتدوين البيانات وتتركز هذه البيانات حول الاتي </a:t>
            </a:r>
          </a:p>
          <a:p>
            <a:r>
              <a:rPr lang="ar-IQ" dirty="0" smtClean="0"/>
              <a:t>( عدد </a:t>
            </a:r>
            <a:r>
              <a:rPr lang="ar-IQ" dirty="0" err="1" smtClean="0"/>
              <a:t>السائحين ..</a:t>
            </a:r>
            <a:r>
              <a:rPr lang="ar-IQ" dirty="0" smtClean="0"/>
              <a:t> فترة </a:t>
            </a:r>
            <a:r>
              <a:rPr lang="ar-IQ" dirty="0" err="1" smtClean="0"/>
              <a:t>الاقامة ..</a:t>
            </a:r>
            <a:r>
              <a:rPr lang="ar-IQ" dirty="0" smtClean="0"/>
              <a:t> الايرادات من السائحين </a:t>
            </a:r>
            <a:r>
              <a:rPr lang="ar-IQ" dirty="0" err="1" smtClean="0"/>
              <a:t>الاجانب ..</a:t>
            </a:r>
            <a:r>
              <a:rPr lang="ar-IQ" dirty="0" smtClean="0"/>
              <a:t> معدلات الاشغال </a:t>
            </a:r>
            <a:r>
              <a:rPr lang="ar-IQ" dirty="0" err="1" smtClean="0"/>
              <a:t>للغرف )</a:t>
            </a:r>
            <a:endParaRPr lang="ar-IQ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اهداف الحصر السياحي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IQ" dirty="0" smtClean="0"/>
              <a:t>تهدف عمليه جمع وحصر البيانات السياحية الى عدة امور </a:t>
            </a:r>
            <a:r>
              <a:rPr lang="ar-IQ" dirty="0" err="1" smtClean="0"/>
              <a:t>وهي :</a:t>
            </a:r>
            <a:endParaRPr lang="ar-IQ" dirty="0" smtClean="0"/>
          </a:p>
          <a:p>
            <a:r>
              <a:rPr lang="ar-IQ" dirty="0" smtClean="0"/>
              <a:t>1- دراسة شاملة لكافة عناصر العرض السياحي والمقومات السياحية في الدولة.</a:t>
            </a:r>
          </a:p>
          <a:p>
            <a:r>
              <a:rPr lang="ar-IQ" dirty="0" smtClean="0"/>
              <a:t>2- تحديد مناطق التنمية السياحية ومواقعها </a:t>
            </a:r>
            <a:r>
              <a:rPr lang="ar-IQ" dirty="0" err="1" smtClean="0"/>
              <a:t>واحتياجاتها .</a:t>
            </a:r>
            <a:endParaRPr lang="ar-IQ" dirty="0" smtClean="0"/>
          </a:p>
          <a:p>
            <a:r>
              <a:rPr lang="ar-IQ" dirty="0" smtClean="0"/>
              <a:t>3- وضع الخطط التنموية لاستغلال المناطق المحددة وفق برامج </a:t>
            </a:r>
            <a:r>
              <a:rPr lang="ar-IQ" dirty="0" err="1" smtClean="0"/>
              <a:t>زمنية .</a:t>
            </a:r>
            <a:endParaRPr lang="ar-IQ" dirty="0" smtClean="0"/>
          </a:p>
          <a:p>
            <a:r>
              <a:rPr lang="ar-IQ" dirty="0" smtClean="0"/>
              <a:t>4- اعداد برامج جزئية لكل منطقة في المناطق السياحية بشكل خاص.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err="1" smtClean="0"/>
              <a:t>ثانيا ..</a:t>
            </a:r>
            <a:r>
              <a:rPr lang="ar-IQ" dirty="0" smtClean="0"/>
              <a:t> </a:t>
            </a:r>
            <a:r>
              <a:rPr lang="ar-IQ" dirty="0" err="1" smtClean="0"/>
              <a:t>مدخلات</a:t>
            </a:r>
            <a:r>
              <a:rPr lang="ar-IQ" dirty="0" smtClean="0"/>
              <a:t> التخطيط السياحي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IQ" dirty="0" smtClean="0"/>
              <a:t>يتطلب ذلك تكامل العديد من الدراسات المتشابكة للموارد الاقتصادية والاجتماعية والإحصائية ويتسنى ذلك من التعرف على </a:t>
            </a:r>
            <a:r>
              <a:rPr lang="ar-IQ" dirty="0" err="1" smtClean="0"/>
              <a:t>الاتي :</a:t>
            </a:r>
            <a:endParaRPr lang="ar-IQ" dirty="0" smtClean="0"/>
          </a:p>
          <a:p>
            <a:r>
              <a:rPr lang="ar-IQ" dirty="0" smtClean="0"/>
              <a:t>1- تحليل الطلب السياحي الحالي </a:t>
            </a:r>
            <a:r>
              <a:rPr lang="ar-IQ" dirty="0" err="1" smtClean="0"/>
              <a:t>والمستقبلي .</a:t>
            </a:r>
            <a:endParaRPr lang="ar-IQ" dirty="0" smtClean="0"/>
          </a:p>
          <a:p>
            <a:r>
              <a:rPr lang="ar-IQ" dirty="0" smtClean="0"/>
              <a:t>2- تحليل العرض السياحي الحالي والمستقبلي </a:t>
            </a:r>
          </a:p>
          <a:p>
            <a:r>
              <a:rPr lang="ar-IQ" dirty="0" smtClean="0"/>
              <a:t>3- التطورات المستقبلية المتوقعة </a:t>
            </a:r>
            <a:endParaRPr lang="ar-IQ" dirty="0" smtClean="0"/>
          </a:p>
          <a:p>
            <a:r>
              <a:rPr lang="ar-IQ" dirty="0" smtClean="0"/>
              <a:t>4- توافر الموارد السياحية</a:t>
            </a:r>
            <a:endParaRPr lang="ar-IQ" dirty="0" smtClean="0"/>
          </a:p>
          <a:p>
            <a:r>
              <a:rPr lang="ar-IQ" dirty="0" smtClean="0"/>
              <a:t>5- </a:t>
            </a:r>
            <a:r>
              <a:rPr lang="ar-IQ" dirty="0" smtClean="0"/>
              <a:t>تحليل مواطن القوة </a:t>
            </a:r>
            <a:r>
              <a:rPr lang="ar-IQ" dirty="0" err="1" smtClean="0"/>
              <a:t>والضعف </a:t>
            </a:r>
            <a:r>
              <a:rPr lang="ar-IQ" dirty="0" err="1" smtClean="0"/>
              <a:t>.</a:t>
            </a:r>
            <a:endParaRPr lang="ar-IQ" dirty="0" smtClean="0"/>
          </a:p>
          <a:p>
            <a:r>
              <a:rPr lang="ar-IQ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1-</a:t>
            </a:r>
            <a:r>
              <a:rPr lang="ar-IQ" dirty="0" smtClean="0"/>
              <a:t> تحليل الطلب السياحي الحالي والمستقبلي</a:t>
            </a:r>
            <a:r>
              <a:rPr lang="ar-IQ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IQ" dirty="0" smtClean="0"/>
              <a:t>مفهوم الطلب </a:t>
            </a:r>
            <a:r>
              <a:rPr lang="ar-IQ" dirty="0" err="1" smtClean="0"/>
              <a:t>السياحي ؟؟</a:t>
            </a:r>
            <a:endParaRPr lang="ar-IQ" dirty="0" smtClean="0"/>
          </a:p>
          <a:p>
            <a:r>
              <a:rPr lang="ar-IQ" dirty="0" smtClean="0"/>
              <a:t>على ماذا يعتمد قياس حجم الطلب </a:t>
            </a:r>
            <a:r>
              <a:rPr lang="ar-IQ" dirty="0" err="1" smtClean="0"/>
              <a:t>السياحي؟؟</a:t>
            </a:r>
            <a:endParaRPr lang="ar-IQ" dirty="0" smtClean="0"/>
          </a:p>
          <a:p>
            <a:r>
              <a:rPr lang="ar-IQ" dirty="0" smtClean="0"/>
              <a:t>1- حجم السياحة الدولية الحالية </a:t>
            </a:r>
            <a:r>
              <a:rPr lang="ar-IQ" dirty="0" err="1" smtClean="0"/>
              <a:t>والمتوقعة .</a:t>
            </a:r>
            <a:endParaRPr lang="ar-IQ" dirty="0" smtClean="0"/>
          </a:p>
          <a:p>
            <a:r>
              <a:rPr lang="ar-IQ" dirty="0" smtClean="0"/>
              <a:t>2- عدد الليالي السياحية على مدار شهور السنة.</a:t>
            </a:r>
          </a:p>
          <a:p>
            <a:r>
              <a:rPr lang="ar-IQ" dirty="0" smtClean="0"/>
              <a:t>3- معرفة وسيلة الانتقال المستخدمة من قبل </a:t>
            </a:r>
            <a:r>
              <a:rPr lang="ar-IQ" dirty="0" err="1" smtClean="0"/>
              <a:t>السائحين .</a:t>
            </a:r>
            <a:endParaRPr lang="ar-IQ" dirty="0" smtClean="0"/>
          </a:p>
          <a:p>
            <a:r>
              <a:rPr lang="ar-IQ" dirty="0" smtClean="0"/>
              <a:t>4- حجم الايرادات السياحية الاجمالية خلال السنة</a:t>
            </a:r>
          </a:p>
          <a:p>
            <a:r>
              <a:rPr lang="ar-IQ" dirty="0" smtClean="0"/>
              <a:t>5- حساب متوسط الاقامة لكل جنسية او مجموع الجنسيات.</a:t>
            </a:r>
          </a:p>
          <a:p>
            <a:r>
              <a:rPr lang="ar-IQ" dirty="0" smtClean="0"/>
              <a:t>6- تحديد متوسط الانفاق اليومي للسائح لكل جنسية.</a:t>
            </a:r>
          </a:p>
          <a:p>
            <a:r>
              <a:rPr lang="ar-IQ" dirty="0" smtClean="0"/>
              <a:t>7- تحديد متوسط الانفاق في كل رحلة.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ar-IQ" dirty="0" smtClean="0"/>
              <a:t>خصائص الطلب السياحي </a:t>
            </a:r>
          </a:p>
          <a:p>
            <a:r>
              <a:rPr lang="ar-IQ" dirty="0" smtClean="0"/>
              <a:t>1- المرونة</a:t>
            </a:r>
          </a:p>
          <a:p>
            <a:r>
              <a:rPr lang="ar-IQ" dirty="0" smtClean="0"/>
              <a:t>2- الحساسية</a:t>
            </a:r>
          </a:p>
          <a:p>
            <a:r>
              <a:rPr lang="ar-IQ" dirty="0" smtClean="0"/>
              <a:t>3- التوسع</a:t>
            </a:r>
          </a:p>
          <a:p>
            <a:r>
              <a:rPr lang="ar-IQ" dirty="0" smtClean="0"/>
              <a:t>الموسمية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469</Words>
  <Application>Microsoft Office PowerPoint</Application>
  <PresentationFormat>عرض على الشاشة (3:4)‏</PresentationFormat>
  <Paragraphs>51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حصر البيانات السياحية وأهميتها </vt:lpstr>
      <vt:lpstr>مفهوم الحصر السياحي </vt:lpstr>
      <vt:lpstr>طرق الحصر السياحي </vt:lpstr>
      <vt:lpstr>الشريحة 4</vt:lpstr>
      <vt:lpstr>الشريحة 5</vt:lpstr>
      <vt:lpstr>اهداف الحصر السياحي </vt:lpstr>
      <vt:lpstr>ثانيا .. مدخلات التخطيط السياحي </vt:lpstr>
      <vt:lpstr>1- تحليل الطلب السياحي الحالي والمستقبلي </vt:lpstr>
      <vt:lpstr>الشريحة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حصر البيانات السياحية وأهميتها </dc:title>
  <dc:creator>na</dc:creator>
  <cp:lastModifiedBy>na</cp:lastModifiedBy>
  <cp:revision>10</cp:revision>
  <dcterms:created xsi:type="dcterms:W3CDTF">2014-01-06T13:23:25Z</dcterms:created>
  <dcterms:modified xsi:type="dcterms:W3CDTF">2014-01-13T17:18:10Z</dcterms:modified>
</cp:coreProperties>
</file>