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1" r:id="rId6"/>
    <p:sldId id="262" r:id="rId7"/>
    <p:sldId id="260"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94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27/01/1435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27/01/1435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71600" y="260648"/>
            <a:ext cx="6400800" cy="1656184"/>
          </a:xfrm>
        </p:spPr>
        <p:txBody>
          <a:bodyPr>
            <a:normAutofit/>
          </a:bodyPr>
          <a:lstStyle/>
          <a:p>
            <a:r>
              <a:rPr lang="ar-IQ" sz="8800" b="1" dirty="0" smtClean="0">
                <a:solidFill>
                  <a:schemeClr val="accent6">
                    <a:lumMod val="75000"/>
                  </a:schemeClr>
                </a:solidFill>
              </a:rPr>
              <a:t>التخطيط السياحي </a:t>
            </a:r>
            <a:endParaRPr lang="ar-SA" sz="88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b="1" dirty="0" smtClean="0"/>
              <a:t>مستويات ا</a:t>
            </a:r>
            <a:r>
              <a:rPr lang="ar-SA" b="1" dirty="0" smtClean="0"/>
              <a:t>لتخطيط السياحي</a:t>
            </a:r>
            <a:endParaRPr lang="ar-SA" dirty="0"/>
          </a:p>
        </p:txBody>
      </p:sp>
      <p:sp>
        <p:nvSpPr>
          <p:cNvPr id="3" name="عنصر نائب للمحتوى 2"/>
          <p:cNvSpPr>
            <a:spLocks noGrp="1"/>
          </p:cNvSpPr>
          <p:nvPr>
            <p:ph idx="1"/>
          </p:nvPr>
        </p:nvSpPr>
        <p:spPr/>
        <p:txBody>
          <a:bodyPr>
            <a:normAutofit fontScale="70000" lnSpcReduction="20000"/>
          </a:bodyPr>
          <a:lstStyle/>
          <a:p>
            <a:pPr algn="just"/>
            <a:r>
              <a:rPr lang="ar-SA" dirty="0" smtClean="0"/>
              <a:t>تتعدد المستويات المكانية للتخطيط </a:t>
            </a:r>
            <a:r>
              <a:rPr lang="ar-IQ" dirty="0" smtClean="0"/>
              <a:t>السياحي </a:t>
            </a:r>
            <a:r>
              <a:rPr lang="ar-SA" dirty="0" smtClean="0"/>
              <a:t>ولكن بشكل عام يمكن الحديث عن أربعة مستويات رئيسية هي:</a:t>
            </a:r>
            <a:endParaRPr lang="en-US" dirty="0" smtClean="0"/>
          </a:p>
          <a:p>
            <a:pPr lvl="0" algn="just"/>
            <a:r>
              <a:rPr lang="ar-SA" b="1" dirty="0" smtClean="0"/>
              <a:t>التخطيط السياحي على المستوى المحلي </a:t>
            </a:r>
            <a:r>
              <a:rPr lang="en-US" b="1" dirty="0" smtClean="0"/>
              <a:t>Local Level </a:t>
            </a:r>
            <a:endParaRPr lang="en-US" dirty="0" smtClean="0"/>
          </a:p>
          <a:p>
            <a:pPr algn="just"/>
            <a:r>
              <a:rPr lang="ar-SA" dirty="0" smtClean="0"/>
              <a:t>	يكون التخطيط السياحي في هذا المستوى المكاني متخصصاً وتفصيلياً أكثر منه في المستويات المكانية الأخرى، وعادة يتضمن تفاصيل عن جوانب عديدة منها:</a:t>
            </a:r>
            <a:endParaRPr lang="en-US" dirty="0" smtClean="0"/>
          </a:p>
          <a:p>
            <a:pPr lvl="1" algn="just"/>
            <a:r>
              <a:rPr lang="ar-SA" dirty="0" smtClean="0"/>
              <a:t>التوزيع الجغرافي للخدمات السياحية.</a:t>
            </a:r>
            <a:endParaRPr lang="en-US" dirty="0" smtClean="0"/>
          </a:p>
          <a:p>
            <a:pPr lvl="1" algn="just"/>
            <a:r>
              <a:rPr lang="ar-SA" dirty="0" smtClean="0"/>
              <a:t>الخدمات والتسهيلات </a:t>
            </a:r>
            <a:r>
              <a:rPr lang="ar-SA" dirty="0" err="1" smtClean="0"/>
              <a:t>السياحية .</a:t>
            </a:r>
            <a:endParaRPr lang="en-US" dirty="0" smtClean="0"/>
          </a:p>
          <a:p>
            <a:pPr lvl="1" algn="just"/>
            <a:r>
              <a:rPr lang="ar-SA" dirty="0" smtClean="0"/>
              <a:t>مناطق وعناصر الجذب السياحي.</a:t>
            </a:r>
            <a:endParaRPr lang="en-US" dirty="0" smtClean="0"/>
          </a:p>
          <a:p>
            <a:pPr lvl="1" algn="just"/>
            <a:r>
              <a:rPr lang="ar-SA" dirty="0" smtClean="0"/>
              <a:t>شبكات الطرق المعبدة ومحلات تجارة التجزئة والمتنزهات والمحميات.</a:t>
            </a:r>
            <a:endParaRPr lang="en-US" dirty="0" smtClean="0"/>
          </a:p>
          <a:p>
            <a:pPr lvl="1" algn="just"/>
            <a:r>
              <a:rPr lang="ar-SA" dirty="0" smtClean="0"/>
              <a:t>نظام النقل على الطرق والمطارات ومحطات السكك الحديدية.</a:t>
            </a:r>
            <a:endParaRPr lang="en-US" dirty="0" smtClean="0"/>
          </a:p>
          <a:p>
            <a:pPr algn="just"/>
            <a:r>
              <a:rPr lang="ar-SA" dirty="0" smtClean="0"/>
              <a:t>	تسبق كثير من خطط التنمية في هذا المستوى المكاني بدراسات جدوى اقتصادية أولية وكذلك دراسات لتقييم المردودات البيئية والاجتماعية والثقافية، وكذلك تقييم لبرامج التنمية والهياكل الإدارية والمالية المناسبة للتنفيذ، وأيضاً قواعد التنظيم المكاني والتصميم الهندسي، وتشمل مثل هذه الدراسات كذلك على تحليل حركة الزوار وتوصيات متعلقة بذلك.</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ox(in)">
                                      <p:cBhvr>
                                        <p:cTn id="21" dur="500"/>
                                        <p:tgtEl>
                                          <p:spTgt spid="3">
                                            <p:txEl>
                                              <p:pRg st="2" end="2"/>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ox(in)">
                                      <p:cBhvr>
                                        <p:cTn id="24" dur="500"/>
                                        <p:tgtEl>
                                          <p:spTgt spid="3">
                                            <p:txEl>
                                              <p:pRg st="3" end="3"/>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ox(in)">
                                      <p:cBhvr>
                                        <p:cTn id="30" dur="500"/>
                                        <p:tgtEl>
                                          <p:spTgt spid="3">
                                            <p:txEl>
                                              <p:pRg st="5" end="5"/>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box(in)">
                                      <p:cBhvr>
                                        <p:cTn id="33" dur="500"/>
                                        <p:tgtEl>
                                          <p:spTgt spid="3">
                                            <p:txEl>
                                              <p:pRg st="6" end="6"/>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box(in)">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box(in)">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77500" lnSpcReduction="20000"/>
          </a:bodyPr>
          <a:lstStyle/>
          <a:p>
            <a:pPr lvl="0"/>
            <a:r>
              <a:rPr lang="ar-SA" b="1" dirty="0" smtClean="0"/>
              <a:t>التخطيط السياحي على المستوى الإقليمي </a:t>
            </a:r>
            <a:r>
              <a:rPr lang="en-US" b="1" dirty="0" smtClean="0"/>
              <a:t>Regional Level</a:t>
            </a:r>
            <a:r>
              <a:rPr lang="ar-SA" b="1" dirty="0" smtClean="0"/>
              <a:t> </a:t>
            </a:r>
            <a:r>
              <a:rPr lang="ar-SA" b="1" dirty="0" err="1" smtClean="0"/>
              <a:t>:</a:t>
            </a:r>
            <a:endParaRPr lang="en-US" dirty="0" smtClean="0"/>
          </a:p>
          <a:p>
            <a:r>
              <a:rPr lang="ar-SA" dirty="0" smtClean="0"/>
              <a:t>	يركز التخطيط السياحي في مستواه الإقليمي على جوانب عديدة منها على سبيل المثل لا الحصر:</a:t>
            </a:r>
            <a:endParaRPr lang="en-US" dirty="0" smtClean="0"/>
          </a:p>
          <a:p>
            <a:pPr lvl="1"/>
            <a:r>
              <a:rPr lang="ar-SA" dirty="0" smtClean="0"/>
              <a:t>بوابات العبور الإقليمية وما يرتبط </a:t>
            </a:r>
            <a:r>
              <a:rPr lang="ar-SA" dirty="0" err="1" smtClean="0"/>
              <a:t>بها</a:t>
            </a:r>
            <a:r>
              <a:rPr lang="ar-SA" dirty="0" smtClean="0"/>
              <a:t> من طرق مواصلات إقليمية ودولية بأنواعها.</a:t>
            </a:r>
            <a:endParaRPr lang="en-US" dirty="0" smtClean="0"/>
          </a:p>
          <a:p>
            <a:pPr lvl="1"/>
            <a:r>
              <a:rPr lang="ar-SA" dirty="0" smtClean="0"/>
              <a:t>منشآت النوم بأنواعها وكافة الخدمات السياحية الأخرى.</a:t>
            </a:r>
            <a:endParaRPr lang="en-US" dirty="0" smtClean="0"/>
          </a:p>
          <a:p>
            <a:pPr lvl="1"/>
            <a:r>
              <a:rPr lang="ar-SA" dirty="0" smtClean="0"/>
              <a:t>السياسات السياحية والاستثمارية والتشريعية وهياكل التنظيم السياحية الإقليمية.</a:t>
            </a:r>
            <a:endParaRPr lang="en-US" dirty="0" smtClean="0"/>
          </a:p>
          <a:p>
            <a:pPr lvl="1"/>
            <a:r>
              <a:rPr lang="ar-SA" dirty="0" smtClean="0"/>
              <a:t>برامج الترويج والتسويق السياحي.</a:t>
            </a:r>
            <a:endParaRPr lang="en-US" dirty="0" smtClean="0"/>
          </a:p>
          <a:p>
            <a:pPr lvl="1"/>
            <a:r>
              <a:rPr lang="ar-SA" dirty="0" smtClean="0"/>
              <a:t>برامج التدريب والتعليم، والاعتبارات الثقافية والاجتماعية والاقتصادية والبيئية، إلى جانب تحليل الآثار والمردودات.</a:t>
            </a:r>
            <a:endParaRPr lang="en-US" dirty="0" smtClean="0"/>
          </a:p>
          <a:p>
            <a:pPr lvl="1"/>
            <a:r>
              <a:rPr lang="ar-SA" dirty="0" smtClean="0"/>
              <a:t>مراحل واستراتيجيات التنمية وبرمجة المشاريع.</a:t>
            </a:r>
            <a:endParaRPr lang="en-US" dirty="0" smtClean="0"/>
          </a:p>
          <a:p>
            <a:r>
              <a:rPr lang="ar-SA" dirty="0" smtClean="0"/>
              <a:t>	والتخطيط السياحي في المستوى الإقليمي متخصص وتفصيلي بدرجة أقل من المستوى المحلي وأكبر من المستوى الوطني، علماً أن مستوى التخصيص يعتمد على حجم الدولة وحجم الإقليم، فخطة وطنية في دولة صغيرة المساحة قد تحوي من التفاصيل ما تحويه خطة إقليمية في دولة كبيرة المساحة، وقد لا تحتاج البلاد الصغيرة المساحة إلى تخطيط وطني وآخر إقليمي.</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linds(horizontal)">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horizont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85000" lnSpcReduction="20000"/>
          </a:bodyPr>
          <a:lstStyle/>
          <a:p>
            <a:pPr lvl="0"/>
            <a:r>
              <a:rPr lang="ar-SA" b="1" dirty="0" smtClean="0"/>
              <a:t>التخطيط السياحي على المستوى الوطني </a:t>
            </a:r>
            <a:r>
              <a:rPr lang="en-US" b="1" dirty="0" smtClean="0"/>
              <a:t>National Level</a:t>
            </a:r>
            <a:r>
              <a:rPr lang="ar-SA" b="1" dirty="0" smtClean="0"/>
              <a:t> </a:t>
            </a:r>
            <a:r>
              <a:rPr lang="ar-SA" b="1" dirty="0" err="1" smtClean="0"/>
              <a:t>:</a:t>
            </a:r>
            <a:endParaRPr lang="en-US" dirty="0" smtClean="0"/>
          </a:p>
          <a:p>
            <a:r>
              <a:rPr lang="ar-SA" dirty="0" smtClean="0"/>
              <a:t>	يغطي التخطيط السياحي في هذا المستوى جميع الجوانب التي يغطيها في المستوى الإقليمي، ولكن بشكل أقل تخصصاً وتفصيلاً وعلى مستوى الدولة بجميع أقاليمها ومناطقها.</a:t>
            </a:r>
            <a:endParaRPr lang="en-US" dirty="0" smtClean="0"/>
          </a:p>
          <a:p>
            <a:pPr lvl="0"/>
            <a:r>
              <a:rPr lang="ar-SA" b="1" dirty="0" smtClean="0"/>
              <a:t>التخطيط السياحي على المستوى الدولي ـ </a:t>
            </a:r>
            <a:r>
              <a:rPr lang="en-US" b="1" dirty="0" smtClean="0"/>
              <a:t>International Level</a:t>
            </a:r>
            <a:r>
              <a:rPr lang="ar-SA" b="1" dirty="0" err="1" smtClean="0"/>
              <a:t>:</a:t>
            </a:r>
            <a:r>
              <a:rPr lang="ar-SA" b="1" dirty="0" smtClean="0"/>
              <a:t> </a:t>
            </a:r>
            <a:endParaRPr lang="en-US" dirty="0" smtClean="0"/>
          </a:p>
          <a:p>
            <a:pPr algn="just"/>
            <a:r>
              <a:rPr lang="ar-SA" dirty="0" smtClean="0"/>
              <a:t>	تقتصر عمليات التخطيط السياحي في هذا المستوى على خدمات النقل وطرق المواصلات بين مجموعة من الدول، كما هو الحال في مجموعة دول الاتحاد الأوربي، ويشمل هذا التخطيط كذلك تطوير وتنمية بعض عناصر الجذب السياحي التي تتوزع جغرافياً في عدة دول متجاورة، كما هو الحال في جبال الألب في القارة </a:t>
            </a:r>
            <a:r>
              <a:rPr lang="ar-SA" dirty="0" err="1" smtClean="0"/>
              <a:t>الأوروبية.</a:t>
            </a:r>
            <a:r>
              <a:rPr lang="ar-SA" dirty="0" smtClean="0"/>
              <a:t> </a:t>
            </a:r>
            <a:endParaRPr lang="en-US" dirty="0" smtClean="0"/>
          </a:p>
          <a:p>
            <a:pPr algn="just"/>
            <a:r>
              <a:rPr lang="ar-SA" dirty="0" smtClean="0"/>
              <a:t>إلى جانب ذلك هناك التخطيط السياحي بين عدة دول  في مجالات الترويج والتسويق </a:t>
            </a:r>
            <a:r>
              <a:rPr lang="ar-SA" dirty="0" err="1" smtClean="0"/>
              <a:t>السياحي.</a:t>
            </a:r>
            <a:r>
              <a:rPr lang="ar-SA" dirty="0" smtClean="0"/>
              <a:t> والجدير بالذكر أن المنظمات والهيئات السياحية الدولية مثل: منظمة السياحة العالمية غالباً ما تشارك في مثل هذا النوع من التخطيط وأحياناً تقديم الدعم المادي والمعنوي الكامل في هذا المجال.</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عوامل نجاح التخطيط السياحي </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Y" dirty="0" smtClean="0"/>
              <a:t>أن من بين عوامل نجاح التخطيط السياحي وجوب توفر أربعة </a:t>
            </a:r>
            <a:r>
              <a:rPr lang="ar-SY" dirty="0" err="1" smtClean="0"/>
              <a:t>علاقات </a:t>
            </a:r>
            <a:r>
              <a:rPr lang="ar-SY" dirty="0" err="1" smtClean="0"/>
              <a:t>:</a:t>
            </a:r>
            <a:r>
              <a:rPr lang="ar-SY" dirty="0" smtClean="0"/>
              <a:t> </a:t>
            </a:r>
            <a:endParaRPr lang="en-US" dirty="0" smtClean="0"/>
          </a:p>
          <a:p>
            <a:r>
              <a:rPr lang="ar-SY" dirty="0" smtClean="0"/>
              <a:t>أ- علاقة التخطيط بالنشاط </a:t>
            </a:r>
            <a:r>
              <a:rPr lang="ar-SY" dirty="0" err="1" smtClean="0"/>
              <a:t>الاقتصادي : "</a:t>
            </a:r>
            <a:r>
              <a:rPr lang="ar-SY" dirty="0" smtClean="0"/>
              <a:t> </a:t>
            </a:r>
            <a:r>
              <a:rPr lang="en-US" dirty="0" smtClean="0"/>
              <a:t>Economics</a:t>
            </a:r>
            <a:r>
              <a:rPr lang="ar-SY" dirty="0" smtClean="0"/>
              <a:t> </a:t>
            </a:r>
            <a:r>
              <a:rPr lang="ar-SY" dirty="0" err="1" smtClean="0"/>
              <a:t>"</a:t>
            </a:r>
            <a:r>
              <a:rPr lang="ar-SY" dirty="0" smtClean="0"/>
              <a:t> </a:t>
            </a:r>
            <a:endParaRPr lang="en-US" dirty="0" smtClean="0"/>
          </a:p>
          <a:p>
            <a:r>
              <a:rPr lang="ar-SY" dirty="0" smtClean="0"/>
              <a:t>  فنجاح النشاط السياحي في أي منطقة يرتبط ارتباطاً وثيقاً بمستويات الأنشطة التي يمكنها أن تؤدي إلى تحقيق زيادة متواصلة في الدخول وإمكانية الاقتصاد المحلي على امتصاص هذه الدخول </a:t>
            </a:r>
            <a:r>
              <a:rPr lang="ar-SY" dirty="0" err="1" smtClean="0"/>
              <a:t>واستخدامها.</a:t>
            </a:r>
            <a:r>
              <a:rPr lang="ar-SY" dirty="0" smtClean="0"/>
              <a:t> </a:t>
            </a:r>
            <a:endParaRPr lang="en-US" dirty="0" smtClean="0"/>
          </a:p>
          <a:p>
            <a:r>
              <a:rPr lang="ar-SY" dirty="0" smtClean="0"/>
              <a:t>ب- علاقة التخطيط </a:t>
            </a:r>
            <a:r>
              <a:rPr lang="ar-SY" dirty="0" err="1" smtClean="0"/>
              <a:t>بالبيئة: "</a:t>
            </a:r>
            <a:r>
              <a:rPr lang="ar-SY" dirty="0" smtClean="0"/>
              <a:t> </a:t>
            </a:r>
            <a:r>
              <a:rPr lang="en-US" dirty="0" smtClean="0"/>
              <a:t>Environment</a:t>
            </a:r>
            <a:r>
              <a:rPr lang="ar-SY" dirty="0" smtClean="0"/>
              <a:t> </a:t>
            </a:r>
            <a:r>
              <a:rPr lang="ar-SY" dirty="0" err="1" smtClean="0"/>
              <a:t>"</a:t>
            </a:r>
            <a:r>
              <a:rPr lang="ar-SY" dirty="0" smtClean="0"/>
              <a:t> </a:t>
            </a:r>
            <a:endParaRPr lang="en-US" dirty="0" smtClean="0"/>
          </a:p>
          <a:p>
            <a:r>
              <a:rPr lang="ar-SY" dirty="0" smtClean="0"/>
              <a:t>نجد أن السياحة والبيئة هي نفس الشيء، على اعتبار أن التدفق السياحي يرتبط بعوامل الجذب السياحي المتمثلة في المناخ والمناظر البيئية الطبيعية والشواطئ وغيرها، أو في عوامل جذب من صنع الإنسان كالمناطق التاريخية الأثرية والحديثة وغيرها، وهنا تبدو نقطة هامة تتعلق بضرورة المحافظة على الأصول </a:t>
            </a:r>
            <a:r>
              <a:rPr lang="ar-SY" dirty="0" err="1" smtClean="0"/>
              <a:t>البيئية (</a:t>
            </a:r>
            <a:r>
              <a:rPr lang="en-US" dirty="0" smtClean="0"/>
              <a:t>Environment Assets </a:t>
            </a:r>
            <a:r>
              <a:rPr lang="ar-SY" dirty="0" err="1" smtClean="0"/>
              <a:t>).</a:t>
            </a:r>
            <a:r>
              <a:rPr lang="ar-SY" dirty="0" smtClean="0"/>
              <a:t> </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heckerboard(across)">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heckerboard(across)">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checkerboard(across)">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checkerboard(across)">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92500" lnSpcReduction="20000"/>
          </a:bodyPr>
          <a:lstStyle/>
          <a:p>
            <a:r>
              <a:rPr lang="ar-SY" dirty="0" smtClean="0"/>
              <a:t>ج- علاقة التخطيط بالقادمين إلى المنطقة </a:t>
            </a:r>
            <a:r>
              <a:rPr lang="ar-SY" dirty="0" err="1" smtClean="0"/>
              <a:t>السياحية:     </a:t>
            </a:r>
            <a:r>
              <a:rPr lang="ar-SY" dirty="0" err="1" smtClean="0"/>
              <a:t>”</a:t>
            </a:r>
            <a:r>
              <a:rPr lang="ar-SY" dirty="0" smtClean="0"/>
              <a:t> </a:t>
            </a:r>
            <a:r>
              <a:rPr lang="en-CA" dirty="0" smtClean="0"/>
              <a:t>Arrivals</a:t>
            </a:r>
            <a:r>
              <a:rPr lang="ar-SY" dirty="0" err="1" smtClean="0"/>
              <a:t>" </a:t>
            </a:r>
            <a:r>
              <a:rPr lang="ar-SY" dirty="0" err="1" smtClean="0"/>
              <a:t>:</a:t>
            </a:r>
            <a:r>
              <a:rPr lang="ar-SY" dirty="0" smtClean="0"/>
              <a:t> </a:t>
            </a:r>
            <a:endParaRPr lang="en-US" dirty="0" smtClean="0"/>
          </a:p>
          <a:p>
            <a:r>
              <a:rPr lang="ar-SY" dirty="0" smtClean="0"/>
              <a:t>   يكون من الملائم تهيئة المقيمين لتزويد السائحين بالمعلومات التي تتيح لهم المتعة الذهنية، فإن </a:t>
            </a:r>
            <a:r>
              <a:rPr lang="ar-IQ" dirty="0" smtClean="0"/>
              <a:t>ارتباط</a:t>
            </a:r>
            <a:r>
              <a:rPr lang="ar-SY" dirty="0" smtClean="0"/>
              <a:t> </a:t>
            </a:r>
            <a:r>
              <a:rPr lang="ar-SY" dirty="0" smtClean="0"/>
              <a:t>كل من </a:t>
            </a:r>
            <a:r>
              <a:rPr lang="ar-SY" dirty="0" smtClean="0"/>
              <a:t>ال</a:t>
            </a:r>
            <a:r>
              <a:rPr lang="ar-IQ" dirty="0" smtClean="0"/>
              <a:t>راحة</a:t>
            </a:r>
            <a:r>
              <a:rPr lang="ar-SY" dirty="0" smtClean="0"/>
              <a:t> النفسي</a:t>
            </a:r>
            <a:r>
              <a:rPr lang="ar-IQ" dirty="0" smtClean="0"/>
              <a:t>ة</a:t>
            </a:r>
            <a:r>
              <a:rPr lang="ar-SY" dirty="0" smtClean="0"/>
              <a:t> والإثراء </a:t>
            </a:r>
            <a:r>
              <a:rPr lang="ar-SY" dirty="0" smtClean="0"/>
              <a:t>الذهني، يجعل السائحين أكثر رغبة في زيارة المنطقة مرة </a:t>
            </a:r>
            <a:r>
              <a:rPr lang="ar-SY" dirty="0" err="1" smtClean="0"/>
              <a:t>أخرى.</a:t>
            </a:r>
            <a:r>
              <a:rPr lang="ar-SY" dirty="0" smtClean="0"/>
              <a:t> </a:t>
            </a:r>
            <a:endParaRPr lang="ar-IQ" dirty="0" smtClean="0"/>
          </a:p>
          <a:p>
            <a:endParaRPr lang="en-US" dirty="0" smtClean="0"/>
          </a:p>
          <a:p>
            <a:r>
              <a:rPr lang="ar-SY" dirty="0" smtClean="0"/>
              <a:t>د- علاقة التخطيط بتدفق النقد </a:t>
            </a:r>
            <a:r>
              <a:rPr lang="ar-SY" dirty="0" err="1" smtClean="0"/>
              <a:t>الأجنبي: "</a:t>
            </a:r>
            <a:r>
              <a:rPr lang="ar-SY" dirty="0" smtClean="0"/>
              <a:t> </a:t>
            </a:r>
            <a:r>
              <a:rPr lang="en-US" dirty="0" smtClean="0"/>
              <a:t>Exchange</a:t>
            </a:r>
            <a:r>
              <a:rPr lang="ar-SY" dirty="0" smtClean="0"/>
              <a:t> </a:t>
            </a:r>
            <a:r>
              <a:rPr lang="ar-SY" dirty="0" err="1" smtClean="0"/>
              <a:t>"</a:t>
            </a:r>
            <a:r>
              <a:rPr lang="ar-SY" dirty="0" smtClean="0"/>
              <a:t> </a:t>
            </a:r>
            <a:endParaRPr lang="en-US" dirty="0" smtClean="0"/>
          </a:p>
          <a:p>
            <a:pPr algn="just"/>
            <a:r>
              <a:rPr lang="ar-SY" dirty="0" smtClean="0"/>
              <a:t>   وإذا كان التخطيط يهدف إلى زيادة موارد الدولة من النقد الأجنبي، فإن نجاح التخطيط السياحي يقاس، بالنسبة للدول النامية بصفة خاصة بمدى قدرته على زيادة التدفق من النقد الأجنبي إلى الدولة سواء من خلال عائدات السياحة الدولية أو من خلال انسياب رؤوس الأموال الأجنبية للاستثمار </a:t>
            </a:r>
            <a:r>
              <a:rPr lang="ar-SY" dirty="0" err="1" smtClean="0"/>
              <a:t>السياحي.</a:t>
            </a:r>
            <a:r>
              <a:rPr lang="ar-SY" dirty="0" smtClean="0"/>
              <a:t> </a:t>
            </a:r>
            <a:endParaRPr lang="en-US" dirty="0" smtClean="0"/>
          </a:p>
          <a:p>
            <a:pPr algn="just"/>
            <a:r>
              <a:rPr lang="ar-SA" b="1" dirty="0" smtClean="0"/>
              <a:t> </a:t>
            </a:r>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pic>
        <p:nvPicPr>
          <p:cNvPr id="4" name="عنصر نائب للمحتوى 3" descr="1286346898.gif"/>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270</Words>
  <Application>Microsoft Office PowerPoint</Application>
  <PresentationFormat>عرض على الشاشة (3:4)‏</PresentationFormat>
  <Paragraphs>37</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الشريحة 1</vt:lpstr>
      <vt:lpstr>مستويات التخطيط السياحي</vt:lpstr>
      <vt:lpstr>الشريحة 3</vt:lpstr>
      <vt:lpstr>الشريحة 4</vt:lpstr>
      <vt:lpstr>عوامل نجاح التخطيط السياحي </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na</dc:creator>
  <cp:lastModifiedBy>na</cp:lastModifiedBy>
  <cp:revision>7</cp:revision>
  <dcterms:created xsi:type="dcterms:W3CDTF">2013-11-30T16:40:51Z</dcterms:created>
  <dcterms:modified xsi:type="dcterms:W3CDTF">2013-11-30T18:58:20Z</dcterms:modified>
</cp:coreProperties>
</file>