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30/12/1434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331640" y="0"/>
            <a:ext cx="655272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8800" dirty="0" smtClean="0">
                <a:solidFill>
                  <a:srgbClr val="FF0000"/>
                </a:solidFill>
              </a:rPr>
              <a:t>الفصل الثاني </a:t>
            </a:r>
            <a:endParaRPr lang="ar-SA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r>
              <a:rPr lang="ar-IQ" dirty="0" smtClean="0"/>
              <a:t>2- تبنى على اساس دراسة الميول نحو تطوير الاقتصاد ومحاولة لوضع تنبؤ له لمرحلة </a:t>
            </a:r>
            <a:r>
              <a:rPr lang="ar-IQ" dirty="0" smtClean="0"/>
              <a:t>طويله</a:t>
            </a:r>
            <a:r>
              <a:rPr lang="ar-IQ" dirty="0" smtClean="0"/>
              <a:t> , خمس سنوات مثلا كما توضع تنبؤات للنسب </a:t>
            </a:r>
            <a:r>
              <a:rPr lang="ar-IQ" dirty="0" smtClean="0"/>
              <a:t>الاساسيى</a:t>
            </a:r>
            <a:r>
              <a:rPr lang="ar-IQ" dirty="0" smtClean="0"/>
              <a:t> المنتظرة في نهاية الفترة المخطط </a:t>
            </a:r>
            <a:r>
              <a:rPr lang="ar-IQ" dirty="0" smtClean="0"/>
              <a:t>لها .</a:t>
            </a:r>
            <a:endParaRPr lang="ar-IQ" dirty="0" smtClean="0"/>
          </a:p>
          <a:p>
            <a:r>
              <a:rPr lang="ar-IQ" dirty="0" smtClean="0"/>
              <a:t>3- هي المرحلة النهائية او الختامية تتلخص في وضع التوصيات لرجال الاعمال </a:t>
            </a:r>
            <a:r>
              <a:rPr lang="ar-IQ" dirty="0" smtClean="0"/>
              <a:t>الراسماليين</a:t>
            </a:r>
            <a:r>
              <a:rPr lang="ar-IQ" dirty="0" smtClean="0"/>
              <a:t> </a:t>
            </a:r>
            <a:r>
              <a:rPr lang="ar-IQ" dirty="0" smtClean="0"/>
              <a:t>.</a:t>
            </a:r>
            <a:r>
              <a:rPr lang="ar-IQ" dirty="0" smtClean="0"/>
              <a:t> حيث تعتبر هذه التوصيات </a:t>
            </a:r>
            <a:r>
              <a:rPr lang="ar-IQ" dirty="0" smtClean="0"/>
              <a:t>كاسلوب</a:t>
            </a:r>
            <a:r>
              <a:rPr lang="ar-IQ" dirty="0" smtClean="0"/>
              <a:t> غير مباشر </a:t>
            </a:r>
            <a:r>
              <a:rPr lang="ar-IQ" dirty="0" smtClean="0"/>
              <a:t>للتاثير</a:t>
            </a:r>
            <a:r>
              <a:rPr lang="ar-IQ" dirty="0" smtClean="0"/>
              <a:t> في الاقتصاد.</a:t>
            </a:r>
          </a:p>
          <a:p>
            <a:r>
              <a:rPr lang="ar-IQ" dirty="0" smtClean="0"/>
              <a:t>وهنا ايضا تكون هناك توصيات من قبل الدوله كتطوير فروع معينة من الاقتصاد او تضمن مساعدات مالية وتقليص الضرائب او تحذر رجال الاعمال </a:t>
            </a:r>
            <a:r>
              <a:rPr lang="ar-IQ" dirty="0" smtClean="0"/>
              <a:t>الراسماليين</a:t>
            </a:r>
            <a:r>
              <a:rPr lang="ar-IQ" dirty="0" smtClean="0"/>
              <a:t> من انه يستوجب عليهم ان </a:t>
            </a:r>
            <a:r>
              <a:rPr lang="ar-IQ" dirty="0" smtClean="0"/>
              <a:t>لايتجاهلوا</a:t>
            </a:r>
            <a:r>
              <a:rPr lang="ar-IQ" dirty="0" smtClean="0"/>
              <a:t> توصيات الدوله وبالتالي في حال عدم الاستجابة يدفعوا ضرائب اكثر وسيقل انتفاعهم من مساعدة الدوله وهيئاتها </a:t>
            </a:r>
            <a:r>
              <a:rPr lang="ar-IQ" dirty="0" smtClean="0"/>
              <a:t>الماليه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ar-IQ" dirty="0" smtClean="0"/>
              <a:t>سؤال </a:t>
            </a:r>
            <a:r>
              <a:rPr lang="ar-IQ" dirty="0" smtClean="0"/>
              <a:t>/ هل التخطيط المؤشر فعال من الناحية </a:t>
            </a:r>
            <a:r>
              <a:rPr lang="ar-IQ" dirty="0" smtClean="0"/>
              <a:t>الاقتصادية ؟</a:t>
            </a:r>
            <a:endParaRPr lang="ar-IQ" dirty="0" smtClean="0"/>
          </a:p>
          <a:p>
            <a:r>
              <a:rPr lang="ar-IQ" dirty="0" smtClean="0"/>
              <a:t>الجواب /</a:t>
            </a:r>
            <a:endParaRPr lang="ar-IQ" dirty="0" smtClean="0"/>
          </a:p>
          <a:p>
            <a:r>
              <a:rPr lang="ar-IQ" dirty="0" smtClean="0"/>
              <a:t>التخطيط المؤشر فعال من الناحية الاقتصادية </a:t>
            </a:r>
            <a:r>
              <a:rPr lang="ar-IQ" dirty="0" smtClean="0"/>
              <a:t>لانه</a:t>
            </a:r>
            <a:r>
              <a:rPr lang="ar-IQ" dirty="0" smtClean="0"/>
              <a:t> اكثر واقعية كون الدوله </a:t>
            </a:r>
            <a:r>
              <a:rPr lang="ar-IQ" dirty="0" smtClean="0"/>
              <a:t>لايمكنها</a:t>
            </a:r>
            <a:r>
              <a:rPr lang="ar-IQ" dirty="0" smtClean="0"/>
              <a:t> فرض سيطرتها على جميع الموارد الاقتصادية وبذلك يكون هناك دور </a:t>
            </a:r>
            <a:r>
              <a:rPr lang="ar-IQ" dirty="0" smtClean="0"/>
              <a:t>لاشراك</a:t>
            </a:r>
            <a:r>
              <a:rPr lang="ar-IQ" dirty="0" smtClean="0"/>
              <a:t> الافراد في تحقيق جزء من متطلبات او احتياجات تطوير واقعهم </a:t>
            </a:r>
            <a:r>
              <a:rPr lang="ar-IQ" dirty="0" smtClean="0"/>
              <a:t>الاقتصادي .</a:t>
            </a:r>
            <a:endParaRPr lang="ar-IQ" dirty="0" smtClean="0"/>
          </a:p>
          <a:p>
            <a:r>
              <a:rPr lang="ar-IQ" dirty="0" smtClean="0"/>
              <a:t>سؤال </a:t>
            </a:r>
            <a:r>
              <a:rPr lang="ar-IQ" dirty="0" smtClean="0"/>
              <a:t>/ هل التخطيط المؤشر ناجح في الدول </a:t>
            </a:r>
            <a:r>
              <a:rPr lang="ar-IQ" dirty="0" smtClean="0"/>
              <a:t>النامية ؟</a:t>
            </a:r>
            <a:endParaRPr lang="ar-IQ" dirty="0" smtClean="0"/>
          </a:p>
          <a:p>
            <a:r>
              <a:rPr lang="ar-IQ" dirty="0" smtClean="0"/>
              <a:t>الجواب </a:t>
            </a:r>
            <a:r>
              <a:rPr lang="ar-IQ" dirty="0" smtClean="0"/>
              <a:t>/ كلا </a:t>
            </a:r>
          </a:p>
          <a:p>
            <a:r>
              <a:rPr lang="ar-IQ" dirty="0" smtClean="0"/>
              <a:t>بسبب الاتي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ar-IQ" dirty="0" smtClean="0"/>
              <a:t>1- الاعتماد الكلي للسكان على </a:t>
            </a:r>
            <a:r>
              <a:rPr lang="ar-IQ" dirty="0" smtClean="0"/>
              <a:t>الحكومات .</a:t>
            </a:r>
            <a:endParaRPr lang="ar-IQ" dirty="0" smtClean="0"/>
          </a:p>
          <a:p>
            <a:r>
              <a:rPr lang="ar-IQ" dirty="0" smtClean="0"/>
              <a:t>2- الحاجة الى  تنسيق </a:t>
            </a:r>
            <a:r>
              <a:rPr lang="ar-IQ" dirty="0" smtClean="0"/>
              <a:t>الخدمات .</a:t>
            </a:r>
            <a:endParaRPr lang="ar-IQ" dirty="0" smtClean="0"/>
          </a:p>
          <a:p>
            <a:r>
              <a:rPr lang="ar-IQ" dirty="0" smtClean="0"/>
              <a:t>3- ندرة الموارد والحاجة الملحة لدفع الاقتصاد القومي من دوائر التخلف المغلقة.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6-3-2011-18-21-589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8964488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ثانيا..</a:t>
            </a:r>
            <a:r>
              <a:rPr lang="ar-IQ" dirty="0" smtClean="0"/>
              <a:t> العناصر الاساسية للخطة الاقتصادية والاجتماعية العامة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  <a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txBody>
          <a:bodyPr/>
          <a:lstStyle/>
          <a:p>
            <a:r>
              <a:rPr lang="ar-IQ" dirty="0" smtClean="0"/>
              <a:t>س/ ما هو دور الوزارات في اعداد </a:t>
            </a:r>
            <a:r>
              <a:rPr lang="ar-IQ" dirty="0" smtClean="0"/>
              <a:t>الخطة ؟</a:t>
            </a:r>
            <a:endParaRPr lang="ar-IQ" dirty="0" smtClean="0"/>
          </a:p>
          <a:p>
            <a:r>
              <a:rPr lang="ar-IQ" dirty="0" smtClean="0"/>
              <a:t>الجواب/ تتركز مهام الوزارات في النواحي الفنية والاقتصادية الخاصة بالمشروعات كتقدير الانتاج في كل مشروع ومستلزماته </a:t>
            </a:r>
            <a:r>
              <a:rPr lang="ar-IQ" dirty="0" smtClean="0"/>
              <a:t>الضروريه</a:t>
            </a:r>
            <a:r>
              <a:rPr lang="ar-IQ" dirty="0" smtClean="0"/>
              <a:t> , القيمة المضافة </a:t>
            </a:r>
            <a:r>
              <a:rPr lang="ar-IQ" dirty="0" smtClean="0"/>
              <a:t>للمشروع </a:t>
            </a:r>
            <a:r>
              <a:rPr lang="ar-IQ" dirty="0" smtClean="0"/>
              <a:t>, الاستثمار وحجم العمالة وجميع هذه البيانات تقدمها الوزارات وتتعهد بتنفيذها عند الاقرار بالخطة.</a:t>
            </a:r>
          </a:p>
          <a:p>
            <a:r>
              <a:rPr lang="ar-IQ" dirty="0" smtClean="0"/>
              <a:t>اما دور جهاز التخطيط فيكون عبارة عن تجميع وتحليل </a:t>
            </a:r>
            <a:r>
              <a:rPr lang="ar-IQ" dirty="0" smtClean="0"/>
              <a:t>الخطة .</a:t>
            </a:r>
            <a:endParaRPr lang="ar-IQ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عند اعداد الخطة </a:t>
            </a:r>
            <a:r>
              <a:rPr lang="ar-IQ" dirty="0" smtClean="0"/>
              <a:t>الخمسية</a:t>
            </a:r>
            <a:r>
              <a:rPr lang="ar-IQ" dirty="0" smtClean="0"/>
              <a:t> يجب مراعاة </a:t>
            </a:r>
            <a:r>
              <a:rPr lang="ar-IQ" dirty="0" smtClean="0"/>
              <a:t>الاتي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</p:spPr>
        <p:txBody>
          <a:bodyPr/>
          <a:lstStyle/>
          <a:p>
            <a:r>
              <a:rPr lang="ar-IQ" dirty="0" smtClean="0"/>
              <a:t>1- الانتاج القومي في القطاعات </a:t>
            </a:r>
            <a:r>
              <a:rPr lang="ar-IQ" dirty="0" smtClean="0"/>
              <a:t>المختلفة .</a:t>
            </a:r>
            <a:endParaRPr lang="ar-IQ" dirty="0" smtClean="0"/>
          </a:p>
          <a:p>
            <a:r>
              <a:rPr lang="ar-IQ" dirty="0" smtClean="0"/>
              <a:t>2- مشروعات الاستثمار.</a:t>
            </a:r>
          </a:p>
          <a:p>
            <a:r>
              <a:rPr lang="ar-IQ" dirty="0" smtClean="0"/>
              <a:t>3- العمالة في </a:t>
            </a:r>
            <a:r>
              <a:rPr lang="ar-IQ" dirty="0" smtClean="0"/>
              <a:t>المجتمع .</a:t>
            </a:r>
            <a:endParaRPr lang="ar-IQ" dirty="0" smtClean="0"/>
          </a:p>
          <a:p>
            <a:r>
              <a:rPr lang="ar-IQ" dirty="0" smtClean="0"/>
              <a:t>4- الاجور </a:t>
            </a:r>
            <a:r>
              <a:rPr lang="ar-IQ" dirty="0" smtClean="0"/>
              <a:t>والارباح</a:t>
            </a:r>
            <a:r>
              <a:rPr lang="ar-IQ" dirty="0" smtClean="0"/>
              <a:t> المختلفة </a:t>
            </a:r>
            <a:r>
              <a:rPr lang="ar-IQ" dirty="0" smtClean="0"/>
              <a:t>للافراد</a:t>
            </a:r>
            <a:endParaRPr lang="ar-IQ" dirty="0" smtClean="0"/>
          </a:p>
          <a:p>
            <a:r>
              <a:rPr lang="ar-IQ" dirty="0" smtClean="0"/>
              <a:t>5- مستوى الاستهلاك.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اقسام الخطة الاجتماعية والاقتصادية العامة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1- الاستثمار</a:t>
            </a:r>
          </a:p>
          <a:p>
            <a:r>
              <a:rPr lang="ar-IQ" dirty="0" smtClean="0"/>
              <a:t>2- الانتاج ومستلزماته والتنمية المضافة.</a:t>
            </a:r>
          </a:p>
          <a:p>
            <a:r>
              <a:rPr lang="ar-IQ" dirty="0" smtClean="0"/>
              <a:t>3- الموازين السلعية.</a:t>
            </a:r>
          </a:p>
          <a:p>
            <a:r>
              <a:rPr lang="ar-IQ" dirty="0" smtClean="0"/>
              <a:t>4- الصادرات والواردات </a:t>
            </a:r>
            <a:r>
              <a:rPr lang="ar-IQ" dirty="0" smtClean="0"/>
              <a:t>السلعية .</a:t>
            </a:r>
            <a:endParaRPr lang="ar-IQ" dirty="0" smtClean="0"/>
          </a:p>
          <a:p>
            <a:r>
              <a:rPr lang="ar-IQ" dirty="0" smtClean="0"/>
              <a:t>5- الاستهلاك النهائي  </a:t>
            </a:r>
            <a:r>
              <a:rPr lang="ar-IQ" dirty="0" smtClean="0"/>
              <a:t>السلعي .</a:t>
            </a:r>
            <a:endParaRPr lang="ar-IQ" dirty="0" smtClean="0"/>
          </a:p>
          <a:p>
            <a:r>
              <a:rPr lang="ar-IQ" dirty="0" smtClean="0"/>
              <a:t>6- توزيع القيمة المضافة بين الاجور والمرتبات وحقوق التملك.</a:t>
            </a:r>
          </a:p>
          <a:p>
            <a:r>
              <a:rPr lang="ar-IQ" dirty="0" smtClean="0"/>
              <a:t>7- عدد العاملين </a:t>
            </a:r>
            <a:r>
              <a:rPr lang="ar-IQ" dirty="0" smtClean="0"/>
              <a:t>واجورهم</a:t>
            </a:r>
            <a:endParaRPr lang="ar-IQ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ar-IQ" dirty="0" smtClean="0"/>
              <a:t>8- الموقف المالي للقطاع الحكومي والبيانات الخاصة بالخدمات الحكومية.</a:t>
            </a:r>
          </a:p>
          <a:p>
            <a:r>
              <a:rPr lang="ar-IQ" dirty="0" smtClean="0"/>
              <a:t>9- الاعمال الحكومية.</a:t>
            </a:r>
          </a:p>
          <a:p>
            <a:r>
              <a:rPr lang="ar-IQ" dirty="0" smtClean="0"/>
              <a:t>10- الدخل القومي واستخداماته والتمويل </a:t>
            </a:r>
            <a:r>
              <a:rPr lang="ar-IQ" dirty="0" smtClean="0"/>
              <a:t>ومصادره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 fontScale="90000"/>
          </a:bodyPr>
          <a:lstStyle/>
          <a:p>
            <a:r>
              <a:rPr lang="ar-IQ" dirty="0" smtClean="0"/>
              <a:t>ثالثا اوجه الاختلاف بين التخطيط الاشتراكي والتخطيط </a:t>
            </a:r>
            <a:r>
              <a:rPr lang="ar-IQ" dirty="0" smtClean="0"/>
              <a:t>الرأسمالي .</a:t>
            </a:r>
            <a:r>
              <a:rPr lang="ar-IQ" dirty="0" smtClean="0"/>
              <a:t/>
            </a:r>
            <a:br>
              <a:rPr lang="ar-IQ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التخطيط </a:t>
            </a:r>
            <a:r>
              <a:rPr lang="ar-IQ" dirty="0" smtClean="0"/>
              <a:t>الاشتراكي ..</a:t>
            </a:r>
            <a:endParaRPr lang="ar-IQ" dirty="0" smtClean="0"/>
          </a:p>
          <a:p>
            <a:r>
              <a:rPr lang="ar-IQ" dirty="0" smtClean="0"/>
              <a:t>بالنسبة للتخطيط الاشتراكي في التنمية فهو يتضمن رسم خطة اقتصادية واجتماعية شامله تضع اهداف معينه لتحقيقها في فترة زمنية معينة بوسائل وتنظيمات </a:t>
            </a:r>
            <a:r>
              <a:rPr lang="ar-IQ" dirty="0" smtClean="0"/>
              <a:t>معينة .</a:t>
            </a:r>
            <a:endParaRPr lang="ar-IQ" dirty="0" smtClean="0"/>
          </a:p>
          <a:p>
            <a:r>
              <a:rPr lang="ar-IQ" dirty="0" smtClean="0"/>
              <a:t>وهذا معناه ان التخطيط الاشتراكي يتخذ القرارات الاقتصادية الاساسية من جانب العاملين وهذا يتحقق وفقا </a:t>
            </a:r>
            <a:r>
              <a:rPr lang="ar-IQ" dirty="0" smtClean="0"/>
              <a:t>للاتي 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ar-IQ" dirty="0" smtClean="0"/>
              <a:t>1- هذا المطلب تعبير </a:t>
            </a:r>
            <a:r>
              <a:rPr lang="ar-IQ" dirty="0" smtClean="0"/>
              <a:t>حقيقي</a:t>
            </a:r>
            <a:r>
              <a:rPr lang="ar-IQ" dirty="0" smtClean="0"/>
              <a:t> لكون التخطيط الاشتراكي </a:t>
            </a:r>
            <a:r>
              <a:rPr lang="ar-IQ" dirty="0" smtClean="0"/>
              <a:t>لايمكن</a:t>
            </a:r>
            <a:r>
              <a:rPr lang="ar-IQ" dirty="0" smtClean="0"/>
              <a:t> ان يتم </a:t>
            </a:r>
            <a:r>
              <a:rPr lang="ar-IQ" dirty="0" smtClean="0"/>
              <a:t>الا</a:t>
            </a:r>
            <a:r>
              <a:rPr lang="ar-IQ" dirty="0" smtClean="0"/>
              <a:t> في اطار تركيب اجتماعي </a:t>
            </a:r>
            <a:r>
              <a:rPr lang="ar-IQ" dirty="0" smtClean="0"/>
              <a:t>لايوجد</a:t>
            </a:r>
            <a:r>
              <a:rPr lang="ar-IQ" dirty="0" smtClean="0"/>
              <a:t> فيه افراد </a:t>
            </a:r>
            <a:r>
              <a:rPr lang="ar-IQ" dirty="0" smtClean="0"/>
              <a:t>لايعملون</a:t>
            </a:r>
            <a:r>
              <a:rPr lang="ar-IQ" dirty="0" smtClean="0"/>
              <a:t> او </a:t>
            </a:r>
            <a:r>
              <a:rPr lang="ar-IQ" dirty="0" smtClean="0"/>
              <a:t>لايوجد</a:t>
            </a:r>
            <a:r>
              <a:rPr lang="ar-IQ" dirty="0" smtClean="0"/>
              <a:t> فيه استغلال ولا طفيليون عاله على </a:t>
            </a:r>
            <a:r>
              <a:rPr lang="ar-IQ" dirty="0" smtClean="0"/>
              <a:t>المجتمع .</a:t>
            </a:r>
            <a:endParaRPr lang="ar-IQ" dirty="0" smtClean="0"/>
          </a:p>
          <a:p>
            <a:r>
              <a:rPr lang="ar-IQ" dirty="0" smtClean="0"/>
              <a:t>2- هذا المطلب ايضا يدل على ان الانتاج ووسائل الانتاج والتبادل الاساسية هي في ايدي المجتمع وليس فرد معين </a:t>
            </a:r>
          </a:p>
          <a:p>
            <a:r>
              <a:rPr lang="ar-IQ" dirty="0" smtClean="0"/>
              <a:t>وهذا يتطلب وجود( مراكز </a:t>
            </a:r>
            <a:r>
              <a:rPr lang="ar-IQ" dirty="0" smtClean="0"/>
              <a:t>للسيطرة </a:t>
            </a:r>
            <a:r>
              <a:rPr lang="ar-IQ" dirty="0" smtClean="0"/>
              <a:t>)  في الاقتصاد كالصناعات الثقيلة والمناجم ووسائل المواصلات الهامة والمؤسسات التجاريه الكبرى والتجارة الخارجية والبنوك وشركات </a:t>
            </a:r>
            <a:r>
              <a:rPr lang="ar-IQ" dirty="0" smtClean="0"/>
              <a:t>التامين .</a:t>
            </a:r>
            <a:endParaRPr lang="ar-IQ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ar-IQ" dirty="0" smtClean="0"/>
              <a:t>3- ضرورة وجود المقومات التي تسمح للعاملين المشاركة بشكل ايجابي وفعال في وضع الخطط الاقتصادية </a:t>
            </a:r>
            <a:r>
              <a:rPr lang="ar-IQ" dirty="0" smtClean="0"/>
              <a:t>وتنفيذها </a:t>
            </a:r>
            <a:r>
              <a:rPr lang="ar-IQ" dirty="0" smtClean="0"/>
              <a:t>.اي ضرورة وجود جو ديمقراطي </a:t>
            </a:r>
            <a:r>
              <a:rPr lang="ar-IQ" dirty="0" smtClean="0"/>
              <a:t>حقيقي</a:t>
            </a:r>
            <a:r>
              <a:rPr lang="ar-IQ" dirty="0" smtClean="0"/>
              <a:t> وإتاحة الفرصة للحوار البناء والاقتراحات والنقد البناء.</a:t>
            </a:r>
          </a:p>
          <a:p>
            <a:endParaRPr lang="ar-IQ" dirty="0" smtClean="0"/>
          </a:p>
          <a:p>
            <a:r>
              <a:rPr lang="ar-IQ" dirty="0" smtClean="0"/>
              <a:t>ولكي يتحقق جميع </a:t>
            </a:r>
            <a:r>
              <a:rPr lang="ar-IQ" dirty="0" smtClean="0"/>
              <a:t>ماذكرناه</a:t>
            </a:r>
            <a:r>
              <a:rPr lang="ar-IQ" dirty="0" smtClean="0"/>
              <a:t> يجب ان تتبنى هذه العمليه </a:t>
            </a:r>
            <a:r>
              <a:rPr lang="ar-IQ" dirty="0" smtClean="0"/>
              <a:t>التنمويه</a:t>
            </a:r>
            <a:r>
              <a:rPr lang="ar-IQ" dirty="0" smtClean="0"/>
              <a:t> طليعة جماهيرية منبثقة من من الافراد انفسهم ومقدره لاحتياجاتهم ورغبتهم في التغيير.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2- التخطيط </a:t>
            </a:r>
            <a:r>
              <a:rPr lang="ar-IQ" dirty="0" smtClean="0"/>
              <a:t>الراسمالي</a:t>
            </a:r>
            <a:r>
              <a:rPr lang="ar-IQ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يتمثل </a:t>
            </a:r>
            <a:r>
              <a:rPr lang="ar-IQ" dirty="0" smtClean="0"/>
              <a:t>باحد</a:t>
            </a:r>
            <a:r>
              <a:rPr lang="ar-IQ" dirty="0" smtClean="0"/>
              <a:t> اشكال </a:t>
            </a:r>
            <a:r>
              <a:rPr lang="ar-IQ" dirty="0" smtClean="0"/>
              <a:t>تاثير</a:t>
            </a:r>
            <a:r>
              <a:rPr lang="ar-IQ" dirty="0" smtClean="0"/>
              <a:t> </a:t>
            </a:r>
            <a:r>
              <a:rPr lang="ar-IQ" dirty="0" smtClean="0"/>
              <a:t>الراسماليه</a:t>
            </a:r>
            <a:r>
              <a:rPr lang="ar-IQ" dirty="0" smtClean="0"/>
              <a:t> </a:t>
            </a:r>
            <a:r>
              <a:rPr lang="ar-IQ" dirty="0" smtClean="0"/>
              <a:t>للدوله</a:t>
            </a:r>
            <a:r>
              <a:rPr lang="ar-IQ" dirty="0" smtClean="0"/>
              <a:t> </a:t>
            </a:r>
            <a:r>
              <a:rPr lang="ar-IQ" dirty="0" smtClean="0"/>
              <a:t>الاحتكاريه</a:t>
            </a:r>
            <a:r>
              <a:rPr lang="ar-IQ" dirty="0" smtClean="0"/>
              <a:t> على الاقتصاد في السيطرة على الدوله مستفيدة من تجارب البلدان الاشتراكية لكن برؤى </a:t>
            </a:r>
            <a:r>
              <a:rPr lang="ar-IQ" dirty="0" smtClean="0"/>
              <a:t>وافكار</a:t>
            </a:r>
            <a:r>
              <a:rPr lang="ar-IQ" dirty="0" smtClean="0"/>
              <a:t> </a:t>
            </a:r>
            <a:r>
              <a:rPr lang="ar-IQ" dirty="0" smtClean="0"/>
              <a:t>راسماليه.</a:t>
            </a:r>
            <a:endParaRPr lang="ar-IQ" dirty="0" smtClean="0"/>
          </a:p>
          <a:p>
            <a:r>
              <a:rPr lang="ar-IQ" dirty="0" smtClean="0"/>
              <a:t>ومن اجل تحقيق اهداف الخطة وفق الرؤى </a:t>
            </a:r>
            <a:r>
              <a:rPr lang="ar-IQ" dirty="0" smtClean="0"/>
              <a:t>الرسماليه</a:t>
            </a:r>
            <a:r>
              <a:rPr lang="ar-IQ" dirty="0" smtClean="0"/>
              <a:t> يمكن تقسيم النشاط الى ثلاث مراحل </a:t>
            </a:r>
            <a:r>
              <a:rPr lang="ar-IQ" dirty="0" smtClean="0"/>
              <a:t>وهي :</a:t>
            </a:r>
            <a:endParaRPr lang="ar-IQ" dirty="0" smtClean="0"/>
          </a:p>
          <a:p>
            <a:r>
              <a:rPr lang="ar-IQ" dirty="0" smtClean="0"/>
              <a:t>1- هذه المرحلة تبنى على اساس المعطيات الاحصائية والمعلومات الاقتصادية الاخرى اي دراسة للوضع الاقتصادي في بداية فترة التنبؤ.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598</Words>
  <Application>Microsoft Office PowerPoint</Application>
  <PresentationFormat>عرض على الشاشة (3:4)‏</PresentationFormat>
  <Paragraphs>48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الشريحة 1</vt:lpstr>
      <vt:lpstr>ثانيا.. العناصر الاساسية للخطة الاقتصادية والاجتماعية العامة</vt:lpstr>
      <vt:lpstr>عند اعداد الخطة الخمسية يجب مراعاة الاتي :</vt:lpstr>
      <vt:lpstr>اقسام الخطة الاجتماعية والاقتصادية العامة</vt:lpstr>
      <vt:lpstr>الشريحة 5</vt:lpstr>
      <vt:lpstr>ثالثا اوجه الاختلاف بين التخطيط الاشتراكي والتخطيط الرأسمالي . </vt:lpstr>
      <vt:lpstr>الشريحة 7</vt:lpstr>
      <vt:lpstr>الشريحة 8</vt:lpstr>
      <vt:lpstr>2- التخطيط الراسمالي </vt:lpstr>
      <vt:lpstr>الشريحة 10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ثانيا </dc:title>
  <dc:creator>na</dc:creator>
  <cp:lastModifiedBy>na</cp:lastModifiedBy>
  <cp:revision>14</cp:revision>
  <dcterms:created xsi:type="dcterms:W3CDTF">2013-11-03T17:11:04Z</dcterms:created>
  <dcterms:modified xsi:type="dcterms:W3CDTF">2013-11-03T19:27:06Z</dcterms:modified>
</cp:coreProperties>
</file>