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  <p:sldMasterId id="2147483660" r:id="rId2"/>
  </p:sldMasterIdLst>
  <p:sldIdLst>
    <p:sldId id="264" r:id="rId3"/>
    <p:sldId id="273" r:id="rId4"/>
    <p:sldId id="274" r:id="rId5"/>
    <p:sldId id="276" r:id="rId6"/>
    <p:sldId id="258" r:id="rId7"/>
    <p:sldId id="278" r:id="rId8"/>
    <p:sldId id="279" r:id="rId9"/>
    <p:sldId id="277" r:id="rId10"/>
    <p:sldId id="280" r:id="rId11"/>
  </p:sldIdLst>
  <p:sldSz cx="9144000" cy="6858000" type="screen4x3"/>
  <p:notesSz cx="6858000" cy="9144000"/>
  <p:defaultTextStyle>
    <a:defPPr>
      <a:defRPr lang="ar-IQ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97" d="100"/>
          <a:sy n="97" d="100"/>
        </p:scale>
        <p:origin x="-768" y="-5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IQ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E94E83-A2C7-4BE5-88B8-71D8DC791BA7}" type="datetimeFigureOut">
              <a:rPr lang="ar-IQ" smtClean="0"/>
              <a:t>03/06/1436</a:t>
            </a:fld>
            <a:endParaRPr lang="ar-IQ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80ADC2-1093-4109-83F8-AA506FF15C70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16884657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E94E83-A2C7-4BE5-88B8-71D8DC791BA7}" type="datetimeFigureOut">
              <a:rPr lang="ar-IQ" smtClean="0"/>
              <a:t>03/06/1436</a:t>
            </a:fld>
            <a:endParaRPr lang="ar-IQ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80ADC2-1093-4109-83F8-AA506FF15C70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29578629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E94E83-A2C7-4BE5-88B8-71D8DC791BA7}" type="datetimeFigureOut">
              <a:rPr lang="ar-IQ" smtClean="0"/>
              <a:t>03/06/1436</a:t>
            </a:fld>
            <a:endParaRPr lang="ar-IQ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80ADC2-1093-4109-83F8-AA506FF15C70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36285337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IQ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E36761-A8B4-4B4C-88E2-75D4AEFC1E74}" type="datetimeFigureOut">
              <a:rPr lang="ar-IQ" smtClean="0">
                <a:solidFill>
                  <a:prstClr val="black">
                    <a:tint val="75000"/>
                  </a:prstClr>
                </a:solidFill>
              </a:rPr>
              <a:pPr/>
              <a:t>03/06/1436</a:t>
            </a:fld>
            <a:endParaRPr lang="ar-IQ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E1423F-2B14-4436-B70F-3C063DB3F74D}" type="slidenum">
              <a:rPr lang="ar-IQ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IQ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302973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E36761-A8B4-4B4C-88E2-75D4AEFC1E74}" type="datetimeFigureOut">
              <a:rPr lang="ar-IQ" smtClean="0">
                <a:solidFill>
                  <a:prstClr val="black">
                    <a:tint val="75000"/>
                  </a:prstClr>
                </a:solidFill>
              </a:rPr>
              <a:pPr/>
              <a:t>03/06/1436</a:t>
            </a:fld>
            <a:endParaRPr lang="ar-IQ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E1423F-2B14-4436-B70F-3C063DB3F74D}" type="slidenum">
              <a:rPr lang="ar-IQ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IQ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85149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E36761-A8B4-4B4C-88E2-75D4AEFC1E74}" type="datetimeFigureOut">
              <a:rPr lang="ar-IQ" smtClean="0">
                <a:solidFill>
                  <a:prstClr val="black">
                    <a:tint val="75000"/>
                  </a:prstClr>
                </a:solidFill>
              </a:rPr>
              <a:pPr/>
              <a:t>03/06/1436</a:t>
            </a:fld>
            <a:endParaRPr lang="ar-IQ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E1423F-2B14-4436-B70F-3C063DB3F74D}" type="slidenum">
              <a:rPr lang="ar-IQ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IQ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513841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E36761-A8B4-4B4C-88E2-75D4AEFC1E74}" type="datetimeFigureOut">
              <a:rPr lang="ar-IQ" smtClean="0">
                <a:solidFill>
                  <a:prstClr val="black">
                    <a:tint val="75000"/>
                  </a:prstClr>
                </a:solidFill>
              </a:rPr>
              <a:pPr/>
              <a:t>03/06/1436</a:t>
            </a:fld>
            <a:endParaRPr lang="ar-IQ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E1423F-2B14-4436-B70F-3C063DB3F74D}" type="slidenum">
              <a:rPr lang="ar-IQ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IQ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547667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E36761-A8B4-4B4C-88E2-75D4AEFC1E74}" type="datetimeFigureOut">
              <a:rPr lang="ar-IQ" smtClean="0">
                <a:solidFill>
                  <a:prstClr val="black">
                    <a:tint val="75000"/>
                  </a:prstClr>
                </a:solidFill>
              </a:rPr>
              <a:pPr/>
              <a:t>03/06/1436</a:t>
            </a:fld>
            <a:endParaRPr lang="ar-IQ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E1423F-2B14-4436-B70F-3C063DB3F74D}" type="slidenum">
              <a:rPr lang="ar-IQ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IQ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899930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E36761-A8B4-4B4C-88E2-75D4AEFC1E74}" type="datetimeFigureOut">
              <a:rPr lang="ar-IQ" smtClean="0">
                <a:solidFill>
                  <a:prstClr val="black">
                    <a:tint val="75000"/>
                  </a:prstClr>
                </a:solidFill>
              </a:rPr>
              <a:pPr/>
              <a:t>03/06/1436</a:t>
            </a:fld>
            <a:endParaRPr lang="ar-IQ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E1423F-2B14-4436-B70F-3C063DB3F74D}" type="slidenum">
              <a:rPr lang="ar-IQ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IQ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917331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E36761-A8B4-4B4C-88E2-75D4AEFC1E74}" type="datetimeFigureOut">
              <a:rPr lang="ar-IQ" smtClean="0">
                <a:solidFill>
                  <a:prstClr val="black">
                    <a:tint val="75000"/>
                  </a:prstClr>
                </a:solidFill>
              </a:rPr>
              <a:pPr/>
              <a:t>03/06/1436</a:t>
            </a:fld>
            <a:endParaRPr lang="ar-IQ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E1423F-2B14-4436-B70F-3C063DB3F74D}" type="slidenum">
              <a:rPr lang="ar-IQ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IQ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204530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E36761-A8B4-4B4C-88E2-75D4AEFC1E74}" type="datetimeFigureOut">
              <a:rPr lang="ar-IQ" smtClean="0">
                <a:solidFill>
                  <a:prstClr val="black">
                    <a:tint val="75000"/>
                  </a:prstClr>
                </a:solidFill>
              </a:rPr>
              <a:pPr/>
              <a:t>03/06/1436</a:t>
            </a:fld>
            <a:endParaRPr lang="ar-IQ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E1423F-2B14-4436-B70F-3C063DB3F74D}" type="slidenum">
              <a:rPr lang="ar-IQ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IQ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01478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E94E83-A2C7-4BE5-88B8-71D8DC791BA7}" type="datetimeFigureOut">
              <a:rPr lang="ar-IQ" smtClean="0"/>
              <a:t>03/06/1436</a:t>
            </a:fld>
            <a:endParaRPr lang="ar-IQ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80ADC2-1093-4109-83F8-AA506FF15C70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120404891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IQ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E36761-A8B4-4B4C-88E2-75D4AEFC1E74}" type="datetimeFigureOut">
              <a:rPr lang="ar-IQ" smtClean="0">
                <a:solidFill>
                  <a:prstClr val="black">
                    <a:tint val="75000"/>
                  </a:prstClr>
                </a:solidFill>
              </a:rPr>
              <a:pPr/>
              <a:t>03/06/1436</a:t>
            </a:fld>
            <a:endParaRPr lang="ar-IQ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E1423F-2B14-4436-B70F-3C063DB3F74D}" type="slidenum">
              <a:rPr lang="ar-IQ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IQ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628166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E36761-A8B4-4B4C-88E2-75D4AEFC1E74}" type="datetimeFigureOut">
              <a:rPr lang="ar-IQ" smtClean="0">
                <a:solidFill>
                  <a:prstClr val="black">
                    <a:tint val="75000"/>
                  </a:prstClr>
                </a:solidFill>
              </a:rPr>
              <a:pPr/>
              <a:t>03/06/1436</a:t>
            </a:fld>
            <a:endParaRPr lang="ar-IQ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E1423F-2B14-4436-B70F-3C063DB3F74D}" type="slidenum">
              <a:rPr lang="ar-IQ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IQ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220240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E36761-A8B4-4B4C-88E2-75D4AEFC1E74}" type="datetimeFigureOut">
              <a:rPr lang="ar-IQ" smtClean="0">
                <a:solidFill>
                  <a:prstClr val="black">
                    <a:tint val="75000"/>
                  </a:prstClr>
                </a:solidFill>
              </a:rPr>
              <a:pPr/>
              <a:t>03/06/1436</a:t>
            </a:fld>
            <a:endParaRPr lang="ar-IQ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E1423F-2B14-4436-B70F-3C063DB3F74D}" type="slidenum">
              <a:rPr lang="ar-IQ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IQ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8593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E94E83-A2C7-4BE5-88B8-71D8DC791BA7}" type="datetimeFigureOut">
              <a:rPr lang="ar-IQ" smtClean="0"/>
              <a:t>03/06/1436</a:t>
            </a:fld>
            <a:endParaRPr lang="ar-IQ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80ADC2-1093-4109-83F8-AA506FF15C70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31980333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E94E83-A2C7-4BE5-88B8-71D8DC791BA7}" type="datetimeFigureOut">
              <a:rPr lang="ar-IQ" smtClean="0"/>
              <a:t>03/06/1436</a:t>
            </a:fld>
            <a:endParaRPr lang="ar-IQ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80ADC2-1093-4109-83F8-AA506FF15C70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39625347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E94E83-A2C7-4BE5-88B8-71D8DC791BA7}" type="datetimeFigureOut">
              <a:rPr lang="ar-IQ" smtClean="0"/>
              <a:t>03/06/1436</a:t>
            </a:fld>
            <a:endParaRPr lang="ar-IQ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80ADC2-1093-4109-83F8-AA506FF15C70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29308068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E94E83-A2C7-4BE5-88B8-71D8DC791BA7}" type="datetimeFigureOut">
              <a:rPr lang="ar-IQ" smtClean="0"/>
              <a:t>03/06/1436</a:t>
            </a:fld>
            <a:endParaRPr lang="ar-IQ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80ADC2-1093-4109-83F8-AA506FF15C70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16878105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E94E83-A2C7-4BE5-88B8-71D8DC791BA7}" type="datetimeFigureOut">
              <a:rPr lang="ar-IQ" smtClean="0"/>
              <a:t>03/06/1436</a:t>
            </a:fld>
            <a:endParaRPr lang="ar-IQ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80ADC2-1093-4109-83F8-AA506FF15C70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28710214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E94E83-A2C7-4BE5-88B8-71D8DC791BA7}" type="datetimeFigureOut">
              <a:rPr lang="ar-IQ" smtClean="0"/>
              <a:t>03/06/1436</a:t>
            </a:fld>
            <a:endParaRPr lang="ar-IQ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80ADC2-1093-4109-83F8-AA506FF15C70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7219785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IQ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E94E83-A2C7-4BE5-88B8-71D8DC791BA7}" type="datetimeFigureOut">
              <a:rPr lang="ar-IQ" smtClean="0"/>
              <a:t>03/06/1436</a:t>
            </a:fld>
            <a:endParaRPr lang="ar-IQ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80ADC2-1093-4109-83F8-AA506FF15C70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14589033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E94E83-A2C7-4BE5-88B8-71D8DC791BA7}" type="datetimeFigureOut">
              <a:rPr lang="ar-IQ" smtClean="0"/>
              <a:t>03/06/1436</a:t>
            </a:fld>
            <a:endParaRPr lang="ar-IQ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IQ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80ADC2-1093-4109-83F8-AA506FF15C70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10224411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IQ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E36761-A8B4-4B4C-88E2-75D4AEFC1E74}" type="datetimeFigureOut">
              <a:rPr lang="ar-IQ" smtClean="0">
                <a:solidFill>
                  <a:prstClr val="black">
                    <a:tint val="75000"/>
                  </a:prstClr>
                </a:solidFill>
              </a:rPr>
              <a:pPr/>
              <a:t>03/06/1436</a:t>
            </a:fld>
            <a:endParaRPr lang="ar-IQ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IQ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E1423F-2B14-4436-B70F-3C063DB3F74D}" type="slidenum">
              <a:rPr lang="ar-IQ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IQ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3039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IQ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تمرير أفقي 3"/>
          <p:cNvSpPr/>
          <p:nvPr/>
        </p:nvSpPr>
        <p:spPr>
          <a:xfrm>
            <a:off x="2339752" y="260648"/>
            <a:ext cx="4464496" cy="1296144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IQ" sz="3600" dirty="0" smtClean="0">
                <a:solidFill>
                  <a:prstClr val="white"/>
                </a:solidFill>
              </a:rPr>
              <a:t>الصفة المشبّهة باسم الفاعل</a:t>
            </a:r>
            <a:endParaRPr lang="ar-IQ" sz="3600" dirty="0">
              <a:solidFill>
                <a:prstClr val="white"/>
              </a:solidFill>
            </a:endParaRPr>
          </a:p>
        </p:txBody>
      </p:sp>
      <p:sp>
        <p:nvSpPr>
          <p:cNvPr id="7" name="مستطيل مستدير الزوايا 6"/>
          <p:cNvSpPr/>
          <p:nvPr/>
        </p:nvSpPr>
        <p:spPr>
          <a:xfrm>
            <a:off x="179512" y="3573016"/>
            <a:ext cx="8640960" cy="2736304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IQ" sz="4000" b="1" dirty="0" smtClean="0">
                <a:solidFill>
                  <a:srgbClr val="FF0000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الفرق بينها وبين اسم الفاعل: </a:t>
            </a:r>
          </a:p>
          <a:p>
            <a:pPr algn="ctr"/>
            <a:r>
              <a:rPr lang="ar-IQ" sz="4000" u="sng" dirty="0" smtClean="0">
                <a:solidFill>
                  <a:srgbClr val="FF0000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اسم الفاعل </a:t>
            </a:r>
            <a:r>
              <a:rPr lang="ar-IQ" sz="4000" dirty="0" smtClean="0">
                <a:solidFill>
                  <a:srgbClr val="002060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يدلُّ على التجدُّد والحدوث،</a:t>
            </a:r>
          </a:p>
          <a:p>
            <a:pPr algn="ctr"/>
            <a:r>
              <a:rPr lang="ar-IQ" sz="4000" dirty="0" smtClean="0">
                <a:solidFill>
                  <a:srgbClr val="002060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في حين أنَّ </a:t>
            </a:r>
            <a:r>
              <a:rPr lang="ar-IQ" sz="4000" u="sng" dirty="0" smtClean="0">
                <a:solidFill>
                  <a:srgbClr val="FF0000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الصفة المشبّهة </a:t>
            </a:r>
            <a:r>
              <a:rPr lang="ar-IQ" sz="4000" dirty="0" smtClean="0">
                <a:solidFill>
                  <a:srgbClr val="002060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تدلُّ على </a:t>
            </a:r>
            <a:r>
              <a:rPr lang="ar-IQ" sz="4000" dirty="0" err="1" smtClean="0">
                <a:solidFill>
                  <a:srgbClr val="002060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ثبتوت</a:t>
            </a:r>
            <a:r>
              <a:rPr lang="ar-IQ" sz="4000" dirty="0" smtClean="0">
                <a:solidFill>
                  <a:srgbClr val="002060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 معناها لمن يتَّصف بها وإن كان ثبوتا نسبيّا.</a:t>
            </a:r>
          </a:p>
        </p:txBody>
      </p:sp>
      <p:sp>
        <p:nvSpPr>
          <p:cNvPr id="6" name="مستطيل 5"/>
          <p:cNvSpPr/>
          <p:nvPr/>
        </p:nvSpPr>
        <p:spPr>
          <a:xfrm>
            <a:off x="899592" y="1700808"/>
            <a:ext cx="7632848" cy="1200329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ar-IQ" sz="3600" b="1" cap="all" dirty="0" smtClean="0">
                <a:ln w="9000" cmpd="sng">
                  <a:solidFill>
                    <a:srgbClr val="8064A2">
                      <a:shade val="50000"/>
                      <a:satMod val="120000"/>
                    </a:srgbClr>
                  </a:solidFill>
                  <a:prstDash val="solid"/>
                </a:ln>
                <a:gradFill>
                  <a:gsLst>
                    <a:gs pos="0">
                      <a:srgbClr val="8064A2">
                        <a:shade val="20000"/>
                        <a:satMod val="245000"/>
                      </a:srgbClr>
                    </a:gs>
                    <a:gs pos="43000">
                      <a:srgbClr val="8064A2">
                        <a:satMod val="255000"/>
                      </a:srgbClr>
                    </a:gs>
                    <a:gs pos="48000">
                      <a:srgbClr val="8064A2">
                        <a:shade val="85000"/>
                        <a:satMod val="255000"/>
                      </a:srgbClr>
                    </a:gs>
                    <a:gs pos="100000">
                      <a:srgbClr val="8064A2">
                        <a:shade val="20000"/>
                        <a:satMod val="245000"/>
                      </a:srgb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هي: وصف يُصاغ من الفعل اللازم للدلالة على الوصف وصاحبه، مع إفادة الدوام والثبوت.</a:t>
            </a:r>
            <a:endParaRPr lang="ar-IQ" sz="3600" b="1" cap="all" dirty="0">
              <a:ln w="9000" cmpd="sng">
                <a:solidFill>
                  <a:srgbClr val="8064A2">
                    <a:shade val="50000"/>
                    <a:satMod val="120000"/>
                  </a:srgbClr>
                </a:solidFill>
                <a:prstDash val="solid"/>
              </a:ln>
              <a:gradFill>
                <a:gsLst>
                  <a:gs pos="0">
                    <a:srgbClr val="8064A2">
                      <a:shade val="20000"/>
                      <a:satMod val="245000"/>
                    </a:srgbClr>
                  </a:gs>
                  <a:gs pos="43000">
                    <a:srgbClr val="8064A2">
                      <a:satMod val="255000"/>
                    </a:srgbClr>
                  </a:gs>
                  <a:gs pos="48000">
                    <a:srgbClr val="8064A2">
                      <a:shade val="85000"/>
                      <a:satMod val="255000"/>
                    </a:srgbClr>
                  </a:gs>
                  <a:gs pos="100000">
                    <a:srgbClr val="8064A2">
                      <a:shade val="20000"/>
                      <a:satMod val="245000"/>
                    </a:srgb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7317873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خطط انسيابي: معالجة متعاقبة 2"/>
          <p:cNvSpPr/>
          <p:nvPr/>
        </p:nvSpPr>
        <p:spPr>
          <a:xfrm>
            <a:off x="529074" y="1556792"/>
            <a:ext cx="8075374" cy="1368152"/>
          </a:xfrm>
          <a:prstGeom prst="flowChartAlternateProcess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IQ" sz="3600" b="1" dirty="0">
                <a:solidFill>
                  <a:schemeClr val="tx1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تُصاغ غالبا من </a:t>
            </a:r>
            <a:r>
              <a:rPr lang="ar-IQ" sz="3600" b="1" dirty="0" smtClean="0">
                <a:solidFill>
                  <a:schemeClr val="tx1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الفعل اللازم من البابين: </a:t>
            </a:r>
            <a:r>
              <a:rPr lang="ar-IQ" sz="3600" b="1" dirty="0" smtClean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الرابع</a:t>
            </a:r>
            <a:r>
              <a:rPr lang="ar-IQ" sz="3600" b="1" dirty="0" smtClean="0">
                <a:solidFill>
                  <a:schemeClr val="tx1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 (فَرِحَ يَفْرَحُ)، </a:t>
            </a:r>
            <a:r>
              <a:rPr lang="ar-IQ" sz="3600" b="1" dirty="0" smtClean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والخامس</a:t>
            </a:r>
            <a:r>
              <a:rPr lang="ar-IQ" sz="3600" b="1" dirty="0" smtClean="0">
                <a:solidFill>
                  <a:schemeClr val="tx1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 (شَرُفَ يَشْرُفُ).</a:t>
            </a:r>
            <a:endParaRPr lang="ar-IQ" sz="3200" dirty="0" smtClean="0">
              <a:solidFill>
                <a:schemeClr val="tx1"/>
              </a:solidFill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</p:txBody>
      </p:sp>
      <p:sp>
        <p:nvSpPr>
          <p:cNvPr id="8" name="مخطط انسيابي: قرار 7"/>
          <p:cNvSpPr/>
          <p:nvPr/>
        </p:nvSpPr>
        <p:spPr>
          <a:xfrm>
            <a:off x="4860032" y="224644"/>
            <a:ext cx="3888432" cy="1044116"/>
          </a:xfrm>
          <a:prstGeom prst="flowChartDecis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IQ" sz="3200" dirty="0" smtClean="0">
                <a:solidFill>
                  <a:prstClr val="white"/>
                </a:solidFill>
              </a:rPr>
              <a:t>صياغتها</a:t>
            </a:r>
            <a:endParaRPr lang="ar-IQ" sz="3200" dirty="0">
              <a:solidFill>
                <a:prstClr val="white"/>
              </a:solidFill>
            </a:endParaRPr>
          </a:p>
        </p:txBody>
      </p:sp>
      <p:sp>
        <p:nvSpPr>
          <p:cNvPr id="2" name="شكل بيضاوي 1"/>
          <p:cNvSpPr/>
          <p:nvPr/>
        </p:nvSpPr>
        <p:spPr>
          <a:xfrm>
            <a:off x="4067944" y="332656"/>
            <a:ext cx="1872208" cy="1008112"/>
          </a:xfrm>
          <a:prstGeom prst="ellips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IQ" sz="2800" b="1" dirty="0" smtClean="0"/>
              <a:t>من الفعل الثلاثيّ</a:t>
            </a:r>
            <a:endParaRPr lang="ar-IQ" sz="2800" b="1" dirty="0"/>
          </a:p>
        </p:txBody>
      </p:sp>
      <p:sp>
        <p:nvSpPr>
          <p:cNvPr id="5" name="مخطط انسيابي: معالجة متعاقبة 4"/>
          <p:cNvSpPr/>
          <p:nvPr/>
        </p:nvSpPr>
        <p:spPr>
          <a:xfrm>
            <a:off x="2195736" y="3573016"/>
            <a:ext cx="4906488" cy="2232248"/>
          </a:xfrm>
          <a:prstGeom prst="flowChartAlternateProcess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1" anchor="ctr"/>
          <a:lstStyle/>
          <a:p>
            <a:pPr lvl="0" algn="ctr"/>
            <a:r>
              <a:rPr lang="ar-IQ" sz="3600" b="1" dirty="0" smtClean="0">
                <a:solidFill>
                  <a:srgbClr val="FF0000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هناك وزنانِ يختصُّانِ بباب (فَرِحَ)،</a:t>
            </a:r>
          </a:p>
          <a:p>
            <a:pPr lvl="0" algn="ctr"/>
            <a:r>
              <a:rPr lang="ar-IQ" sz="3600" b="1" dirty="0" smtClean="0">
                <a:solidFill>
                  <a:srgbClr val="FF0000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وأربعة أوزان تختصُّ بباب (شَرُفَ)،</a:t>
            </a:r>
          </a:p>
          <a:p>
            <a:pPr lvl="0" algn="ctr"/>
            <a:r>
              <a:rPr lang="ar-IQ" sz="3600" b="1" dirty="0" smtClean="0">
                <a:solidFill>
                  <a:srgbClr val="FF0000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وستة أوزان مشتركة بين البابينِ.</a:t>
            </a:r>
            <a:endParaRPr lang="en-US" sz="3600" dirty="0"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2771403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تمرير أفقي 3"/>
          <p:cNvSpPr/>
          <p:nvPr/>
        </p:nvSpPr>
        <p:spPr>
          <a:xfrm>
            <a:off x="827584" y="44624"/>
            <a:ext cx="7344816" cy="1152128"/>
          </a:xfrm>
          <a:prstGeom prst="horizontalScroll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IQ" sz="3600" dirty="0" smtClean="0">
                <a:solidFill>
                  <a:prstClr val="white"/>
                </a:solidFill>
              </a:rPr>
              <a:t>الوزنانِ اللذانِ يختصّانِ بالباب الرابع </a:t>
            </a:r>
            <a:r>
              <a:rPr lang="ar-IQ" sz="3600" dirty="0" smtClean="0">
                <a:solidFill>
                  <a:srgbClr val="FFFF00"/>
                </a:solidFill>
              </a:rPr>
              <a:t>(فَرِحَ)</a:t>
            </a:r>
            <a:endParaRPr lang="ar-IQ" sz="3600" dirty="0">
              <a:solidFill>
                <a:srgbClr val="FFFF0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196752"/>
            <a:ext cx="8640960" cy="54726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مستطيل 1"/>
          <p:cNvSpPr/>
          <p:nvPr/>
        </p:nvSpPr>
        <p:spPr>
          <a:xfrm>
            <a:off x="7884368" y="1831007"/>
            <a:ext cx="792088" cy="2880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IQ" b="1" dirty="0" smtClean="0">
                <a:solidFill>
                  <a:schemeClr val="tx1"/>
                </a:solidFill>
              </a:rPr>
              <a:t>ظاهرة</a:t>
            </a:r>
            <a:endParaRPr lang="ar-IQ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82707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250">
        <p14:prism dir="r"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خطط انسيابي: قرار 1"/>
          <p:cNvSpPr/>
          <p:nvPr/>
        </p:nvSpPr>
        <p:spPr>
          <a:xfrm>
            <a:off x="1187624" y="332656"/>
            <a:ext cx="6768752" cy="2160240"/>
          </a:xfrm>
          <a:prstGeom prst="flowChartDecis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t"/>
          <a:lstStyle/>
          <a:p>
            <a:pPr algn="ctr"/>
            <a:r>
              <a:rPr lang="ar-IQ" sz="3200" b="1" dirty="0" smtClean="0">
                <a:solidFill>
                  <a:srgbClr val="FFFF00"/>
                </a:solidFill>
              </a:rPr>
              <a:t>ما يختصّان بالباب الخامس (شَرُفَ)</a:t>
            </a:r>
            <a:endParaRPr lang="ar-IQ" sz="3200" b="1" dirty="0">
              <a:solidFill>
                <a:srgbClr val="FFFF00"/>
              </a:solidFill>
            </a:endParaRPr>
          </a:p>
          <a:p>
            <a:pPr algn="ctr"/>
            <a:endParaRPr lang="ar-IQ" sz="2800" dirty="0">
              <a:solidFill>
                <a:prstClr val="white"/>
              </a:solidFill>
            </a:endParaRPr>
          </a:p>
        </p:txBody>
      </p:sp>
      <p:sp>
        <p:nvSpPr>
          <p:cNvPr id="4" name="تمرير أفقي 3"/>
          <p:cNvSpPr/>
          <p:nvPr/>
        </p:nvSpPr>
        <p:spPr>
          <a:xfrm>
            <a:off x="683568" y="1484784"/>
            <a:ext cx="7632848" cy="5256584"/>
          </a:xfrm>
          <a:prstGeom prst="horizontalScroll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1" anchor="ctr"/>
          <a:lstStyle/>
          <a:p>
            <a:pPr algn="justLow"/>
            <a:r>
              <a:rPr lang="ar-IQ" sz="4000" dirty="0" smtClean="0">
                <a:solidFill>
                  <a:prstClr val="white"/>
                </a:solidFill>
              </a:rPr>
              <a:t>1- </a:t>
            </a:r>
            <a:r>
              <a:rPr lang="ar-IQ" sz="4000" dirty="0" smtClean="0">
                <a:solidFill>
                  <a:srgbClr val="FFFF00"/>
                </a:solidFill>
              </a:rPr>
              <a:t>فَعَل</a:t>
            </a:r>
            <a:r>
              <a:rPr lang="ar-IQ" sz="4000" dirty="0" smtClean="0">
                <a:solidFill>
                  <a:prstClr val="white"/>
                </a:solidFill>
              </a:rPr>
              <a:t>: مثل: حَسُنَ فهو (</a:t>
            </a:r>
            <a:r>
              <a:rPr lang="ar-IQ" sz="4000" dirty="0" smtClean="0">
                <a:solidFill>
                  <a:srgbClr val="FFFF00"/>
                </a:solidFill>
              </a:rPr>
              <a:t>حَسَنٌ</a:t>
            </a:r>
            <a:r>
              <a:rPr lang="ar-IQ" sz="4000" dirty="0" smtClean="0">
                <a:solidFill>
                  <a:prstClr val="white"/>
                </a:solidFill>
              </a:rPr>
              <a:t>).</a:t>
            </a:r>
          </a:p>
          <a:p>
            <a:pPr algn="justLow"/>
            <a:r>
              <a:rPr lang="ar-IQ" sz="4000" dirty="0" smtClean="0">
                <a:solidFill>
                  <a:prstClr val="white"/>
                </a:solidFill>
              </a:rPr>
              <a:t>2- </a:t>
            </a:r>
            <a:r>
              <a:rPr lang="ar-IQ" sz="4000" dirty="0" smtClean="0">
                <a:solidFill>
                  <a:srgbClr val="FFFF00"/>
                </a:solidFill>
              </a:rPr>
              <a:t>فُعُل</a:t>
            </a:r>
            <a:r>
              <a:rPr lang="ar-IQ" sz="4000" dirty="0" smtClean="0">
                <a:solidFill>
                  <a:prstClr val="white"/>
                </a:solidFill>
              </a:rPr>
              <a:t>: مثل</a:t>
            </a:r>
            <a:r>
              <a:rPr lang="ar-IQ" sz="4000" smtClean="0">
                <a:solidFill>
                  <a:prstClr val="white"/>
                </a:solidFill>
              </a:rPr>
              <a:t>: جَنُبَ </a:t>
            </a:r>
            <a:r>
              <a:rPr lang="ar-IQ" sz="4000" dirty="0" smtClean="0">
                <a:solidFill>
                  <a:prstClr val="white"/>
                </a:solidFill>
              </a:rPr>
              <a:t>فَهُوَ (</a:t>
            </a:r>
            <a:r>
              <a:rPr lang="ar-IQ" sz="4000" dirty="0" smtClean="0">
                <a:solidFill>
                  <a:srgbClr val="FFFF00"/>
                </a:solidFill>
              </a:rPr>
              <a:t>جُنُبٌ</a:t>
            </a:r>
            <a:r>
              <a:rPr lang="ar-IQ" sz="4000" dirty="0" smtClean="0">
                <a:solidFill>
                  <a:prstClr val="white"/>
                </a:solidFill>
              </a:rPr>
              <a:t>).</a:t>
            </a:r>
          </a:p>
          <a:p>
            <a:pPr algn="justLow"/>
            <a:r>
              <a:rPr lang="ar-IQ" sz="4000" dirty="0" smtClean="0">
                <a:solidFill>
                  <a:prstClr val="white"/>
                </a:solidFill>
              </a:rPr>
              <a:t>3- </a:t>
            </a:r>
            <a:r>
              <a:rPr lang="ar-IQ" sz="4000" dirty="0" smtClean="0">
                <a:solidFill>
                  <a:srgbClr val="FFFF00"/>
                </a:solidFill>
              </a:rPr>
              <a:t>فُعال</a:t>
            </a:r>
            <a:r>
              <a:rPr lang="ar-IQ" sz="4000" dirty="0" smtClean="0">
                <a:solidFill>
                  <a:prstClr val="white"/>
                </a:solidFill>
              </a:rPr>
              <a:t>: مثل: شَجُعَ فهو (</a:t>
            </a:r>
            <a:r>
              <a:rPr lang="ar-IQ" sz="4000" dirty="0" smtClean="0">
                <a:solidFill>
                  <a:srgbClr val="FFFF00"/>
                </a:solidFill>
              </a:rPr>
              <a:t>شُجاعٌ</a:t>
            </a:r>
            <a:r>
              <a:rPr lang="ar-IQ" sz="4000" dirty="0" smtClean="0">
                <a:solidFill>
                  <a:prstClr val="white"/>
                </a:solidFill>
              </a:rPr>
              <a:t>).</a:t>
            </a:r>
          </a:p>
          <a:p>
            <a:pPr algn="justLow"/>
            <a:r>
              <a:rPr lang="ar-IQ" sz="4000" dirty="0" smtClean="0">
                <a:solidFill>
                  <a:schemeClr val="bg1"/>
                </a:solidFill>
              </a:rPr>
              <a:t>4-</a:t>
            </a:r>
            <a:r>
              <a:rPr lang="ar-IQ" sz="4000" dirty="0" smtClean="0">
                <a:solidFill>
                  <a:srgbClr val="FFFF00"/>
                </a:solidFill>
              </a:rPr>
              <a:t> فَعال</a:t>
            </a:r>
            <a:r>
              <a:rPr lang="ar-IQ" sz="4000" dirty="0" smtClean="0">
                <a:solidFill>
                  <a:prstClr val="white"/>
                </a:solidFill>
              </a:rPr>
              <a:t>: مثل: جَبُنَ فهو (</a:t>
            </a:r>
            <a:r>
              <a:rPr lang="ar-IQ" sz="4000" dirty="0" smtClean="0">
                <a:solidFill>
                  <a:srgbClr val="FFFF00"/>
                </a:solidFill>
              </a:rPr>
              <a:t>جَبانٌ</a:t>
            </a:r>
            <a:r>
              <a:rPr lang="ar-IQ" sz="4000" dirty="0" smtClean="0">
                <a:solidFill>
                  <a:prstClr val="white"/>
                </a:solidFill>
              </a:rPr>
              <a:t>).</a:t>
            </a:r>
          </a:p>
          <a:p>
            <a:pPr algn="justLow"/>
            <a:endParaRPr lang="ar-IQ" sz="4000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55466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50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تمرير أفقي 5"/>
          <p:cNvSpPr/>
          <p:nvPr/>
        </p:nvSpPr>
        <p:spPr>
          <a:xfrm>
            <a:off x="1746314" y="116632"/>
            <a:ext cx="5706006" cy="1152128"/>
          </a:xfrm>
          <a:prstGeom prst="horizontalScroll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IQ" sz="4000" dirty="0" smtClean="0">
                <a:solidFill>
                  <a:srgbClr val="FF0000"/>
                </a:solidFill>
              </a:rPr>
              <a:t>الأوزان المشتركة بين البابين</a:t>
            </a:r>
            <a:endParaRPr lang="ar-IQ" sz="4000" dirty="0">
              <a:solidFill>
                <a:srgbClr val="FF0000"/>
              </a:solidFill>
            </a:endParaRPr>
          </a:p>
        </p:txBody>
      </p:sp>
      <p:sp>
        <p:nvSpPr>
          <p:cNvPr id="10" name="مخطط انسيابي: معالجة متعاقبة 9"/>
          <p:cNvSpPr/>
          <p:nvPr/>
        </p:nvSpPr>
        <p:spPr>
          <a:xfrm>
            <a:off x="206829" y="1628800"/>
            <a:ext cx="8784976" cy="5040560"/>
          </a:xfrm>
          <a:prstGeom prst="flowChartAlternateProcess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1" anchor="ctr"/>
          <a:lstStyle/>
          <a:p>
            <a:pPr lvl="0"/>
            <a:r>
              <a:rPr lang="ar-IQ" sz="3600" b="1" dirty="0" smtClean="0">
                <a:solidFill>
                  <a:srgbClr val="FF0000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                   الباب الرابع          الباب الخامس</a:t>
            </a:r>
          </a:p>
          <a:p>
            <a:pPr lvl="0"/>
            <a:r>
              <a:rPr lang="ar-IQ" sz="3600" b="1" dirty="0" smtClean="0">
                <a:solidFill>
                  <a:schemeClr val="tx1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1- </a:t>
            </a:r>
            <a:r>
              <a:rPr lang="ar-IQ" sz="3600" b="1" dirty="0" smtClean="0">
                <a:solidFill>
                  <a:srgbClr val="FF0000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فَعِيل</a:t>
            </a:r>
            <a:r>
              <a:rPr lang="ar-IQ" sz="3600" b="1" dirty="0" smtClean="0">
                <a:solidFill>
                  <a:schemeClr val="tx1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: مثل: رَحِمَ فهو (</a:t>
            </a:r>
            <a:r>
              <a:rPr lang="ar-IQ" sz="3600" b="1" dirty="0" smtClean="0">
                <a:solidFill>
                  <a:srgbClr val="FF0000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رَحِيمٌ</a:t>
            </a:r>
            <a:r>
              <a:rPr lang="ar-IQ" sz="3600" b="1" dirty="0">
                <a:solidFill>
                  <a:schemeClr val="tx1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) / جَرُؤَ فهو </a:t>
            </a:r>
            <a:r>
              <a:rPr lang="ar-IQ" sz="3600" b="1" dirty="0">
                <a:solidFill>
                  <a:srgbClr val="FF0000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جَرِيءٌ</a:t>
            </a:r>
            <a:r>
              <a:rPr lang="ar-IQ" sz="3600" b="1" dirty="0">
                <a:solidFill>
                  <a:schemeClr val="tx1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 .</a:t>
            </a:r>
            <a:endParaRPr lang="ar-IQ" sz="3600" b="1" dirty="0" smtClean="0">
              <a:solidFill>
                <a:schemeClr val="tx1"/>
              </a:solidFill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  <a:p>
            <a:pPr lvl="0"/>
            <a:r>
              <a:rPr lang="ar-IQ" sz="3600" b="1" dirty="0" smtClean="0">
                <a:solidFill>
                  <a:schemeClr val="tx1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2- </a:t>
            </a:r>
            <a:r>
              <a:rPr lang="ar-IQ" sz="3600" b="1" dirty="0" smtClean="0">
                <a:solidFill>
                  <a:srgbClr val="FF0000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فَعْل</a:t>
            </a:r>
            <a:r>
              <a:rPr lang="ar-IQ" sz="3600" b="1" dirty="0" smtClean="0">
                <a:solidFill>
                  <a:schemeClr val="tx1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: مثل: سَبِطَ فهو </a:t>
            </a:r>
            <a:r>
              <a:rPr lang="ar-IQ" sz="3600" b="1" dirty="0" smtClean="0">
                <a:solidFill>
                  <a:srgbClr val="FF0000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سَبْطٌ</a:t>
            </a:r>
            <a:r>
              <a:rPr lang="ar-IQ" sz="3600" b="1" dirty="0" smtClean="0">
                <a:solidFill>
                  <a:schemeClr val="tx1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  / ضَخُمَ فهو (</a:t>
            </a:r>
            <a:r>
              <a:rPr lang="ar-IQ" sz="3600" b="1" dirty="0" smtClean="0">
                <a:solidFill>
                  <a:srgbClr val="FF0000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ضَخْمٌ</a:t>
            </a:r>
            <a:r>
              <a:rPr lang="ar-IQ" sz="3600" b="1" dirty="0" smtClean="0">
                <a:solidFill>
                  <a:schemeClr val="tx1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).</a:t>
            </a:r>
          </a:p>
          <a:p>
            <a:pPr lvl="0"/>
            <a:r>
              <a:rPr lang="ar-IQ" sz="3600" b="1" dirty="0" smtClean="0">
                <a:solidFill>
                  <a:schemeClr val="tx1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3- </a:t>
            </a:r>
            <a:r>
              <a:rPr lang="ar-IQ" sz="3600" b="1" dirty="0" smtClean="0">
                <a:solidFill>
                  <a:srgbClr val="FF0000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فِعْل</a:t>
            </a:r>
            <a:r>
              <a:rPr lang="ar-IQ" sz="3600" b="1" dirty="0" smtClean="0">
                <a:solidFill>
                  <a:schemeClr val="tx1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: مثل: صَفِرَ فهو (</a:t>
            </a:r>
            <a:r>
              <a:rPr lang="ar-IQ" sz="3600" b="1" dirty="0" smtClean="0">
                <a:solidFill>
                  <a:srgbClr val="FF0000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صِفْرٌ</a:t>
            </a:r>
            <a:r>
              <a:rPr lang="ar-IQ" sz="3600" b="1" dirty="0" smtClean="0">
                <a:solidFill>
                  <a:schemeClr val="tx1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) / مَلُحَ فهو (</a:t>
            </a:r>
            <a:r>
              <a:rPr lang="ar-IQ" sz="3600" b="1" dirty="0" smtClean="0">
                <a:solidFill>
                  <a:srgbClr val="FF0000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مِلْحٌ</a:t>
            </a:r>
            <a:r>
              <a:rPr lang="ar-IQ" sz="3600" b="1" dirty="0" smtClean="0">
                <a:solidFill>
                  <a:schemeClr val="tx1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).</a:t>
            </a:r>
          </a:p>
          <a:p>
            <a:pPr lvl="0"/>
            <a:r>
              <a:rPr lang="ar-IQ" sz="3600" b="1" dirty="0" smtClean="0">
                <a:solidFill>
                  <a:schemeClr val="tx1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4- </a:t>
            </a:r>
            <a:r>
              <a:rPr lang="ar-IQ" sz="3600" b="1" dirty="0" smtClean="0">
                <a:solidFill>
                  <a:srgbClr val="FF0000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فُعْل</a:t>
            </a:r>
            <a:r>
              <a:rPr lang="ar-IQ" sz="3600" b="1" dirty="0" smtClean="0">
                <a:solidFill>
                  <a:schemeClr val="tx1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: مثل: حَرَّ فهو (</a:t>
            </a:r>
            <a:r>
              <a:rPr lang="ar-IQ" sz="3600" b="1" dirty="0" smtClean="0">
                <a:solidFill>
                  <a:srgbClr val="FF0000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حُرٌّ</a:t>
            </a:r>
            <a:r>
              <a:rPr lang="ar-IQ" sz="3600" b="1" dirty="0" smtClean="0">
                <a:solidFill>
                  <a:schemeClr val="tx1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)    / صَلُبَ فهو (</a:t>
            </a:r>
            <a:r>
              <a:rPr lang="ar-IQ" sz="3600" b="1" dirty="0" smtClean="0">
                <a:solidFill>
                  <a:srgbClr val="FF0000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صُلْبٌ</a:t>
            </a:r>
            <a:r>
              <a:rPr lang="ar-IQ" sz="3600" b="1" dirty="0" smtClean="0">
                <a:solidFill>
                  <a:schemeClr val="tx1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).</a:t>
            </a:r>
          </a:p>
          <a:p>
            <a:pPr lvl="0"/>
            <a:r>
              <a:rPr lang="ar-IQ" sz="3600" b="1" dirty="0" smtClean="0">
                <a:solidFill>
                  <a:schemeClr val="tx1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5- </a:t>
            </a:r>
            <a:r>
              <a:rPr lang="ar-IQ" sz="3600" b="1" dirty="0" smtClean="0">
                <a:solidFill>
                  <a:srgbClr val="FF0000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فاعِل</a:t>
            </a:r>
            <a:r>
              <a:rPr lang="ar-IQ" sz="3600" b="1" dirty="0" smtClean="0">
                <a:solidFill>
                  <a:schemeClr val="tx1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: مثل: فَنِيَ فهو (</a:t>
            </a:r>
            <a:r>
              <a:rPr lang="ar-IQ" sz="3600" b="1" dirty="0" smtClean="0">
                <a:solidFill>
                  <a:srgbClr val="FF0000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فانٍ</a:t>
            </a:r>
            <a:r>
              <a:rPr lang="ar-IQ" sz="3600" b="1" dirty="0" smtClean="0">
                <a:solidFill>
                  <a:schemeClr val="tx1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)  / طَهُرَ فهو (</a:t>
            </a:r>
            <a:r>
              <a:rPr lang="ar-IQ" sz="3600" b="1" dirty="0" smtClean="0">
                <a:solidFill>
                  <a:srgbClr val="FF0000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طاهِرٌ</a:t>
            </a:r>
            <a:r>
              <a:rPr lang="ar-IQ" sz="3600" b="1" dirty="0" smtClean="0">
                <a:solidFill>
                  <a:schemeClr val="tx1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).</a:t>
            </a:r>
          </a:p>
          <a:p>
            <a:pPr lvl="0"/>
            <a:r>
              <a:rPr lang="ar-IQ" sz="3600" b="1" dirty="0" smtClean="0">
                <a:solidFill>
                  <a:schemeClr val="tx1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6- </a:t>
            </a:r>
            <a:r>
              <a:rPr lang="ar-IQ" sz="3600" b="1" dirty="0" smtClean="0">
                <a:solidFill>
                  <a:srgbClr val="FF0000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فَعِل</a:t>
            </a:r>
            <a:r>
              <a:rPr lang="ar-IQ" sz="3600" b="1" dirty="0" smtClean="0">
                <a:solidFill>
                  <a:schemeClr val="tx1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: مثل: فَرِحَ فهو (</a:t>
            </a:r>
            <a:r>
              <a:rPr lang="ar-IQ" sz="3600" b="1" dirty="0" smtClean="0">
                <a:solidFill>
                  <a:srgbClr val="FF0000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فَرِحٌ</a:t>
            </a:r>
            <a:r>
              <a:rPr lang="ar-IQ" sz="3600" b="1" dirty="0" smtClean="0">
                <a:solidFill>
                  <a:schemeClr val="tx1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)  / نَجُسَ فهو (</a:t>
            </a:r>
            <a:r>
              <a:rPr lang="ar-IQ" sz="3600" b="1" dirty="0" smtClean="0">
                <a:solidFill>
                  <a:srgbClr val="FF0000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نَجِسٌ</a:t>
            </a:r>
            <a:r>
              <a:rPr lang="ar-IQ" sz="3600" b="1" dirty="0" smtClean="0">
                <a:solidFill>
                  <a:schemeClr val="tx1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).</a:t>
            </a:r>
            <a:endParaRPr lang="en-US" sz="3600" dirty="0">
              <a:solidFill>
                <a:schemeClr val="tx1"/>
              </a:solidFill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2144044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مخطط انسيابي: قرار 7"/>
          <p:cNvSpPr/>
          <p:nvPr/>
        </p:nvSpPr>
        <p:spPr>
          <a:xfrm>
            <a:off x="4860032" y="224644"/>
            <a:ext cx="3888432" cy="1044116"/>
          </a:xfrm>
          <a:prstGeom prst="flowChartDecis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IQ" sz="3200" dirty="0" smtClean="0">
                <a:solidFill>
                  <a:prstClr val="white"/>
                </a:solidFill>
              </a:rPr>
              <a:t>صياغتها</a:t>
            </a:r>
            <a:endParaRPr lang="ar-IQ" sz="3200" dirty="0">
              <a:solidFill>
                <a:prstClr val="white"/>
              </a:solidFill>
            </a:endParaRPr>
          </a:p>
        </p:txBody>
      </p:sp>
      <p:sp>
        <p:nvSpPr>
          <p:cNvPr id="2" name="شكل بيضاوي 1"/>
          <p:cNvSpPr/>
          <p:nvPr/>
        </p:nvSpPr>
        <p:spPr>
          <a:xfrm>
            <a:off x="3347864" y="332656"/>
            <a:ext cx="2592288" cy="1008112"/>
          </a:xfrm>
          <a:prstGeom prst="ellips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IQ" sz="2800" b="1" dirty="0" smtClean="0"/>
              <a:t>من الفعل غير الثلاثيّ</a:t>
            </a:r>
            <a:endParaRPr lang="ar-IQ" sz="2800" b="1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417327"/>
            <a:ext cx="8564886" cy="24437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3717032"/>
            <a:ext cx="2806080" cy="30330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مستطيل 3"/>
          <p:cNvSpPr/>
          <p:nvPr/>
        </p:nvSpPr>
        <p:spPr>
          <a:xfrm>
            <a:off x="5796136" y="3179068"/>
            <a:ext cx="2520280" cy="353709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23937031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shred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تمرير أفقي 3"/>
          <p:cNvSpPr/>
          <p:nvPr/>
        </p:nvSpPr>
        <p:spPr>
          <a:xfrm>
            <a:off x="3114466" y="44624"/>
            <a:ext cx="2969702" cy="720080"/>
          </a:xfrm>
          <a:prstGeom prst="horizontalScroll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IQ" sz="4000" dirty="0" smtClean="0">
                <a:solidFill>
                  <a:srgbClr val="FF0000"/>
                </a:solidFill>
              </a:rPr>
              <a:t>تنبيهات</a:t>
            </a:r>
            <a:endParaRPr lang="ar-IQ" sz="4000" dirty="0">
              <a:solidFill>
                <a:srgbClr val="FF0000"/>
              </a:solidFill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980728"/>
            <a:ext cx="8767068" cy="2232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530" y="3429000"/>
            <a:ext cx="8790058" cy="32403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419652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250">
        <p14:switch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764704"/>
            <a:ext cx="8879524" cy="5976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تمرير أفقي 3"/>
          <p:cNvSpPr/>
          <p:nvPr/>
        </p:nvSpPr>
        <p:spPr>
          <a:xfrm>
            <a:off x="3114466" y="44624"/>
            <a:ext cx="2969702" cy="720080"/>
          </a:xfrm>
          <a:prstGeom prst="horizontalScroll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IQ" sz="4000" dirty="0" smtClean="0">
                <a:solidFill>
                  <a:srgbClr val="FF0000"/>
                </a:solidFill>
              </a:rPr>
              <a:t>التنبيه الثالث</a:t>
            </a:r>
            <a:endParaRPr lang="ar-IQ" sz="4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15958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75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ستطيل مستدير الزوايا 2"/>
          <p:cNvSpPr/>
          <p:nvPr/>
        </p:nvSpPr>
        <p:spPr>
          <a:xfrm>
            <a:off x="323528" y="548680"/>
            <a:ext cx="8568952" cy="602128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r>
              <a:rPr lang="ar-IQ" sz="2800" dirty="0">
                <a:latin typeface="Traditional Arabic" pitchFamily="18" charset="-78"/>
                <a:cs typeface="Traditional Arabic" pitchFamily="18" charset="-78"/>
              </a:rPr>
              <a:t>1- ما أبواب الفعل الثلاثيّ التي يكثر منهما صياغة الصفة المشبّهة؟ اذكرها مع التمثيل.</a:t>
            </a:r>
            <a:endParaRPr lang="en-US" sz="2800" dirty="0">
              <a:latin typeface="Traditional Arabic" pitchFamily="18" charset="-78"/>
              <a:cs typeface="Traditional Arabic" pitchFamily="18" charset="-78"/>
            </a:endParaRPr>
          </a:p>
          <a:p>
            <a:r>
              <a:rPr lang="ar-IQ" sz="2800" dirty="0">
                <a:latin typeface="Traditional Arabic" pitchFamily="18" charset="-78"/>
                <a:cs typeface="Traditional Arabic" pitchFamily="18" charset="-78"/>
              </a:rPr>
              <a:t>2- ما أوزان الصفة المشبّهة المختصَّة بباب (فَرِحَ)؟ عضِّد إجابتك بالتمثيل.</a:t>
            </a:r>
            <a:endParaRPr lang="en-US" sz="2800" dirty="0">
              <a:latin typeface="Traditional Arabic" pitchFamily="18" charset="-78"/>
              <a:cs typeface="Traditional Arabic" pitchFamily="18" charset="-78"/>
            </a:endParaRPr>
          </a:p>
          <a:p>
            <a:r>
              <a:rPr lang="ar-IQ" sz="2800" dirty="0">
                <a:latin typeface="Traditional Arabic" pitchFamily="18" charset="-78"/>
                <a:cs typeface="Traditional Arabic" pitchFamily="18" charset="-78"/>
              </a:rPr>
              <a:t>3- ما أوزان الصفة المشبّهة المختصَّة بباب (شَرُفَ)؟ اذكرها مع التمثيل.</a:t>
            </a:r>
            <a:endParaRPr lang="en-US" sz="2800" dirty="0">
              <a:latin typeface="Traditional Arabic" pitchFamily="18" charset="-78"/>
              <a:cs typeface="Traditional Arabic" pitchFamily="18" charset="-78"/>
            </a:endParaRPr>
          </a:p>
          <a:p>
            <a:r>
              <a:rPr lang="ar-IQ" sz="2800" dirty="0">
                <a:latin typeface="Traditional Arabic" pitchFamily="18" charset="-78"/>
                <a:cs typeface="Traditional Arabic" pitchFamily="18" charset="-78"/>
              </a:rPr>
              <a:t>4- ما أوزان الصفة المشبّهة المشتركة بينَ بابَي (فَرِحَ) و(شَرُفَ)؟ اذكرها مع التمثيل.</a:t>
            </a:r>
            <a:endParaRPr lang="en-US" sz="2800" dirty="0">
              <a:latin typeface="Traditional Arabic" pitchFamily="18" charset="-78"/>
              <a:cs typeface="Traditional Arabic" pitchFamily="18" charset="-78"/>
            </a:endParaRPr>
          </a:p>
          <a:p>
            <a:r>
              <a:rPr lang="ar-IQ" sz="2800" dirty="0">
                <a:latin typeface="Traditional Arabic" pitchFamily="18" charset="-78"/>
                <a:cs typeface="Traditional Arabic" pitchFamily="18" charset="-78"/>
              </a:rPr>
              <a:t>5- كيفَ تُصاغُ الصفة المشبّهة من الفعل غير الثلاثيّ؟ بيّن ذلك مع التمثيل.</a:t>
            </a:r>
            <a:endParaRPr lang="en-US" sz="2800" dirty="0">
              <a:latin typeface="Traditional Arabic" pitchFamily="18" charset="-78"/>
              <a:cs typeface="Traditional Arabic" pitchFamily="18" charset="-78"/>
            </a:endParaRPr>
          </a:p>
          <a:p>
            <a:r>
              <a:rPr lang="ar-IQ" sz="2800" dirty="0">
                <a:latin typeface="Traditional Arabic" pitchFamily="18" charset="-78"/>
                <a:cs typeface="Traditional Arabic" pitchFamily="18" charset="-78"/>
              </a:rPr>
              <a:t>6- للصفة المشبّهة مستويات من حيث البقاء، وضِّح ذلك مع ذكر الأمثلة.</a:t>
            </a:r>
            <a:endParaRPr lang="en-US" sz="2800" dirty="0">
              <a:latin typeface="Traditional Arabic" pitchFamily="18" charset="-78"/>
              <a:cs typeface="Traditional Arabic" pitchFamily="18" charset="-78"/>
            </a:endParaRPr>
          </a:p>
          <a:p>
            <a:r>
              <a:rPr lang="ar-IQ" sz="2800" dirty="0">
                <a:latin typeface="Traditional Arabic" pitchFamily="18" charset="-78"/>
                <a:cs typeface="Traditional Arabic" pitchFamily="18" charset="-78"/>
              </a:rPr>
              <a:t>7- استخرج الصفة المشبّهة - إن وُجِدَت - من النصوص الآتية، واذكر وزنها، وفِعْلَها:</a:t>
            </a:r>
            <a:endParaRPr lang="en-US" sz="2800" dirty="0">
              <a:latin typeface="Traditional Arabic" pitchFamily="18" charset="-78"/>
              <a:cs typeface="Traditional Arabic" pitchFamily="18" charset="-78"/>
            </a:endParaRPr>
          </a:p>
          <a:p>
            <a:r>
              <a:rPr lang="ar-IQ" sz="2800" dirty="0">
                <a:latin typeface="Traditional Arabic" pitchFamily="18" charset="-78"/>
                <a:cs typeface="Traditional Arabic" pitchFamily="18" charset="-78"/>
              </a:rPr>
              <a:t>قال تعالى: (فَرَجَعَ مُوسَى إِلَى قَوْمِهِ غَضْبَانَ أَسِفًا) // (إِذَا جَاءَ نَصْرُ اللَّهِ وَالْفَتْحُ) // (قُلْ لَا يَسْتَوِي الْخَبِيثُ وَالطَّيِّبُ) // (مَنْ ذَا الَّذِي يُقْرِضُ اللَّهَ قَرْضًا حَسَنًا فَيُضَاعِفَهُ لَهُ أَضْعَافًا كَثِيرَةً).</a:t>
            </a:r>
            <a:endParaRPr lang="en-US" sz="2800" dirty="0">
              <a:latin typeface="Traditional Arabic" pitchFamily="18" charset="-78"/>
              <a:cs typeface="Traditional Arabic" pitchFamily="18" charset="-78"/>
            </a:endParaRPr>
          </a:p>
          <a:p>
            <a:r>
              <a:rPr lang="ar-IQ" sz="2800" dirty="0">
                <a:latin typeface="Traditional Arabic" pitchFamily="18" charset="-78"/>
                <a:cs typeface="Traditional Arabic" pitchFamily="18" charset="-78"/>
              </a:rPr>
              <a:t>وقال أبو العلاء المعريّ:    وإنِّي وإِنْ كنتُ الأَخيرَ زمانُهُ     لآتٍ بما لمْ </a:t>
            </a:r>
            <a:r>
              <a:rPr lang="ar-IQ" sz="2800" dirty="0" err="1">
                <a:latin typeface="Traditional Arabic" pitchFamily="18" charset="-78"/>
                <a:cs typeface="Traditional Arabic" pitchFamily="18" charset="-78"/>
              </a:rPr>
              <a:t>تَسْتَطِعْهُ</a:t>
            </a:r>
            <a:r>
              <a:rPr lang="ar-IQ" sz="2800" dirty="0">
                <a:latin typeface="Traditional Arabic" pitchFamily="18" charset="-78"/>
                <a:cs typeface="Traditional Arabic" pitchFamily="18" charset="-78"/>
              </a:rPr>
              <a:t> الأوائِلُ      </a:t>
            </a:r>
            <a:endParaRPr lang="en-US" sz="2800" dirty="0">
              <a:latin typeface="Traditional Arabic" pitchFamily="18" charset="-78"/>
              <a:cs typeface="Traditional Arabic" pitchFamily="18" charset="-78"/>
            </a:endParaRPr>
          </a:p>
          <a:p>
            <a:r>
              <a:rPr lang="ar-IQ" sz="2800" dirty="0">
                <a:latin typeface="Traditional Arabic" pitchFamily="18" charset="-78"/>
                <a:cs typeface="Traditional Arabic" pitchFamily="18" charset="-78"/>
              </a:rPr>
              <a:t>8- صُغ الصفة المشبّهة من الأفعال الآتية: (نَشِطَ، كَثُرَ، ظَرُفَ، سَجِيَ، طابَ ، جَلِيَ ، حَوِلَ، صَعُبَ، عَفَّ، عَسُرَ).</a:t>
            </a:r>
            <a:endParaRPr lang="en-US" sz="2800" dirty="0">
              <a:latin typeface="Traditional Arabic" pitchFamily="18" charset="-78"/>
              <a:cs typeface="Traditional Arabic" pitchFamily="18" charset="-78"/>
            </a:endParaRPr>
          </a:p>
        </p:txBody>
      </p:sp>
      <p:sp>
        <p:nvSpPr>
          <p:cNvPr id="4" name="تمرير أفقي 3"/>
          <p:cNvSpPr/>
          <p:nvPr/>
        </p:nvSpPr>
        <p:spPr>
          <a:xfrm>
            <a:off x="3347864" y="0"/>
            <a:ext cx="2969702" cy="720080"/>
          </a:xfrm>
          <a:prstGeom prst="horizontalScroll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IQ" sz="4000" dirty="0" smtClean="0">
                <a:solidFill>
                  <a:srgbClr val="FF0000"/>
                </a:solidFill>
              </a:rPr>
              <a:t>تمرينات</a:t>
            </a:r>
            <a:endParaRPr lang="ar-IQ" sz="4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60623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75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نسق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443</TotalTime>
  <Words>452</Words>
  <Application>Microsoft Office PowerPoint</Application>
  <PresentationFormat>عرض على الشاشة (3:4)‏</PresentationFormat>
  <Paragraphs>41</Paragraphs>
  <Slides>9</Slides>
  <Notes>0</Notes>
  <HiddenSlides>0</HiddenSlides>
  <MMClips>0</MMClips>
  <ScaleCrop>false</ScaleCrop>
  <HeadingPairs>
    <vt:vector size="4" baseType="variant">
      <vt:variant>
        <vt:lpstr>نسق</vt:lpstr>
      </vt:variant>
      <vt:variant>
        <vt:i4>2</vt:i4>
      </vt:variant>
      <vt:variant>
        <vt:lpstr>عناوين الشرائح</vt:lpstr>
      </vt:variant>
      <vt:variant>
        <vt:i4>9</vt:i4>
      </vt:variant>
    </vt:vector>
  </HeadingPairs>
  <TitlesOfParts>
    <vt:vector size="11" baseType="lpstr">
      <vt:lpstr>نسق Office</vt:lpstr>
      <vt:lpstr>1_نسق Office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عرض تقديمي في PowerPoint</dc:title>
  <dc:creator>book2000</dc:creator>
  <cp:lastModifiedBy>Goodman</cp:lastModifiedBy>
  <cp:revision>55</cp:revision>
  <dcterms:created xsi:type="dcterms:W3CDTF">2014-04-08T02:25:48Z</dcterms:created>
  <dcterms:modified xsi:type="dcterms:W3CDTF">2015-03-23T19:35:56Z</dcterms:modified>
</cp:coreProperties>
</file>