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FF"/>
    <a:srgbClr val="66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3" d="100"/>
          <a:sy n="63" d="100"/>
        </p:scale>
        <p:origin x="-151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IQ"/>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IQ"/>
          </a:p>
        </p:txBody>
      </p:sp>
      <p:sp>
        <p:nvSpPr>
          <p:cNvPr id="4" name="Date Placeholder 3"/>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IQ"/>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IQ"/>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Date Placeholder 4"/>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IQ"/>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7" name="Date Placeholder 6"/>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Date Placeholder 2"/>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IQ"/>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IQ"/>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IQ"/>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92FF151-228C-4A09-A4CD-7C891740F463}" type="datetimeFigureOut">
              <a:rPr lang="ar-IQ" smtClean="0"/>
              <a:pPr/>
              <a:t>02/06/1436</a:t>
            </a:fld>
            <a:endParaRPr lang="ar-IQ"/>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55364AA-3634-4E45-B00D-387EE64CFC89}" type="slidenum">
              <a:rPr lang="ar-IQ" smtClean="0"/>
              <a:pPr/>
              <a:t>‹#›</a:t>
            </a:fld>
            <a:endParaRPr lang="ar-IQ"/>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418230" y="0"/>
            <a:ext cx="3725770" cy="6858024"/>
          </a:xfrm>
          <a:prstGeom prst="rect">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IQ"/>
          </a:p>
        </p:txBody>
      </p:sp>
      <p:grpSp>
        <p:nvGrpSpPr>
          <p:cNvPr id="6" name="Group 5"/>
          <p:cNvGrpSpPr/>
          <p:nvPr/>
        </p:nvGrpSpPr>
        <p:grpSpPr>
          <a:xfrm>
            <a:off x="-32" y="500042"/>
            <a:ext cx="8833335" cy="6357982"/>
            <a:chOff x="-32" y="500042"/>
            <a:chExt cx="8833335" cy="6357982"/>
          </a:xfrm>
        </p:grpSpPr>
        <p:pic>
          <p:nvPicPr>
            <p:cNvPr id="1026" name="Picture 2" descr="E:\فلسفة الجمال\critical-thinking.jpg"/>
            <p:cNvPicPr>
              <a:picLocks noChangeAspect="1" noChangeArrowheads="1"/>
            </p:cNvPicPr>
            <p:nvPr/>
          </p:nvPicPr>
          <p:blipFill>
            <a:blip r:embed="rId2"/>
            <a:srcRect b="4411"/>
            <a:stretch>
              <a:fillRect/>
            </a:stretch>
          </p:blipFill>
          <p:spPr bwMode="auto">
            <a:xfrm>
              <a:off x="-32" y="2714620"/>
              <a:ext cx="5418262" cy="4143404"/>
            </a:xfrm>
            <a:prstGeom prst="rect">
              <a:avLst/>
            </a:prstGeom>
            <a:noFill/>
          </p:spPr>
        </p:pic>
        <p:sp>
          <p:nvSpPr>
            <p:cNvPr id="7" name="Title 1"/>
            <p:cNvSpPr txBox="1">
              <a:spLocks/>
            </p:cNvSpPr>
            <p:nvPr/>
          </p:nvSpPr>
          <p:spPr>
            <a:xfrm>
              <a:off x="642910" y="500042"/>
              <a:ext cx="7772400" cy="1470025"/>
            </a:xfrm>
            <a:prstGeom prst="rect">
              <a:avLst/>
            </a:prstGeom>
          </p:spPr>
          <p:style>
            <a:lnRef idx="0">
              <a:schemeClr val="accent4"/>
            </a:lnRef>
            <a:fillRef idx="3">
              <a:schemeClr val="accent4"/>
            </a:fillRef>
            <a:effectRef idx="3">
              <a:schemeClr val="accent4"/>
            </a:effectRef>
            <a:fontRef idx="minor">
              <a:schemeClr val="lt1"/>
            </a:fontRef>
          </p:style>
          <p:txBody>
            <a:bodyPr vert="horz" lIns="91440" tIns="45720" rIns="91440" bIns="45720" rtlCol="1" anchor="ctr">
              <a:norm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IQ" sz="7200" b="1" i="0" u="none" strike="noStrike" kern="1200" cap="none" spc="0" normalizeH="0" baseline="0" noProof="0" smtClean="0">
                  <a:ln>
                    <a:noFill/>
                  </a:ln>
                  <a:solidFill>
                    <a:schemeClr val="lt1"/>
                  </a:solidFill>
                  <a:effectLst/>
                  <a:uLnTx/>
                  <a:uFillTx/>
                  <a:latin typeface="+mn-lt"/>
                  <a:ea typeface="+mn-ea"/>
                  <a:cs typeface="+mn-cs"/>
                </a:rPr>
                <a:t>إدارة الفنادق</a:t>
              </a:r>
              <a:endParaRPr kumimoji="0" lang="ar-IQ" sz="7200" b="1" i="0" u="none" strike="noStrike" kern="1200" cap="none" spc="0" normalizeH="0" baseline="0" noProof="0" dirty="0">
                <a:ln>
                  <a:noFill/>
                </a:ln>
                <a:solidFill>
                  <a:schemeClr val="lt1"/>
                </a:solidFill>
                <a:effectLst/>
                <a:uLnTx/>
                <a:uFillTx/>
                <a:latin typeface="+mn-lt"/>
                <a:ea typeface="+mn-ea"/>
                <a:cs typeface="+mn-cs"/>
              </a:endParaRPr>
            </a:p>
          </p:txBody>
        </p:sp>
        <p:sp>
          <p:nvSpPr>
            <p:cNvPr id="8" name="Subtitle 2"/>
            <p:cNvSpPr txBox="1">
              <a:spLocks/>
            </p:cNvSpPr>
            <p:nvPr/>
          </p:nvSpPr>
          <p:spPr>
            <a:xfrm>
              <a:off x="1500166" y="2071678"/>
              <a:ext cx="6400800" cy="928694"/>
            </a:xfrm>
            <a:prstGeom prst="rect">
              <a:avLst/>
            </a:prstGeom>
          </p:spPr>
          <p:txBody>
            <a:bodyPr vert="horz" lIns="91440" tIns="45720" rIns="91440" bIns="45720" rtlCol="1">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0" marR="0" lvl="0" indent="0" algn="ctr" defTabSz="914400" rtl="1" eaLnBrk="1" fontAlgn="auto" latinLnBrk="0" hangingPunct="1">
                <a:lnSpc>
                  <a:spcPct val="100000"/>
                </a:lnSpc>
                <a:spcBef>
                  <a:spcPct val="20000"/>
                </a:spcBef>
                <a:spcAft>
                  <a:spcPts val="0"/>
                </a:spcAft>
                <a:buClrTx/>
                <a:buSzTx/>
                <a:buFont typeface="Arial" pitchFamily="34" charset="0"/>
                <a:buNone/>
                <a:tabLst/>
                <a:defRPr/>
              </a:pPr>
              <a:r>
                <a:rPr kumimoji="0" lang="ar-IQ" sz="4400" b="1" i="0" u="none" strike="noStrike" kern="1200" cap="none"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n-lt"/>
                  <a:ea typeface="+mn-ea"/>
                  <a:cs typeface="+mn-cs"/>
                </a:rPr>
                <a:t>م.م. سمير خليل الزبيدي</a:t>
              </a:r>
              <a:endParaRPr kumimoji="0" lang="ar-IQ" sz="4400" b="1" i="0" u="none" strike="noStrike" kern="1200" cap="none" spc="50" normalizeH="0" baseline="0" noProof="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n-lt"/>
                <a:ea typeface="+mn-ea"/>
                <a:cs typeface="+mn-cs"/>
              </a:endParaRPr>
            </a:p>
          </p:txBody>
        </p:sp>
        <p:sp>
          <p:nvSpPr>
            <p:cNvPr id="9" name="Rectangle 8"/>
            <p:cNvSpPr/>
            <p:nvPr/>
          </p:nvSpPr>
          <p:spPr>
            <a:xfrm>
              <a:off x="7353411" y="4643446"/>
              <a:ext cx="1479892" cy="1569660"/>
            </a:xfrm>
            <a:prstGeom prst="rect">
              <a:avLst/>
            </a:prstGeom>
          </p:spPr>
          <p:style>
            <a:lnRef idx="0">
              <a:schemeClr val="accent2"/>
            </a:lnRef>
            <a:fillRef idx="3">
              <a:schemeClr val="accent2"/>
            </a:fillRef>
            <a:effectRef idx="3">
              <a:schemeClr val="accent2"/>
            </a:effectRef>
            <a:fontRef idx="minor">
              <a:schemeClr val="lt1"/>
            </a:fontRef>
          </p:style>
          <p:txBody>
            <a:bodyPr wrap="none">
              <a:spAutoFit/>
            </a:bodyPr>
            <a:lstStyle/>
            <a:p>
              <a:r>
                <a:rPr lang="ar-IQ" sz="9600" dirty="0" smtClean="0"/>
                <a:t>11</a:t>
              </a:r>
              <a:endParaRPr lang="ar-IQ" sz="9600" dirty="0"/>
            </a:p>
          </p:txBody>
        </p:sp>
      </p:gr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71736" y="928670"/>
            <a:ext cx="5572164" cy="2246769"/>
          </a:xfrm>
          <a:prstGeom prst="rect">
            <a:avLst/>
          </a:prstGeom>
        </p:spPr>
        <p:txBody>
          <a:bodyPr wrap="square">
            <a:spAutoFit/>
          </a:bodyPr>
          <a:lstStyle/>
          <a:p>
            <a:r>
              <a:rPr lang="ar-IQ" sz="2800" b="1" dirty="0" smtClean="0">
                <a:solidFill>
                  <a:srgbClr val="0000FF"/>
                </a:solidFill>
              </a:rPr>
              <a:t>معظمها بالقرب من منطقة الأسواق</a:t>
            </a:r>
          </a:p>
          <a:p>
            <a:r>
              <a:rPr lang="ar-IQ" sz="2800" b="1" dirty="0" smtClean="0"/>
              <a:t>كانت مكاناً للتجارة الداخلية والخارجية</a:t>
            </a:r>
          </a:p>
          <a:p>
            <a:r>
              <a:rPr lang="ar-IQ" sz="2800" b="1" dirty="0" smtClean="0">
                <a:solidFill>
                  <a:srgbClr val="0000FF"/>
                </a:solidFill>
              </a:rPr>
              <a:t>مأوى لتجار الوافدين والمسافرين والزائرين</a:t>
            </a:r>
          </a:p>
          <a:p>
            <a:r>
              <a:rPr lang="ar-IQ" sz="2800" b="1" dirty="0" smtClean="0"/>
              <a:t>مخازن للبضائع والسلع </a:t>
            </a:r>
          </a:p>
          <a:p>
            <a:r>
              <a:rPr lang="ar-IQ" sz="2800" b="1" dirty="0" smtClean="0">
                <a:solidFill>
                  <a:srgbClr val="0000FF"/>
                </a:solidFill>
              </a:rPr>
              <a:t>صحنها يكون عادة محلاً لعرض البضائع وبيعها</a:t>
            </a:r>
            <a:endParaRPr lang="ar-IQ" sz="2800" b="1" dirty="0">
              <a:solidFill>
                <a:srgbClr val="0000FF"/>
              </a:solidFill>
            </a:endParaRPr>
          </a:p>
        </p:txBody>
      </p:sp>
      <p:sp>
        <p:nvSpPr>
          <p:cNvPr id="5" name="Rectangle 4"/>
          <p:cNvSpPr/>
          <p:nvPr/>
        </p:nvSpPr>
        <p:spPr>
          <a:xfrm>
            <a:off x="5643570" y="214290"/>
            <a:ext cx="3244799" cy="646331"/>
          </a:xfrm>
          <a:prstGeom prst="rect">
            <a:avLst/>
          </a:prstGeom>
          <a:solidFill>
            <a:srgbClr val="002060"/>
          </a:solidFill>
        </p:spPr>
        <p:txBody>
          <a:bodyPr wrap="none">
            <a:spAutoFit/>
          </a:bodyPr>
          <a:lstStyle/>
          <a:p>
            <a:r>
              <a:rPr lang="ar-IQ" sz="3600" b="1" dirty="0" smtClean="0">
                <a:solidFill>
                  <a:srgbClr val="FFFF00"/>
                </a:solidFill>
              </a:rPr>
              <a:t>الخانات داخل المدينة</a:t>
            </a:r>
            <a:endParaRPr lang="ar-IQ" sz="3600" b="1" dirty="0">
              <a:solidFill>
                <a:srgbClr val="FFFF00"/>
              </a:solidFill>
            </a:endParaRPr>
          </a:p>
        </p:txBody>
      </p:sp>
      <p:sp>
        <p:nvSpPr>
          <p:cNvPr id="6" name="Rectangle 5"/>
          <p:cNvSpPr/>
          <p:nvPr/>
        </p:nvSpPr>
        <p:spPr>
          <a:xfrm>
            <a:off x="5857884" y="3286124"/>
            <a:ext cx="3065263" cy="646331"/>
          </a:xfrm>
          <a:prstGeom prst="rect">
            <a:avLst/>
          </a:prstGeom>
          <a:solidFill>
            <a:srgbClr val="002060"/>
          </a:solidFill>
        </p:spPr>
        <p:txBody>
          <a:bodyPr wrap="none">
            <a:spAutoFit/>
          </a:bodyPr>
          <a:lstStyle/>
          <a:p>
            <a:r>
              <a:rPr lang="ar-IQ" sz="3600" b="1" dirty="0" smtClean="0">
                <a:solidFill>
                  <a:srgbClr val="FFFF00"/>
                </a:solidFill>
              </a:rPr>
              <a:t>خانات طرق القوافل</a:t>
            </a:r>
            <a:endParaRPr lang="ar-IQ" sz="3600" b="1" dirty="0">
              <a:solidFill>
                <a:srgbClr val="FFFF00"/>
              </a:solidFill>
            </a:endParaRPr>
          </a:p>
        </p:txBody>
      </p:sp>
      <p:sp>
        <p:nvSpPr>
          <p:cNvPr id="7" name="Rectangle 6"/>
          <p:cNvSpPr/>
          <p:nvPr/>
        </p:nvSpPr>
        <p:spPr>
          <a:xfrm>
            <a:off x="1000100" y="4071942"/>
            <a:ext cx="6929486" cy="2246769"/>
          </a:xfrm>
          <a:prstGeom prst="rect">
            <a:avLst/>
          </a:prstGeom>
        </p:spPr>
        <p:txBody>
          <a:bodyPr wrap="square">
            <a:spAutoFit/>
          </a:bodyPr>
          <a:lstStyle/>
          <a:p>
            <a:r>
              <a:rPr lang="ar-IQ" sz="2800" b="1" dirty="0" smtClean="0">
                <a:solidFill>
                  <a:srgbClr val="0000FF"/>
                </a:solidFill>
              </a:rPr>
              <a:t>كانت بعيداً عن مراكز قوة السلطات</a:t>
            </a:r>
          </a:p>
          <a:p>
            <a:r>
              <a:rPr lang="ar-IQ" sz="2800" b="1" dirty="0" smtClean="0"/>
              <a:t>مسرحاً للمعارك والإغتيالات</a:t>
            </a:r>
          </a:p>
          <a:p>
            <a:r>
              <a:rPr lang="ar-IQ" sz="2800" b="1" dirty="0" smtClean="0">
                <a:solidFill>
                  <a:srgbClr val="0000FF"/>
                </a:solidFill>
              </a:rPr>
              <a:t>الطرق بين الخانات كانت مخفورة أحياناً</a:t>
            </a:r>
          </a:p>
          <a:p>
            <a:r>
              <a:rPr lang="ar-IQ" sz="2800" b="1" dirty="0" smtClean="0"/>
              <a:t>تمركز القوى العسكرية المتحاربة في الخانات إنما يُفسر بأنَّ بعض هذه الخانات كان أشبه بالقلاع الحصينة المقفلة</a:t>
            </a:r>
            <a:endParaRPr lang="ar-IQ" sz="2800" b="1" dirty="0">
              <a:solidFill>
                <a:srgbClr val="0000FF"/>
              </a:solidFill>
            </a:endParaRPr>
          </a:p>
        </p:txBody>
      </p:sp>
    </p:spTree>
    <p:extLst>
      <p:ext uri="{BB962C8B-B14F-4D97-AF65-F5344CB8AC3E}">
        <p14:creationId xmlns:p14="http://schemas.microsoft.com/office/powerpoint/2010/main" val="3711377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428860" y="285728"/>
            <a:ext cx="4224233" cy="707886"/>
          </a:xfrm>
          <a:prstGeom prst="rect">
            <a:avLst/>
          </a:prstGeom>
          <a:solidFill>
            <a:srgbClr val="006600"/>
          </a:solidFill>
        </p:spPr>
        <p:txBody>
          <a:bodyPr wrap="none">
            <a:spAutoFit/>
          </a:bodyPr>
          <a:lstStyle/>
          <a:p>
            <a:r>
              <a:rPr lang="ar-IQ" sz="4000" b="1" dirty="0" smtClean="0">
                <a:solidFill>
                  <a:srgbClr val="FFFF00"/>
                </a:solidFill>
              </a:rPr>
              <a:t>التخطيط الهندسي للخان </a:t>
            </a:r>
            <a:endParaRPr lang="ar-IQ" sz="4000" b="1" dirty="0">
              <a:solidFill>
                <a:srgbClr val="FFFF00"/>
              </a:solidFill>
            </a:endParaRPr>
          </a:p>
        </p:txBody>
      </p:sp>
      <p:sp>
        <p:nvSpPr>
          <p:cNvPr id="5" name="Rectangle 4"/>
          <p:cNvSpPr/>
          <p:nvPr/>
        </p:nvSpPr>
        <p:spPr>
          <a:xfrm>
            <a:off x="6500826" y="1285860"/>
            <a:ext cx="2340704" cy="1815882"/>
          </a:xfrm>
          <a:prstGeom prst="rect">
            <a:avLst/>
          </a:prstGeom>
          <a:solidFill>
            <a:schemeClr val="accent6">
              <a:lumMod val="20000"/>
              <a:lumOff val="80000"/>
            </a:schemeClr>
          </a:solidFill>
        </p:spPr>
        <p:txBody>
          <a:bodyPr wrap="none">
            <a:spAutoFit/>
          </a:bodyPr>
          <a:lstStyle/>
          <a:p>
            <a:pPr algn="ctr"/>
            <a:r>
              <a:rPr lang="ar-IQ" sz="2800" b="1" dirty="0" smtClean="0"/>
              <a:t>يخضع للمقتضيات </a:t>
            </a:r>
          </a:p>
          <a:p>
            <a:pPr algn="ctr"/>
            <a:r>
              <a:rPr lang="ar-IQ" sz="2800" b="1" dirty="0" smtClean="0">
                <a:solidFill>
                  <a:srgbClr val="0000FF"/>
                </a:solidFill>
              </a:rPr>
              <a:t>التجارية</a:t>
            </a:r>
            <a:r>
              <a:rPr lang="ar-IQ" sz="2800" b="1" dirty="0" smtClean="0"/>
              <a:t> </a:t>
            </a:r>
          </a:p>
          <a:p>
            <a:pPr algn="ctr"/>
            <a:r>
              <a:rPr lang="ar-IQ" sz="2800" b="1" dirty="0" smtClean="0">
                <a:solidFill>
                  <a:srgbClr val="FF0000"/>
                </a:solidFill>
              </a:rPr>
              <a:t>والحرفية</a:t>
            </a:r>
            <a:r>
              <a:rPr lang="ar-IQ" sz="2800" b="1" dirty="0" smtClean="0"/>
              <a:t> </a:t>
            </a:r>
          </a:p>
          <a:p>
            <a:pPr algn="ctr"/>
            <a:r>
              <a:rPr lang="ar-IQ" sz="2800" b="1" dirty="0" smtClean="0">
                <a:solidFill>
                  <a:srgbClr val="7030A0"/>
                </a:solidFill>
              </a:rPr>
              <a:t>والأمنية</a:t>
            </a:r>
            <a:endParaRPr lang="ar-IQ" sz="2800" b="1" dirty="0">
              <a:solidFill>
                <a:srgbClr val="7030A0"/>
              </a:solidFill>
            </a:endParaRPr>
          </a:p>
        </p:txBody>
      </p:sp>
      <p:sp>
        <p:nvSpPr>
          <p:cNvPr id="6" name="Rectangle 5"/>
          <p:cNvSpPr/>
          <p:nvPr/>
        </p:nvSpPr>
        <p:spPr>
          <a:xfrm>
            <a:off x="285720" y="1285860"/>
            <a:ext cx="6143668" cy="954107"/>
          </a:xfrm>
          <a:prstGeom prst="rect">
            <a:avLst/>
          </a:prstGeom>
          <a:solidFill>
            <a:schemeClr val="accent6">
              <a:lumMod val="20000"/>
              <a:lumOff val="80000"/>
            </a:schemeClr>
          </a:solidFill>
        </p:spPr>
        <p:txBody>
          <a:bodyPr wrap="square">
            <a:spAutoFit/>
          </a:bodyPr>
          <a:lstStyle/>
          <a:p>
            <a:r>
              <a:rPr lang="ar-IQ" sz="2800" b="1" dirty="0" smtClean="0"/>
              <a:t>وجود المخزن وأحياناً المحترف والمسكن في مكان واحد، مع ضمان أمن التاجر وأمن بضاعته</a:t>
            </a:r>
            <a:endParaRPr lang="ar-IQ" sz="2800" b="1" dirty="0"/>
          </a:p>
        </p:txBody>
      </p:sp>
      <p:sp>
        <p:nvSpPr>
          <p:cNvPr id="8" name="Rectangle 7"/>
          <p:cNvSpPr/>
          <p:nvPr/>
        </p:nvSpPr>
        <p:spPr>
          <a:xfrm>
            <a:off x="214282" y="3143248"/>
            <a:ext cx="8643998" cy="3539430"/>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r>
              <a:rPr lang="ar-IQ" sz="3200" b="1" dirty="0" smtClean="0"/>
              <a:t>فناء أوسط تحيط به من الجهات الأربع أبنية ذات طابقين، خصّص </a:t>
            </a:r>
            <a:r>
              <a:rPr lang="ar-IQ" sz="3200" b="1" dirty="0" smtClean="0">
                <a:solidFill>
                  <a:srgbClr val="7030A0"/>
                </a:solidFill>
              </a:rPr>
              <a:t>الأرضي</a:t>
            </a:r>
            <a:r>
              <a:rPr lang="ar-IQ" sz="3200" b="1" dirty="0" smtClean="0"/>
              <a:t> منها لإيواء الدواب الناقلة للمسافرين وتجاراتهم، بينما خصّص </a:t>
            </a:r>
            <a:r>
              <a:rPr lang="ar-IQ" sz="3200" b="1" dirty="0" smtClean="0">
                <a:solidFill>
                  <a:srgbClr val="7030A0"/>
                </a:solidFill>
              </a:rPr>
              <a:t>العلوي</a:t>
            </a:r>
            <a:r>
              <a:rPr lang="ar-IQ" sz="3200" b="1" dirty="0" smtClean="0"/>
              <a:t>، الذي كان يشتمل على رواق يدور حول الصحن به مجموعة من الطباق السكنية الصغيرة، لإيواء التجار والمسافرين</a:t>
            </a:r>
            <a:r>
              <a:rPr lang="en-US" sz="3200" b="1" dirty="0" smtClean="0"/>
              <a:t>.</a:t>
            </a:r>
            <a:r>
              <a:rPr lang="ar-IQ" sz="3200" b="1" dirty="0" smtClean="0"/>
              <a:t> </a:t>
            </a:r>
          </a:p>
          <a:p>
            <a:r>
              <a:rPr lang="ar-IQ" sz="3200" b="1" dirty="0" smtClean="0">
                <a:solidFill>
                  <a:srgbClr val="7030A0"/>
                </a:solidFill>
              </a:rPr>
              <a:t>كان الفناء الداخلي في الخان العربي الإسلامي يتوسطه غالباً حوض ماء خاص بالدواب، وربما كانت في الخان بئر ماء </a:t>
            </a:r>
            <a:endParaRPr lang="ar-IQ" sz="3200" b="1" dirty="0">
              <a:solidFill>
                <a:srgbClr val="7030A0"/>
              </a:solidFill>
            </a:endParaRPr>
          </a:p>
        </p:txBody>
      </p:sp>
      <p:sp>
        <p:nvSpPr>
          <p:cNvPr id="9" name="Rectangle 8"/>
          <p:cNvSpPr/>
          <p:nvPr/>
        </p:nvSpPr>
        <p:spPr>
          <a:xfrm>
            <a:off x="106127" y="2357430"/>
            <a:ext cx="6394699" cy="584775"/>
          </a:xfrm>
          <a:prstGeom prst="rect">
            <a:avLst/>
          </a:prstGeom>
          <a:solidFill>
            <a:schemeClr val="accent6">
              <a:lumMod val="40000"/>
              <a:lumOff val="60000"/>
            </a:schemeClr>
          </a:solidFill>
        </p:spPr>
        <p:txBody>
          <a:bodyPr wrap="none">
            <a:spAutoFit/>
          </a:bodyPr>
          <a:lstStyle/>
          <a:p>
            <a:r>
              <a:rPr lang="ar-IQ" sz="3200" b="1" dirty="0" smtClean="0">
                <a:solidFill>
                  <a:srgbClr val="0000FF"/>
                </a:solidFill>
              </a:rPr>
              <a:t>خلو الخانات من التحلية الزخرفية، إلا في النادر</a:t>
            </a:r>
            <a:endParaRPr lang="ar-IQ" sz="3200" b="1" dirty="0">
              <a:solidFill>
                <a:srgbClr val="0000FF"/>
              </a:solidFill>
            </a:endParaRPr>
          </a:p>
        </p:txBody>
      </p:sp>
    </p:spTree>
    <p:extLst>
      <p:ext uri="{BB962C8B-B14F-4D97-AF65-F5344CB8AC3E}">
        <p14:creationId xmlns:p14="http://schemas.microsoft.com/office/powerpoint/2010/main" val="20971607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4282" y="357166"/>
            <a:ext cx="8643998" cy="2000548"/>
          </a:xfrm>
          <a:prstGeom prst="rect">
            <a:avLst/>
          </a:prstGeom>
          <a:solidFill>
            <a:srgbClr val="3399FF"/>
          </a:solidFill>
        </p:spPr>
        <p:txBody>
          <a:bodyPr wrap="square">
            <a:spAutoFit/>
          </a:bodyPr>
          <a:lstStyle/>
          <a:p>
            <a:pPr algn="ctr"/>
            <a:r>
              <a:rPr lang="ar-IQ" sz="4000" b="1" dirty="0" smtClean="0">
                <a:solidFill>
                  <a:srgbClr val="7030A0"/>
                </a:solidFill>
              </a:rPr>
              <a:t>مواد بناء الخان </a:t>
            </a:r>
          </a:p>
          <a:p>
            <a:pPr algn="ctr"/>
            <a:r>
              <a:rPr lang="ar-IQ" sz="2800" b="1" dirty="0" smtClean="0"/>
              <a:t>غالباً الحجارة رملية في المدن الساحلية، وصخرية في المناطق الجبلية، وربما إستعمل في بناء الخان اللبن والآجر والحجارة كما في الخانات التي بنيت في العراق</a:t>
            </a:r>
            <a:endParaRPr lang="ar-IQ" sz="2800" b="1" dirty="0"/>
          </a:p>
        </p:txBody>
      </p:sp>
      <p:sp>
        <p:nvSpPr>
          <p:cNvPr id="5" name="Rectangle 4"/>
          <p:cNvSpPr/>
          <p:nvPr/>
        </p:nvSpPr>
        <p:spPr>
          <a:xfrm>
            <a:off x="214282" y="2714620"/>
            <a:ext cx="8572560" cy="1569660"/>
          </a:xfrm>
          <a:prstGeom prst="rect">
            <a:avLst/>
          </a:prstGeom>
        </p:spPr>
        <p:txBody>
          <a:bodyPr wrap="square">
            <a:spAutoFit/>
          </a:bodyPr>
          <a:lstStyle/>
          <a:p>
            <a:r>
              <a:rPr lang="ar-IQ" sz="3200" b="1" dirty="0" smtClean="0">
                <a:solidFill>
                  <a:srgbClr val="0000FF"/>
                </a:solidFill>
              </a:rPr>
              <a:t>كانت الكثير من الخانات نواة لنشوء القرى والمدن</a:t>
            </a:r>
            <a:r>
              <a:rPr lang="ar-IQ" sz="3200" b="1" dirty="0" smtClean="0"/>
              <a:t>، فنجد قرى ومدن عراقية، وكذلك مناطق معينة معروفة بخاناتها مثل </a:t>
            </a:r>
            <a:r>
              <a:rPr lang="ar-IQ" sz="3200" b="1" dirty="0" smtClean="0">
                <a:solidFill>
                  <a:srgbClr val="C00000"/>
                </a:solidFill>
              </a:rPr>
              <a:t>خان بني سعد وخان ضاري</a:t>
            </a:r>
            <a:endParaRPr lang="ar-IQ" sz="3200" b="1" dirty="0">
              <a:solidFill>
                <a:srgbClr val="C00000"/>
              </a:solidFill>
            </a:endParaRPr>
          </a:p>
        </p:txBody>
      </p:sp>
      <p:sp>
        <p:nvSpPr>
          <p:cNvPr id="6" name="Rectangle 5"/>
          <p:cNvSpPr/>
          <p:nvPr/>
        </p:nvSpPr>
        <p:spPr>
          <a:xfrm>
            <a:off x="500066" y="4429132"/>
            <a:ext cx="8001024" cy="1077218"/>
          </a:xfrm>
          <a:prstGeom prst="rect">
            <a:avLst/>
          </a:prstGeom>
          <a:solidFill>
            <a:schemeClr val="accent6">
              <a:lumMod val="40000"/>
              <a:lumOff val="60000"/>
            </a:schemeClr>
          </a:solidFill>
        </p:spPr>
        <p:txBody>
          <a:bodyPr wrap="square">
            <a:spAutoFit/>
          </a:bodyPr>
          <a:lstStyle/>
          <a:p>
            <a:pPr algn="ctr"/>
            <a:r>
              <a:rPr lang="ar-IQ" sz="3200" b="1" dirty="0" smtClean="0"/>
              <a:t>هناك مدن عرفت بخاناتها، مثل المحاويل، والإسكندرية، والمحمودية.</a:t>
            </a:r>
            <a:endParaRPr lang="ar-IQ" sz="3200" b="1" dirty="0"/>
          </a:p>
        </p:txBody>
      </p:sp>
    </p:spTree>
    <p:extLst>
      <p:ext uri="{BB962C8B-B14F-4D97-AF65-F5344CB8AC3E}">
        <p14:creationId xmlns:p14="http://schemas.microsoft.com/office/powerpoint/2010/main" val="5068096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85720" y="500042"/>
            <a:ext cx="8572528" cy="3539430"/>
          </a:xfrm>
          <a:prstGeom prst="rect">
            <a:avLst/>
          </a:prstGeom>
          <a:solidFill>
            <a:schemeClr val="accent6">
              <a:lumMod val="40000"/>
              <a:lumOff val="60000"/>
            </a:schemeClr>
          </a:solidFill>
        </p:spPr>
        <p:txBody>
          <a:bodyPr wrap="square">
            <a:spAutoFit/>
          </a:bodyPr>
          <a:lstStyle/>
          <a:p>
            <a:pPr algn="ctr"/>
            <a:r>
              <a:rPr lang="ar-IQ" sz="3200" b="1" dirty="0" smtClean="0">
                <a:solidFill>
                  <a:srgbClr val="0000FF"/>
                </a:solidFill>
              </a:rPr>
              <a:t>تطورت الخانات في العصور الوسطى </a:t>
            </a:r>
          </a:p>
          <a:p>
            <a:pPr algn="ctr"/>
            <a:r>
              <a:rPr lang="ar-IQ" sz="3200" b="1" dirty="0" smtClean="0"/>
              <a:t>أصبحت </a:t>
            </a:r>
            <a:r>
              <a:rPr lang="ar-IQ" sz="3200" b="1" dirty="0" smtClean="0">
                <a:solidFill>
                  <a:srgbClr val="C00000"/>
                </a:solidFill>
              </a:rPr>
              <a:t>كبيرة</a:t>
            </a:r>
            <a:r>
              <a:rPr lang="ar-IQ" sz="3200" b="1" dirty="0" smtClean="0"/>
              <a:t>، تحتوي على </a:t>
            </a:r>
            <a:r>
              <a:rPr lang="ar-IQ" sz="3200" b="1" dirty="0" smtClean="0">
                <a:solidFill>
                  <a:srgbClr val="C00000"/>
                </a:solidFill>
              </a:rPr>
              <a:t>قسمين</a:t>
            </a:r>
            <a:r>
              <a:rPr lang="ar-IQ" sz="3200" b="1" dirty="0" smtClean="0"/>
              <a:t>؛ </a:t>
            </a:r>
            <a:r>
              <a:rPr lang="ar-IQ" sz="3200" b="1" dirty="0" smtClean="0">
                <a:solidFill>
                  <a:srgbClr val="C00000"/>
                </a:solidFill>
              </a:rPr>
              <a:t>الأول</a:t>
            </a:r>
            <a:r>
              <a:rPr lang="ar-IQ" sz="3200" b="1" dirty="0" smtClean="0"/>
              <a:t> يحتوي على </a:t>
            </a:r>
            <a:r>
              <a:rPr lang="ar-IQ" sz="3200" b="1" dirty="0" smtClean="0">
                <a:solidFill>
                  <a:srgbClr val="C00000"/>
                </a:solidFill>
              </a:rPr>
              <a:t>غرف بسيطة للفقراء</a:t>
            </a:r>
            <a:r>
              <a:rPr lang="ar-IQ" sz="3200" b="1" dirty="0" smtClean="0"/>
              <a:t>، والثاني يحتوي على </a:t>
            </a:r>
            <a:r>
              <a:rPr lang="ar-IQ" sz="3200" b="1" dirty="0" smtClean="0">
                <a:solidFill>
                  <a:srgbClr val="C00000"/>
                </a:solidFill>
              </a:rPr>
              <a:t>غرف فاخرة للأثرياء </a:t>
            </a:r>
            <a:r>
              <a:rPr lang="ar-IQ" sz="3200" b="1" dirty="0" smtClean="0"/>
              <a:t>وفيها أماكن للطعام. </a:t>
            </a:r>
          </a:p>
          <a:p>
            <a:pPr algn="ctr"/>
            <a:r>
              <a:rPr lang="ar-IQ" sz="3200" b="1" dirty="0" smtClean="0"/>
              <a:t>كما وبدأت تختفي (الإسطبلات) من تلك الخانات </a:t>
            </a:r>
            <a:r>
              <a:rPr lang="ar-IQ" sz="3200" b="1" dirty="0" smtClean="0">
                <a:solidFill>
                  <a:srgbClr val="006600"/>
                </a:solidFill>
              </a:rPr>
              <a:t>نتيجة لظهور القاطرات التجارية في أوربا، وفي المدن الكبرى التي يزورها الغرباء</a:t>
            </a:r>
            <a:r>
              <a:rPr lang="ar-IQ" sz="3200" b="1" dirty="0" smtClean="0"/>
              <a:t>.</a:t>
            </a:r>
            <a:endParaRPr lang="ar-IQ" sz="3200" b="1" dirty="0"/>
          </a:p>
        </p:txBody>
      </p:sp>
      <p:sp>
        <p:nvSpPr>
          <p:cNvPr id="7" name="Rectangle 6"/>
          <p:cNvSpPr/>
          <p:nvPr/>
        </p:nvSpPr>
        <p:spPr>
          <a:xfrm>
            <a:off x="928662" y="4572008"/>
            <a:ext cx="7215238" cy="1569660"/>
          </a:xfrm>
          <a:prstGeom prst="rect">
            <a:avLst/>
          </a:prstGeom>
        </p:spPr>
        <p:txBody>
          <a:bodyPr wrap="square">
            <a:spAutoFit/>
          </a:bodyPr>
          <a:lstStyle/>
          <a:p>
            <a:pPr algn="ctr"/>
            <a:r>
              <a:rPr lang="ar-IQ" sz="3200" b="1" dirty="0" smtClean="0">
                <a:solidFill>
                  <a:srgbClr val="006600"/>
                </a:solidFill>
              </a:rPr>
              <a:t>إنتشار الفندقة المدفوعة الأجر في أوربا أدى إزدياد الخانات، ثمّ تكوين </a:t>
            </a:r>
            <a:r>
              <a:rPr lang="ar-IQ" sz="3200" b="1" dirty="0" smtClean="0">
                <a:solidFill>
                  <a:srgbClr val="7030A0"/>
                </a:solidFill>
              </a:rPr>
              <a:t>أول إتحاد لأصحاب الخانات في فلونس بإيطاليا عام 1290م</a:t>
            </a:r>
            <a:endParaRPr lang="ar-IQ" sz="3200" b="1" dirty="0">
              <a:solidFill>
                <a:srgbClr val="7030A0"/>
              </a:solidFill>
            </a:endParaRPr>
          </a:p>
        </p:txBody>
      </p:sp>
    </p:spTree>
    <p:extLst>
      <p:ext uri="{BB962C8B-B14F-4D97-AF65-F5344CB8AC3E}">
        <p14:creationId xmlns:p14="http://schemas.microsoft.com/office/powerpoint/2010/main" val="37203654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428604"/>
            <a:ext cx="9144000" cy="646331"/>
          </a:xfrm>
          <a:prstGeom prst="rect">
            <a:avLst/>
          </a:prstGeom>
          <a:solidFill>
            <a:srgbClr val="C00000"/>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ctr"/>
            <a:r>
              <a:rPr lang="ar-IQ" sz="3600" b="1" dirty="0" smtClean="0">
                <a:solidFill>
                  <a:srgbClr val="FFFF00"/>
                </a:solidFill>
              </a:rPr>
              <a:t>الفندق</a:t>
            </a:r>
            <a:endParaRPr lang="ar-IQ" sz="3600" b="1" dirty="0">
              <a:solidFill>
                <a:srgbClr val="FFFF00"/>
              </a:solidFill>
            </a:endParaRPr>
          </a:p>
        </p:txBody>
      </p:sp>
      <p:sp>
        <p:nvSpPr>
          <p:cNvPr id="5" name="Rectangle 4"/>
          <p:cNvSpPr/>
          <p:nvPr/>
        </p:nvSpPr>
        <p:spPr>
          <a:xfrm>
            <a:off x="285720" y="1357298"/>
            <a:ext cx="8643966" cy="1815882"/>
          </a:xfrm>
          <a:prstGeom prst="rect">
            <a:avLst/>
          </a:prstGeom>
        </p:spPr>
        <p:txBody>
          <a:bodyPr wrap="square">
            <a:spAutoFit/>
          </a:bodyPr>
          <a:lstStyle/>
          <a:p>
            <a:r>
              <a:rPr lang="ar-SA" sz="2800" b="1" dirty="0" smtClean="0">
                <a:solidFill>
                  <a:srgbClr val="7030A0"/>
                </a:solidFill>
              </a:rPr>
              <a:t>فندق هنري الرابع </a:t>
            </a:r>
            <a:r>
              <a:rPr lang="ar-SA" sz="2800" b="1" dirty="0" smtClean="0"/>
              <a:t>الذي أنشأ في عام 1788م أوائل الفنادق الفخمة، وكلّف إنشاؤه مبلغ 17500 جنيه إسترليني، ويعدّ هذا المبلغ من المبالغ الضخمة في تلك الفترة. وقد كان فندق هنري الرابع على درجة عالية من الفخامة، وكان مأوى الأمراء والأغنياء. وكان الفندق يحتوي على (60) سرير.</a:t>
            </a:r>
            <a:endParaRPr lang="ar-IQ" sz="2800" b="1" dirty="0"/>
          </a:p>
        </p:txBody>
      </p:sp>
      <p:sp>
        <p:nvSpPr>
          <p:cNvPr id="6" name="Rectangle 5"/>
          <p:cNvSpPr/>
          <p:nvPr/>
        </p:nvSpPr>
        <p:spPr>
          <a:xfrm>
            <a:off x="214282" y="3500438"/>
            <a:ext cx="8643998" cy="2246769"/>
          </a:xfrm>
          <a:prstGeom prst="rect">
            <a:avLst/>
          </a:prstGeom>
          <a:solidFill>
            <a:schemeClr val="accent6">
              <a:lumMod val="40000"/>
              <a:lumOff val="60000"/>
            </a:schemeClr>
          </a:solidFill>
        </p:spPr>
        <p:txBody>
          <a:bodyPr wrap="square">
            <a:spAutoFit/>
          </a:bodyPr>
          <a:lstStyle/>
          <a:p>
            <a:r>
              <a:rPr lang="ar-IQ" sz="2800" b="1" dirty="0" smtClean="0">
                <a:solidFill>
                  <a:srgbClr val="0000FF"/>
                </a:solidFill>
              </a:rPr>
              <a:t>(</a:t>
            </a:r>
            <a:r>
              <a:rPr lang="ar-SA" sz="2800" b="1" dirty="0" smtClean="0">
                <a:solidFill>
                  <a:srgbClr val="0000FF"/>
                </a:solidFill>
              </a:rPr>
              <a:t>رحلة ابن جبير)، </a:t>
            </a:r>
            <a:r>
              <a:rPr lang="ar-SA" sz="2800" b="1" dirty="0" smtClean="0"/>
              <a:t>والتي وصل خلالها إلى جدّة في شهر ربيع الثاني من عام </a:t>
            </a:r>
            <a:r>
              <a:rPr lang="ar-SA" sz="2800" b="1" dirty="0" smtClean="0">
                <a:solidFill>
                  <a:srgbClr val="0000FF"/>
                </a:solidFill>
              </a:rPr>
              <a:t>579هـ</a:t>
            </a:r>
            <a:r>
              <a:rPr lang="ar-SA" sz="2800" b="1" dirty="0" smtClean="0"/>
              <a:t> في طريقه إلى مكة المكرمة لأداء مناسك الحج</a:t>
            </a:r>
            <a:r>
              <a:rPr lang="en-US" sz="2800" b="1" dirty="0" smtClean="0"/>
              <a:t>. </a:t>
            </a:r>
            <a:r>
              <a:rPr lang="ar-SA" sz="2800" b="1" dirty="0" smtClean="0"/>
              <a:t> يصف فيه جدّة فيقول: (وجدّة هذه قرية على ساحل البحر المذكور، أكثر بيوتها أخصاص وفيها فنادق مبنية بالحجارة والطين، وفي أعلاها بيوت من الأخصاص كالغرف، ولها سطوح يستراح فيها بالليل من أذى الحر).</a:t>
            </a:r>
            <a:endParaRPr lang="ar-IQ" sz="2800" b="1" dirty="0"/>
          </a:p>
        </p:txBody>
      </p:sp>
    </p:spTree>
    <p:extLst>
      <p:ext uri="{BB962C8B-B14F-4D97-AF65-F5344CB8AC3E}">
        <p14:creationId xmlns:p14="http://schemas.microsoft.com/office/powerpoint/2010/main" val="27759478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http://1.bp.blogspot.com/-sG1lK4XoSwI/TcWtxQMrPAI/AAAAAAAAAAM/axR-1TVTUK0/s1600/first-car-2ia3b1m.jpg"/>
          <p:cNvPicPr>
            <a:picLocks noChangeAspect="1" noChangeArrowheads="1"/>
          </p:cNvPicPr>
          <p:nvPr/>
        </p:nvPicPr>
        <p:blipFill>
          <a:blip r:embed="rId2"/>
          <a:srcRect/>
          <a:stretch>
            <a:fillRect/>
          </a:stretch>
        </p:blipFill>
        <p:spPr bwMode="auto">
          <a:xfrm>
            <a:off x="0" y="785794"/>
            <a:ext cx="5838825" cy="4572000"/>
          </a:xfrm>
          <a:prstGeom prst="rect">
            <a:avLst/>
          </a:prstGeom>
          <a:noFill/>
        </p:spPr>
      </p:pic>
      <p:sp>
        <p:nvSpPr>
          <p:cNvPr id="5" name="Rectangle 4"/>
          <p:cNvSpPr/>
          <p:nvPr/>
        </p:nvSpPr>
        <p:spPr>
          <a:xfrm>
            <a:off x="5357818" y="357166"/>
            <a:ext cx="3571868" cy="5262979"/>
          </a:xfrm>
          <a:prstGeom prst="rect">
            <a:avLst/>
          </a:prstGeom>
        </p:spPr>
        <p:txBody>
          <a:bodyPr wrap="square">
            <a:spAutoFit/>
          </a:bodyPr>
          <a:lstStyle/>
          <a:p>
            <a:r>
              <a:rPr lang="ar-IQ" sz="2800" b="1" dirty="0" smtClean="0">
                <a:solidFill>
                  <a:srgbClr val="0000FF"/>
                </a:solidFill>
              </a:rPr>
              <a:t>في عام 1885م </a:t>
            </a:r>
            <a:r>
              <a:rPr lang="ar-IQ" sz="2800" b="1" dirty="0" smtClean="0">
                <a:solidFill>
                  <a:srgbClr val="C00000"/>
                </a:solidFill>
              </a:rPr>
              <a:t>ظهرت آلات الإحتراق، وتطورت صناعة السيارات فأصبح إنتقال الإنسان من مكان لآخر في وقت أقل</a:t>
            </a:r>
            <a:r>
              <a:rPr lang="ar-IQ" sz="2800" b="1" dirty="0" smtClean="0">
                <a:solidFill>
                  <a:srgbClr val="0000FF"/>
                </a:solidFill>
              </a:rPr>
              <a:t>، فكانت البداية الحقيقية لتطور السياحة في العصر الحديث، وإن كانت تقتصر السياحة على الأغنياء فقط القادرين على إمتلاك السيارات. وهكذا بإنتشار ظاهرة السياحة كان لا بدّ من إنتشار الفندقة.</a:t>
            </a:r>
            <a:endParaRPr lang="ar-IQ" sz="2800" b="1" dirty="0">
              <a:solidFill>
                <a:srgbClr val="0000FF"/>
              </a:solidFill>
            </a:endParaRPr>
          </a:p>
        </p:txBody>
      </p:sp>
    </p:spTree>
    <p:extLst>
      <p:ext uri="{BB962C8B-B14F-4D97-AF65-F5344CB8AC3E}">
        <p14:creationId xmlns:p14="http://schemas.microsoft.com/office/powerpoint/2010/main" val="8453588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AutoShape 2" descr="data:image/jpeg;base64,/9j/4AAQSkZJRgABAQAAAQABAAD/2wCEAAkGBxQTEhUUExQVFRUXGBsYGBgYGBscHRsYHB4YGhwdHR4YHCggHB8lHBgaITEiJSkrLi4uFx8zODMsNygtLisBCgoKDg0OGxAQGzQkICQsLCwsLCwsLCwsLCwsLCwsLCwsLCwsLCwsLCwsLCwsLCwsLCwsLCwsLCwsLCwsLCwsLP/AABEIAKIBNwMBIgACEQEDEQH/xAAcAAACAgMBAQAAAAAAAAAAAAAEBQMGAAECBwj/xABBEAABAwIEAwYEAwcCBgIDAAABAgMRACEEEjFBBVFhBhMicYGRMqGxwQdC8BQjUmJy0eEz8RWCkqKywjRDFhck/8QAGQEAAwEBAQAAAAAAAAAAAAAAAAECAwQF/8QALREAAgIBBAECBAUFAAAAAAAAAAECESEDEjFB8BNRImGBoRQycZHhBFKxwdH/2gAMAwEAAhEDEQA/ALzHSsSI/wBq0Dpaus3T9TXmWdhE+9lSVEEhIJMRMD1qEYxJQFpBUkkJtEgk5YIMQQbEbVLjEFSFpSBKkkCZ3EdaDxGCUVhaCElSkFxJmDlIMi1lCInca7QnZvpx02vi5sNC9t/MVw26CJuNbG2hIn70F+wr7xKzl8LilWJEpUFCIA1EjnMaiuGuFn92FpQQkrncEKJMQRtOlFsr0tOvzeZ/j9xjn68964xGJyAqIWUgFRIiwHmRQTnDSQuyQS4FpPKCg6xYwk6c6Ox7RW2tA1UlSb9RGw60ZJ2aaks2u/t59DbL86hSbbxcEdCalLg0nrE0DiMIV91mCTkVJBvPhUm1uoPpUasErOFeHwrCht4cpTlgJ1639KMhs033QwKhz+dcKWOYseennS9vhxARZIUlxSp6KK7TE/m+VDYjCFDShIywlISYN0qH5ikKgdZ3ostaOnKVKXdfccpXyI35bVgVvIoB3h5USoZUk5PCPhVkUVeKwmZiYtG9Y9w/MVHw+JaFFO3gInbUi2nKi2T6en/d55/gNDwKiAQTAUfIzB5Xg+1c4jFJQUpNyqIAg7gT5CR6XqFGECXSsBGUoSkWAKcpVoIi4UB6VE/glqWpWZO2Un8oiFJyxCknUiRr0Bp5CMNPdl4r7jKPKhsLi0LSVAxlJCgqxBHP5GeRrOHYfu0ZYSCP4TMnmbDWh2cAQUqzAAiHAD8WUynbnIPQxQJQ0/iTf6PzywrBYpLiM4smSJVa4JSfK43qVx3LNiYTmt08yL0vZ4esBKSUQFOkiTotSlC+XadLTz2rrDYBQCR4CQz3RMm5tf4dLfOlbNJaelbqWPbzzIe2tJCTpmAIB10msedSlQTEqMkJGsDU3IEaCSd6BTgFApIKQQGwTOYEIjZSfOCCNZ8yn8OrvA4giQCkpMwpJvqLpIO8HU+dFsz2ae7n3/g7Q5MylSYvKojfdJI2qUxv1oXEtuLy2QIUCRmJkQRrlsZI256VA1wuzYUEKCC5MyZSqYEEbTpRbD04VbdfLnrz9wzFYkNJKlAwL2E2+g151y/iwkqEKORIUqAPCLxv0JgcvKd8TwynGlITlBUIuSAPYGuMbw/vLwElScqlBRnLe0CArUwVaTpRkIR0qW75/wCv5NO44AplK8qiEhcDKSqI3zXJiYiu2MVnsEuAbKJTHyVN/KoMUChQKg0G0RkzLUIGkkZYJ9f7101gj3iVlKEZc3wfmkRewtvF7xRkpx0q+nuHVpKutc4nEJbSVrVlSkFRUdABqTVTHb/DDxKDqW9O8KLawDHxfLSrUW+DltItwNajfpXOFeStKVIVmSQCCLgipFTSGDvmR0qICvMu0P4gY1LjiEtDDhMjxoKlkSRN4ETyB1oFfGuKhV1OCSBdsESY0ter/DyeQWqkevBs/OuFCl/YrEYteHBxiAhzNCbQSiBBUNjM/wBqcOIPpWUouLLjKwOPSo8kmplHSuRSTKZoIrK6R6fryrKTlQg6fKtTXSa1FUQaI/U1kVtVYD5UwNEVyRXLjoFRHEdKKAmrpRoI4j6aViMUCTfSxvToQaK0pYoB19I3+f8Aetd+OY96KAMK4rA77UrXxNsWKgPWh3e0eGR8bzSR1WP706FY0dxoSpI/iOX1gqA9gfaplu9PlVMe7V4ZayUKzJSEqC0A/GkkhBBtcb9aeYLii3khbTYKSNSpOvpMGm4sVjYuE/7VtKz+hS0/tJ2aT6qPv4RWk4bEH4nkp/pa+6lfalQxqVnn8hWwv9WpX/wtavixDx8ghP0TNbHCG/zKdV5uL+gUB8qKQWM1YgDcDzIrgcRb0zpnkCKHa4WykyGkz/SD8zRIaI0SR5ACgCNriiFKyplShEwk28zEDXnR5FL+H4wugKQPDKkmSJCkEpIIG+YEUwTNJgbjyrlQ5Rrp0rcVpPpSGdprcX/3rma2RTA0qsNcm9YNaAE/bExgnyEFyEE5ZiYv6jpuLV5Nw3jC0uJWt4LCiErbMqEKJAgfCmBGmoJ1r2fizgSyubeEx7HbfyrwfCcDSrH/ALPq0CVKg/8A1xmidtQnzrp0qp2ZT5R7f2cYQ3h0IbEJE25SomB0BMeVMiarfA8QoMrSkgLbOXxaAgAib6XB13p9hMSFpCgRcX3+mtYPktcCntehlbC0OKyqIlBy5lBYuCALm+vQ1QeyeGW+42jvFZkmVGZCQCDbc8htXog4A2VqW5KyZAB0AP3qbhXBWcPJaSU5tdTMTGvKT71akkqE1kZN5ouZPOAKwn9WrFHz9qiQ5O59qzoohea5VAsxrR6laf26UO+mRWbVGikC561XcGayoZaSGA61uuVfasBrUxI33otNBqenf61PjRAnakPaDiv7OwpwAFVgkEm5P239KpKxNjR09QOtLcTxBtHxuIHSb1QcF2hexOJbbeWpLa1hJCPBraxBkX3mvRGOyODSZ7lKjzVKvqa0cVH8xKd8CZfavCpHxFRO6Umgldr2r92w6uTe2swNpq5s8Hw6PhZbHkkUahAFgAPIUt0R1JnlXE+2bqbfs4b38YVMeRApHi+2WLWbOBI/lGmvOat34xs/u2HANFKQfUZh80n3ry0GujTUZK6MpNp0E47Huuf6jilGTqq1BK30612I1v7Vpw29q1ogcdjuIpZxAUQFSkpSDpnMAfKa9Md4ujDKQUtK7pwAoUm4A8RWCm1wfkBXiza40sQRcHfarx2X7Vrab7pSUupsoIUYhQMkgx5Wvp756kLyVCVHr7EqSFAiCARE6HQ3qTuPOqlgvxBYUsJWhbYMDMdEnkqNBoZ67VcGVpUkFBBSRYgyCOhG1cbi1ybrJiGhQ+Mx7DN3XG2/6iB7TSTtBx1fejB4SDiFXUo6NJ/iPWLx9ZAM3COFYZCylQ758CVOOjMo9QVWSOg0p1i2K/Ya8P4ow9PdOoX/AEkE/Kjvfbaqbx/h6P2deMaGR5s94hSLShJiDGoUkT61bW3RlST+aPci1Diuhplf7N8VCsVjWIKFIcCwkkaKAzERsVCf+arLeqtjODKTxZrEJgIW0oLGniSIBHOxTa2lWuidCVnCq7TXP60roGpKNisUrypWnipOKLISSAmSqNDbf1HvTIqp0I1esza6a1maa4WqKBlS7ZcaDTuHSSQMxWqNY+EHTmqfSh+E8NSXXXoAK1R6CJ05wNKr/alhWLxbnjba7kd2M7gEgSZuIElXM0Lge1ScMz3J8ZGbxhUi5tFtNvSuhRxgyvOS6NcBDqiHP9IkrKQYzqPhGYi8BIFutWVKQgRAAEAeW1Iuxj5dw4czZgrQWAAScsCOoJ31p1jbIURsP16VlJ5otAbXFIdcaUDKcqpv8JGumxB+vOmoVYEelLsErP8AvCjKSAkzrAnfcXotKhIAm994pMCfLQzSAlShNjeI33v7VI4FRblQ6kqGXU8zfX3pAFq219q5cNtaGxuISISTc6DfQ0v7wdfairHYc4q5vA51lApcvYHyisqHpmi1Eh2D56VsHz0rWWIrVBBjqJEGb15x+JjsBpGoGZSuhskfVXtXo5v/AGqndsOHBwuBSicwSUfykAj9eda6WJEz4PKm3cikrHxJUFTO6SD/AGr0hz8TmcoIadJ5Epifc/SvLsRIJSbEGNRrW8MwpawhEqUTa+nU8h1611S01LkxUmuC+4j8UV37vDpHIqWfsmlzv4j41RsGkDohRP8A3Kil6eAoH/2KUQATluB1jWOvnU+G4IgpH+oszEJSdfSbRPKp2aa6HukxTxvtFicUAH3MyQqUjKAJvBsNYpWhgETB9v8ANXvE4TDpAT+zJkfmWct/ear2J4fYqbAzAElCJiLnwySZsdNfrcWuEJpiB1HQjWu2wPkPpeo3nCTIFjePTnUZUSeR6VZBOUi4qbCYrKpNzCTbyv8Ac0Nh0EmEpJUbAAVK8hKYGbMrVUDwpOwB/MeZ05TrQBaO474JUkwDrYxVg7L8fdw6FNoSp5N8oiAlX9UxE7Uh7FstLUlL6lJSQopTIglOUAQd7qt5Vc8T2kQ1KG2gvLAKwLTAsIH0tasJ/wBtGsfcX4HAYpQWpLCA4pRUp4lRck/wlNk8ssxpQGJxfFSRlaX4gUSUBPhSYuDAEyYvuafp4y4FJQ4rIVHMSATkQRZMXlZHPSRTZacMtWYjEFWnwuTqQY8PQ6fwmouuUOvZlNa4fxVxIS6+htswFJUsfDy8CTeOdWlrBPJFse5b+JKVe/hGlC8Rx2GbeQF94gaqzhUquQkRFgdZ5CjXmsOSFZMSAcvhDbkCQd8vrY7Um76+w+Ow1lX7xDjziVqRIQUgixF7Sb6X5Cm44iga86rxbYBKVN4qITfKuJJgADLPWbUFjXWEFBU28hE+Ja8/hTCYm26iE20qNtjToth4m3zofE9oMOgErcSkDUkgV57xTi6TdlIBAglJMKv8QCrpAH3qoccVKWyVZlKlRFvDBIEnnvPUVcdGxOdFy4l20b/ai6nEPqbSUlLaMiUEAeIElIUQep3N6Zt/iiwowW3UjSfCR8lTXn/BO6S8yXkZm85ziAZA1t5e9Tdq1sreLmGb7pshPhASLxBMAwAa0enG6IU3yev4DiyH0BbToUg7j6Eag9DUjPGGO8DJeSXreCfFeIkeo968g7GY9eHfQVg90shCrWvZJ8wfvT7iXCw3xc4jOEtthDzk7CAkAAalShbyVyEw9NJ0Wp9lf/EnBlGPeJmF5VAQRPhSD5id/MVJ2K7N96P2hcFGVzIgiZUAQJm0C9eg8S4c1xBDbjzF4Pdkkgwf4suotMVKjgxw2HKUICxlXAvPikx1n3qvU+GuyNubGfZvDJawzKQAIbBIHM3PzNN1X1ilvDfChsE3CEpIMWsPuKYpVrpWD5NURMNJSMqdBoJ06VL6iuxp/tS/CYoOStJ8OYpB5wYJ8s00hhyT+pqLEoKkkACYsTJAO1t/ehcfxJOHjvbNqtn2SeSo0B2OnyksPpKcwUCnnmEe9ICtgLV+8cTDgtlG36ia7INpBketEcUxqUmQM08jNvSs/aZ0A0561ZICcSsrOVokD8xtNZRiXzPwyfM1lA7+Y8msJqpr424Rbf8AWw/U1peNdjxG/rvoJmDNLYw3Fg4pxJLKQpW5A1+VKMbiUvGUyZAsQUmPJQk1CnMdegKbUI+nMhXegKCTmBOw5D9b1SjQmyn9s+CtoWlZVlCjFxqB5bjT260PgcUADkQnIP5fi84Mx5k6132kxQbUEJk2+BRJy/8AUd7e1BYUkNpEQZO3WRf1rpXGTLsb4fHKAAEIkmcqEiYgX5xR3C8WoWlUKmbaGfituNaQvrISjLl3M5BIM31F9D7V1hsQskAqmNiJGUX0FS4jst7aGktvh7IHFGUKUATp+U3OtV05cOQAVqJkpIgJ3jmdbbUJxQtBWbOVGf8ATKYtt9hrNEFx1fhTCQTKkIQ5BIOvwGdKEgsH4VgEYp/KlhvMqTdS0i1zAMj0y074v2TDSEKLiEoJyLAGaAQfEVHL5RG4oXAYRbKu9zAZDISRe4iCNtYm3zoh/Fh4E5loy2KE5EgnUGSFfoUNu8BSKm4yEZ2mgY0U4SZWNbR8KDYxvvyEfDktoVmUkKI0FyJ62jW+9XBDbaEJXnW73djmWo5Zk3S3AUOR6+QpFx3EhQB7tKRmkkQCRcflGmmvKqUrFRHiG0OCFAalUgxrcwBapsJiAFNtWyqUATfQkD6E+9J1WTIOnv5VttxSfEDcGb9L/anQrLJgcQXcdlhEl6RnJjwqmLdBV5a4jjCggpwyT8IWpaoUrOW7QgCdwOo515OvErS+taErlKicwzQAbydhYz608wpxroSHHEoQCClTrgSMySIyzckHkNRUSgUpDftkt9khxa2odAZKEJMFCb/mFviy2jSaMwnGHcY2p0KZQplS8ifHKiWlCB4rmJ2tFIOJ4gqOR7E96kQTlMptYEXvaRUuHcwaLIL0ayFReCNI5EiprA7dl3xbmLSoJKkqClqTKWVGPCooJhdkyBfre1UdHGnnWHEupTkCkoCQIl0QkDW4Tlkje1SJQysw288iSDlWApPO8AH1vpSfjLrmHbCApKkpc7yU6SYH/qNedEYoGz1ThHC8jbadSRKotKo3jbpQHafsuw6gkBPeA6DTy8MfoV12D4sMY0HVEd6mULSkwN4MTun78qtacM2LhIG/rWLk4suk0ea4fsaISCUwDmgIBEG0QvNzod7Bw8W0qVlBi0JttZAA/wBqufEHOQ5/Oq3i2v34OkggeY/XyrRSb5JaSD8UwmEBKQgqOTNEmSLGbmyspvyqrduMWP2dGUKS4pwl2Z8ZSAnXkLR5VYcY6SEn+Ez6iD9vnS3t3gmsr2dRBstBF8tgY6pJJtTjyrE+B52E4o4/h2ySPBmSqTOkFBj+kj2q0pbKoKjz2MWOleGdje1ysEomM6Dqmf1cf3q9Yv8AEZLqQxhW1h1Yy5lQAmdVWNyNaU9OW7CHGSrJDxEAKUpK1ABUFOaxExY6jneR1oFPFXm1EtrXAuEqVm09ZIP66OmOHlLYgydCPv8AekWK4E6hRLQK4+IDSLGRv/brVKgbGuJ7UqxbPdIcDC1qAUrTwEwq94MGru1gUpZS0myQnKD0jX714s82rvFao5zGvTY16R+HfE1LQppZnu4KZuYOvpIHvUzhSwCdvJYOHvB9jK4EqnM24NsySUq9JFVk/h8lLsochrUpMkgctYPmabhfdYpxF4dSHU9FDwq+iT6mnaVSJHSs7ceCqsXFhKQEzZNptsKjQpM6jTnWuJ4Ykk51JkfCI9dqAY4WEwZNhrNADKE7GPWsqBLcH/NZQMr7eGnLPijqT9KnDJ3gdJ28qn8CBaw03rlT6cxMquBv4bb+d6skgQpaT8PhGpJEkbQBf3qRtQJzElKQDZXh5GYIopIzfwAjzPrb09qpvb7juUhlshSk+JRiY5CDrvrpNNK3QngYcXewjhzLyrIsCmCqfPzpTxJtqJbFgc0SbSJAv5j2qu4RCiBmAHKLHr69atnAeHNrbz5nATmEApg5Y5g7R71pW3sm7ELzZ8Cd8s+ZzKM1I2stnw3UJ8UEgeU/WrevhycpSoEgJzJMxI5KygczVW4pwd5bkslZTIBSCokHyuT/ALU00woR4V0l5kq0LgBEczH+fSrqtDmQ5bkhUx4rQCDY21Go2NQ8B7FOeFTsshKiTmIzrECBAPgE+tqeJ7PoQpKs8QkpOVIOYGx+IiBEW6UpSQJMrjahmgqV4rLlOUAeUbEA/wDLXGAStTziVHLMyNp5VbMPwRpKEha3HejikET5ZfpVe7V8NGXvG5TIAVkMWFpyyQbRuNKlSTwOiPELZbRndUsFKwMqMtxFweWsetI+L8WZeLndjISfAk/DrIvsr5HpUDXB3Hcobl2BJ1Bk3uDrbLcHfpThnsE64nKie+/MVApaSL2zm6jvYVpSXLJeSqYjEGVJUPEFbi45g1dexnYleKQHXpbYNx/E4OgOiTzPpzowdhktoUX3ELDVkEnLmsCU72CrCTzECrvisQG2QgEJyoASJiwER0qJ6vUSox9xLx/GMsNlLXdgBJAVyGhkk3VbztXk/EeLhapCST/Eq5OunIdKN7X8TLrhSFeFOvU2+mlKsFw5Srgbx02/vV6cKWSZO3gmbxbvQg8wNLjXUV0jFnQk+R/L6im3CuEFxaUZbKJTm+FII/mII6ee9bxHZpK0qLKpKDlKFAAzuOhkEbg7GqbRORc26ZhOYxF+nP8AzRaeIHwhXiAEQeRmoOAY8MvJUpMkeEglSVTzBGhtcHXlyY4rCOZyQBkWcwXkE3iNBak+RhHA8M60r9o4eqV2zsmBKegNinpqNQaO7T9sMddlwNMGBJQoFRFjY5jG9hJqtNYgsrzKXBFxGsg6RSkO946VEeJRJtpJk2ERS2Ju2PdSwesM8XW6y2tDYclICilUDNodRz+tCY1OJKkqCWkwqxJJNwR4gNvKlPZxrHJw4DKGw2olQUsjQ39pvpR7/BsctJLmJSkC+VKTqOoGtZ1TKuwoYbEGynmxII8De/O5qvdpllgNrU6MQVQlaHAlSUlNvhECeUzTb/8AESr/AFMS6r9dSahx/ZttOEV3aFLcDhBUbkgjkLQLbbU00mJ2UvivaN18ISpDSQ2ZTkaSmP8AEbaaU97Pt6uvErdVuq8AaeulR8P7OvJUpZaUkiwBQTbUmwuaO/4esSSl1IJJJ7tdrTv/AHq21whJFrwfECErLglIQViDJtJywNNK8v4p2nxD7hX3hQCbJSSkAbaamIvV5d4k3h8C44kqzrT3aNpUbaa2ufSkw7FhsYVeYKDg/eJJ/OElYCehAIi3w9YqIUuRyvog7DPtvv8AdYoqOcQ0uRKVCbGReft1r1HszwJrDrcKcxXpJ/h10FpkGkvD+CYV5ICmEJUndHhIIvYpi8351ZcISlab2II1uTqPv71nqSvgqKN8ZanKQYI0JHlr0tU3DXypEGyhrG1ZxRnMgggmYtFtjS1iWngUk5FCFC8ZhofUT7Vn0X2MuLp8IjY8qVrCrZdzTrGpCkEX56aUnTr5SAeYoQM57syb+sVqpoN778qynYhYpwRaVCY8jUgI2TtpQ3DnStvNfUxpEyaYsE6X2vVMRF3isvIATPltXlXDMKcbjIKoBlZJvCUxtvsK9P7RvZMLiFif9NdgdLRNUX8NQC+4k/EGleKbwSm2sVpDEWyZc0B8YwHdKTmVKVnwmeUHTUainHYviKSlSFkJUmFidCPhOm9h7inWJw623B+0AuYdxQQSB/pQSWleHcGBP81KWm0NcQbcaSqHCpKgASkpObMsQLJkpEHSKq7VCqmPWsTmIS2Au5BNwm4nU622E1AjG9xiAScoUlSSSbCL/b508DXiJsdDvSbtDhAl1t8iciwSNoMD7ketZJp4LYRj8cpaHV+ANIhKlkwSVAG1psCNOfQikyOMv4hRZw/dzE5shUAnS5JmZ08NR8T48w2sgltxBK9FZxCv4kATYFSRrEmkLXHVYfMhpCYUc03MzcQTci+h+9Wo44JbLMxgMQtYaefMp8UoBSdrWOlc4pGEYJD7gVBMZ15jccrxp9ap+M4piXVElRSTcAW0EaDSpOB8DcxsqWowiVKUbnUeET+YwdeV6rbWWK/YtHB8S64+l1KgWZukJJCgJEAQIHXzN6sGK4hiXH1JaV3aEpB8cZSDY3AnqDFccIwhbTATGUDQ9CY+dGJzFLkQDlgX3vH66Vk2rLSYhU0pwKzrK2CVZ0EZVE3EymZElVrajpSHi77zrudagEpkhNjASLRf59KtGJxaWWFuO+EKJJAteIHlMfKaoOI4klTbywAARkFryf8AFXHLJYgYSXXAiSCtQBPmb161wngsIUVEJQymOUDVSvPKDB5mdq8w7MInFsiY8W/ka9g4lwlLzLUyIzGxNyq0GDfT5VWrKmkTBdiBXCTiHSMUEobdTkwyQQQJBKFIKVRmEQpO+cGbVXEYN7CYdh/xZi6tp5s/xBRAFtiBHmARVq7NqKXlYB9KsmcO4Rw/CCnxwlXIQSL6ZgeVWrtNw5C2u8CcxZUXgkCSpYBjafig+lRvp0VttWUDEdnW8cAtkhC1JnxaKjXNHwqBkEgHyqscY4HicMCl5LiEjS5KCByMxVo7FYspYCpX3neKXBBAKDElJNlC9+U6b16PhnUuIIXCkmxBAII3kGm9RwddAop5R84qF6b8I4G9iEqUzCii+SYUeZSNDFqG49gCxiXmiB4VkD+mZTHoRTzsXxpOGWhxdkpWZG5lOX61s26tGaWclz7Ica75gg2W2AFAR6GNhY+s04cfBFjr8pqqJ7R4cyvDlKHFklYygEiVeHqTY8rVHjeMLCgQpSUR4kpAkc8s622NYOOcGtlmzmL6b/raknG+JpS3lCgVKWmADe1ybaQBHrVe4ljEuOFbbi1pOhP3HnWYTANrcStRMpIOUFJzdLG09apRrkTYXiuIOJQQVuHWPErWeX602pIviT4IKXV3JPxGLevlVy7S4BKULkwTKgB5XH3rzkrTmgHMJtbX05eRq4U0KTZdGXzxNjJ4UvsqCwYAClfzdDz2PnRHZrhTmJ7zFYh1xTzJ8DegQpJJvz0iB11pC3xlDDQCLPiFSEKBCiRKFE7ZfMG1Wvs+tKcMl551xvviVKW2QU5lbLBScp2nTqLVMrSwCyOuBr7txxMkhRziTuq+vlFMOK+JGYCe78cE8tdN4ke1IHVJS8iJy5EwdzEQbeVO8zi4Da0oH5pAMjcC4g31vWLWbLLBEogTBFjM/wCaR45lMfvPhCgTcxMwJ9TTXhYIZQFiCE5Tflb5ihcbhwrMk6HSTUrkpjFpq08/1vSBleZ1SIUMpuSLeVPcCPDF7daBeYhZIm5mkgYJi2QNbjasqV9BPSt1SJZW+ASMO2TN5VMfxEnf0pxh3EgWJm1re9UlvsRiST3mJgAeHKpZvoLGIEVbeCdm2sOBlC88QVEmVeYmP0KuSXuJWDdrXAME+ZMZIkkCZIA+dVv8MGE96VEEkpKByEQSZ0Onyr0B7DpUghQkHVJAI9ZrGmEojKnKByAA+QpKVRoGs2A9pceMK2p2FkqAEyctjYEaXmOZ9KqbnE0LKVLeUy26FXQDCEpymBFxcA2trpVx7SMJW2XHoCWCHG1A3ChztBk29eYBqk8EwLzhaWpZcBbGVFgkIVBUg+YtP8QvVQqrE+S+tFK8q0qBSQII0UkwQR8qW9rFBOHJ1JKUpjXNINp13oPHdpMPge7aUF5cgKMoMZdhczpHypJ2p7UMvtNZMw8cpmIj4SbKlJF40vUxi7G3gpXGMF3T621agAne5AUfaT7U74LwlzFNt923Kk2JKoGXNb4uUxal/E/A66rOXcqAkLJk5lgAz1uqrV2X4vh8Ky2n9pQ4oKKx+TKlUZmzm18VxXRJtLBmlkccO7CpzJ75YhVylMyYEfFHONqdYThbOEaW20kJzOHWSY6k9KBHbjDSCXWxEiyp18qG452mw7qB3eKZSoKkzuClSSnTW4jqBXM97dM1+FDF7iDapSkidzMdP8Uyw6fCoGLQNthXlzDCNTxHDkkW+IEaG+3MVZ+B8fbS4oKxWHUFlIIBIOeACpMiMp3B0npdyhSwJSspnbLjxfdyNq/doJAynU6A6XHKkuP/AHaEt7zmV5/r6U140Gmn3nEyoqWpSZIOUkk/lm+ombedVt50qUVG5NdMUqwZNhvAHQnEtH+cD3t9699w2GS4whKriQDBjea+dG3SFBW4Mj0r6C7LY1KsODmBSQlQOvxAe1/rWOv0y9MA7Md8wXWsU53iUu5GlECcsZgSqBMg77gimuExqVrlBBiQYMgExcny+tUX8TWcZ3qFKV//ADk+AoFknkrrG836aUV2DeCcOCEElZWtMqgryEJKEfzCNDrPtDha3FqWaNBnHjiIOKTLakLQhTd2xbML/l0/MBJpx2cxEpy6FMgj1oJph9rFMll1T2CxGZQKiVFEIUrKSbxaQehB674Y9DjgJBGcz+h9DTeUJYKR+JTYGNUoA+NCFHzgp5xon5VVWWStQSkEk9L1bPxKcl9qIjuo/wC5X69aq7HEXUDKhakD+Ux7kXOp966IflRlLkLebbaVlU2vvEkSFym8TpAtofWi8IHnwSRCBqrSN7czahOGMh91IefyEn41gqHTMSdPM1a3OCYBIAe4gpyAPC2RHTQKpNpDSbFGH4c1fO7ABGqh4gdegirV/wAXwWGYytrbU9eVpTYGxHQ+fnS7CYfgydVLV/UpY/8AECrR2be4atwt4ZpvMBJPdk2/qUPkeRrOUv1KSKP2o7UB5JQiZzST0iCByvVVYCYJJUFfkjnI19PpXof4q8GRbEtlOYQhxAi+yVAdND6cq81rTTpxwRK7yXd/snGJZZW5mW+wVZlm6XADbqAQBVtwHBG2Gy42tQ8OQsq8SFKIgzN5Jmdpqi8D7QPu4zCqWO8U2cidiQZGvMc69P4glKEqcX8CSVBMR4j9SZ+tZzclSZpGuhJxB4B1IkZUpA8j1HtSftTjHHVss4dSgtao8JIn22BM+lCYziU5nCTKjOv08hV67B45oMpBLReV4oCgVxsDuIG3rSfw5DksmFYLLKAvM4pKEgkAkkgAE2vrXk/4icfUrFZWlPNZUjOFSm4JIIB0sRXqGKDq12XkA2THTmKGf4e2sy6lCzoSoAk1nBpO2XJWqQP2A4kX8NJWFFJymxBBgG8nXf1o3FKVnUFDcXnpQX/DVIEYdZYBOYhCUnNt+YHp7UWpCzAUc8bmxPt70nV2g6IlKHI26xWV0puxG3+fOt0WLJAhQnS/l51Iskj4eW1qEUqLiNhqfKtFzbX9edOgCU5tDpPICpEuGSIPWwt86Ckz8Bj2FT/EAPEkncD+8/o0qANaQh1tbSr+GCCAQUmYMbjb0NJG+D5FZWkBsRlVEBIi5KRMi8EcqH4jhX0rbcwqgFokKS5PjSds0nQ309djriHE8ctOT9mCTHiKXEkkbxcGqSfQrRSfxGxKVLER8RCR/IAE68rVTguBVwf7FY95eZTIA0Eut2H/AFHzpZiux2MbjNh1/wDLCv8AxJroi0lVmUuQHGY0FhlCUpBGYrgamYBPpS2aOxXCnUCVtOIHNSVJHlJEUMjDqIOUExrAJjzgVYiImsJrpTca610toiJ1/Ue9AiOTWprvLXMQaANitVuK2Uc5/VvtQBxXqf4T8aEFk6p57p/VvQV5eUnlR3CMcrDuodTNjccxuPlUzjuVFRdM957c8NdxGEUhmCsEKCZjNGwOk8vtVR4SleCwOCLyChacUQpKhBAWXEzfoqaufZ3jSH2goKBED0qfinD2sUhTb7aVJm0ki40UCkgjU1yRlS2s2avKKzhS7hsTiGAgllxQcaVeE5/9QC2xk+tKWsQEFwkkArJgRcxP03qz8ax+RuAoGAdNRtN9tvWvMuMcUIHdJhUyQdIkfWtILcJ4E/avFhx8kEkBIA+v3FJK7dJJk71ik2roSpGLOQa6CuVd4duVJSbZjE1YeE9mS8JS42BmynMUzMxJAJIEx70nJLkuGlKatFcE0UziFpHgcUkHUJURfrV1H4fJOVJfQlU+LL4xHQSIv9KbcF7D4TKFqKnQbXUARE3hKemk1L1YLspaE3brj6Hl+U6yCbze/maiSL869pZ7HcPIUUozaSe8NgfWwM1s9l+HgSGUkaTnUfvS9aIvRn7HkHCscth5DjUZ0nwyJEm2lWPifad3FRnBhI8SADEzFhXoPDeC4M3Th2pSogWJ0MA3FMmu7bXlS2lIVNwkAZomDA1Ik+lQ9aPNGi0NRNx7XP0PHBw594koacIGkIMQb+Rmr3+HnZ1TRUt7DAK1S6oyobQE7WJvrsatzOL8ahGmW4ncHp0rDjPGpMp8Ikk9ZI+l/OolrWqGtCV/S/P3GCtOtaKYO2tzQJx6RBkEFWUKkRPv0NYriIObxJGUxt066X+tZF+nOroKS0eYNcFBN7e9CJ4jdAGUhQJmRtfba9SqxJttsKpEyi41fnRpQMbfo1lRLUdyP16VlMkWrMk5SBAsfr+utdFmLkjaY260Ggm+cgkax6yTau2G5R4VBO4JNpvaOWojlVEhyUpJEpBvE3vvU2WD8QvcCNPnelbeGXOYlJBvlAMdL7WgfWpyuIAB0PPrrH6uKQBaDJPOLyDUTuICTCoBIsY96iZJJ1JmQLWHnedqgb4VlBVcki8wZGsdB77UUFhp4kmQkXM+R5T8tKNwyioKUk2EfmFt6Xt4YiyUpnTMRPO2nXpWfsuaAUgwIJixHWTe9KkNBD5S8kocSFpkSlQCgSL6G3vUrCkIADaQgchCY9ABQ6MGBsPb+x0rh3KJESSNIBEgwPadaPkAXiVgxKEkGZJAP1ob9gw67nCsFUiczaJg9cu1dpUTcgT/AFafKuA+Ra59RM9KMhgGe7J4Ij/4qAOhUn/xoB/sFgSf9JaecOKiOfimnSMSubgAR/FP63tUwei9zfnvp6090l2G1Fb/AP13gj8PfA88w+6YrTf4eYMWJdOv5gD8hVpLhvl15T5VtC+adOVHqS9xbUV9vsBgNShxXPMtXt4Yit9oOxbLrGTDJbYUDJOQeIaQT8XWelPnnhy09fpWmMSki0gaQQZ+Yk0b5c2G1Hm3CODcQwS/A3nTc+BYMneN56EbVZv+P4xXhGGdSoGCSgRe1jHzp+7jiCQG1qPQAD3J39azvVJ/l5Gx/R/tVOV5aBKuykcUYxJUrMw6ogTKRMzzjSDrVfw/ZLFPK8ae6BkkrUBM7ACTt869TTiDJGY7Taw9qmcERO2lh5feqWpXAnGyoYL8OkZEF5wKKSPCmfEnkTMj0p/guy2DajIymRoVSSCeU/q1GAADW4/3FxW0PmZJidv9tf8ANS5SfYKKNv8ACWu7KQ00DBg5RYnQ2FDI4cgRDbSLpJKJuU3A0EX5UY4/luPEdIrkYqYlJT0P1FZu2bR1HFUv1IUcNGUkpQpWcqIMwQo7yNQDEaWrSuGWSUobQRBzDW221juOXOikmdAmY2rYTz15daVFr+okpblyBN4ZwSRkCilAIzG+VRJvFpB2FprX7IsKzCCQsquo6EQbwTIO/XamJUUgg5fP+1RpETB9gB96W1F/ip8UvMEOFKkAzBlSjr/EZ5VGrBqUCdHM2YeMxI020i2mlG92Sq4Hv5VKgdP+6jaiFryUt3YK3g1EqJkBWUgpWZttppf5VGvCrHeRFwgAkmfCbzaxPO/OmQc0sR61ylwzdPl+oo2lL+omvt9q/wCC4YJSTPhJ7wLAk6ZQCJInb/apThVyqAiC4F6wSMsEWT4bjUai1qIUq5115V0lQsCbnS1G0f4qfdATOCUjJ8JylZPkpRI2k670Q3O8e1SZ9NfauymY/tVJUjHV1HqO35myFV9THtWVtSAdT56VqmQBNNjKmwuBNvKh9CY6fesrKgpHIWcxEmLb9VUe3YHyFarKY0Yg3Pl966Fpjp9qysqhnDh0/qH2rpsf+R+hrVZVIzZ3iBr5/eg2hed41rdZQQ+TjEHT1rcXV/SayspADq+NPmf/AF/vRbosf6VfasrKoCLCn90Dvz31NFNG/p9q3WULgo7wvw+n96i/M56/+1ZWUCD8agApgC+vXSgnR+89/tW6ypJNYG7IJ1yAzvNqB4GsqSskknMdb7CsrKmXDGKnX1d8gZlRa0nkmnOG/L/SPtW6yqnwhw5C8PtUah9fvWVlZo2JnFGP+WuBueYE1lZWiJZp0WB8vqanQkSbDQVuspsyZMsaedan9etZWUhnU2RWl/m/W9ZWUwOkbVjordZSJO8MkWsNPvXTaRBrKypKMyDNoNK3WVlZy5Gf/9k="/>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IQ"/>
          </a:p>
        </p:txBody>
      </p:sp>
      <p:sp>
        <p:nvSpPr>
          <p:cNvPr id="27652" name="AutoShape 4" descr="data:image/jpeg;base64,/9j/4AAQSkZJRgABAQAAAQABAAD/2wCEAAkGBxQTEhUUExQVFRUXGBsYGBgYGBscHRsYHB4YGhwdHR4YHCggHB8lHBgaITEiJSkrLi4uFx8zODMsNygtLisBCgoKDg0OGxAQGzQkICQsLCwsLCwsLCwsLCwsLCwsLCwsLCwsLCwsLCwsLCwsLCwsLCwsLCwsLCwsLCwsLCwsLP/AABEIAKIBNwMBIgACEQEDEQH/xAAcAAACAgMBAQAAAAAAAAAAAAAEBQMGAAECBwj/xABBEAABAwIEAwYEAwcCBgIDAAABAgMRACEEEjFBBVFhBhMicYGRMqGxwQdC8BQjUmJy0eEz8RWCkqKywjRDFhck/8QAGQEAAwEBAQAAAAAAAAAAAAAAAAECAwQF/8QALREAAgIBBAECBAUFAAAAAAAAAAECESEDEjFB8BNRImGBoRQycZHhBFKxwdH/2gAMAwEAAhEDEQA/ALzHSsSI/wBq0Dpaus3T9TXmWdhE+9lSVEEhIJMRMD1qEYxJQFpBUkkJtEgk5YIMQQbEbVLjEFSFpSBKkkCZ3EdaDxGCUVhaCElSkFxJmDlIMi1lCInca7QnZvpx02vi5sNC9t/MVw26CJuNbG2hIn70F+wr7xKzl8LilWJEpUFCIA1EjnMaiuGuFn92FpQQkrncEKJMQRtOlFsr0tOvzeZ/j9xjn68964xGJyAqIWUgFRIiwHmRQTnDSQuyQS4FpPKCg6xYwk6c6Ox7RW2tA1UlSb9RGw60ZJ2aaks2u/t59DbL86hSbbxcEdCalLg0nrE0DiMIV91mCTkVJBvPhUm1uoPpUasErOFeHwrCht4cpTlgJ1639KMhs033QwKhz+dcKWOYseennS9vhxARZIUlxSp6KK7TE/m+VDYjCFDShIywlISYN0qH5ikKgdZ3ostaOnKVKXdfccpXyI35bVgVvIoB3h5USoZUk5PCPhVkUVeKwmZiYtG9Y9w/MVHw+JaFFO3gInbUi2nKi2T6en/d55/gNDwKiAQTAUfIzB5Xg+1c4jFJQUpNyqIAg7gT5CR6XqFGECXSsBGUoSkWAKcpVoIi4UB6VE/glqWpWZO2Un8oiFJyxCknUiRr0Bp5CMNPdl4r7jKPKhsLi0LSVAxlJCgqxBHP5GeRrOHYfu0ZYSCP4TMnmbDWh2cAQUqzAAiHAD8WUynbnIPQxQJQ0/iTf6PzywrBYpLiM4smSJVa4JSfK43qVx3LNiYTmt08yL0vZ4esBKSUQFOkiTotSlC+XadLTz2rrDYBQCR4CQz3RMm5tf4dLfOlbNJaelbqWPbzzIe2tJCTpmAIB10msedSlQTEqMkJGsDU3IEaCSd6BTgFApIKQQGwTOYEIjZSfOCCNZ8yn8OrvA4giQCkpMwpJvqLpIO8HU+dFsz2ae7n3/g7Q5MylSYvKojfdJI2qUxv1oXEtuLy2QIUCRmJkQRrlsZI256VA1wuzYUEKCC5MyZSqYEEbTpRbD04VbdfLnrz9wzFYkNJKlAwL2E2+g151y/iwkqEKORIUqAPCLxv0JgcvKd8TwynGlITlBUIuSAPYGuMbw/vLwElScqlBRnLe0CArUwVaTpRkIR0qW75/wCv5NO44AplK8qiEhcDKSqI3zXJiYiu2MVnsEuAbKJTHyVN/KoMUChQKg0G0RkzLUIGkkZYJ9f7101gj3iVlKEZc3wfmkRewtvF7xRkpx0q+nuHVpKutc4nEJbSVrVlSkFRUdABqTVTHb/DDxKDqW9O8KLawDHxfLSrUW+DltItwNajfpXOFeStKVIVmSQCCLgipFTSGDvmR0qICvMu0P4gY1LjiEtDDhMjxoKlkSRN4ETyB1oFfGuKhV1OCSBdsESY0ter/DyeQWqkevBs/OuFCl/YrEYteHBxiAhzNCbQSiBBUNjM/wBqcOIPpWUouLLjKwOPSo8kmplHSuRSTKZoIrK6R6fryrKTlQg6fKtTXSa1FUQaI/U1kVtVYD5UwNEVyRXLjoFRHEdKKAmrpRoI4j6aViMUCTfSxvToQaK0pYoB19I3+f8Aetd+OY96KAMK4rA77UrXxNsWKgPWh3e0eGR8bzSR1WP706FY0dxoSpI/iOX1gqA9gfaplu9PlVMe7V4ZayUKzJSEqC0A/GkkhBBtcb9aeYLii3khbTYKSNSpOvpMGm4sVjYuE/7VtKz+hS0/tJ2aT6qPv4RWk4bEH4nkp/pa+6lfalQxqVnn8hWwv9WpX/wtavixDx8ghP0TNbHCG/zKdV5uL+gUB8qKQWM1YgDcDzIrgcRb0zpnkCKHa4WykyGkz/SD8zRIaI0SR5ACgCNriiFKyplShEwk28zEDXnR5FL+H4wugKQPDKkmSJCkEpIIG+YEUwTNJgbjyrlQ5Rrp0rcVpPpSGdprcX/3rma2RTA0qsNcm9YNaAE/bExgnyEFyEE5ZiYv6jpuLV5Nw3jC0uJWt4LCiErbMqEKJAgfCmBGmoJ1r2fizgSyubeEx7HbfyrwfCcDSrH/ALPq0CVKg/8A1xmidtQnzrp0qp2ZT5R7f2cYQ3h0IbEJE25SomB0BMeVMiarfA8QoMrSkgLbOXxaAgAib6XB13p9hMSFpCgRcX3+mtYPktcCntehlbC0OKyqIlBy5lBYuCALm+vQ1QeyeGW+42jvFZkmVGZCQCDbc8htXog4A2VqW5KyZAB0AP3qbhXBWcPJaSU5tdTMTGvKT71akkqE1kZN5ouZPOAKwn9WrFHz9qiQ5O59qzoohea5VAsxrR6laf26UO+mRWbVGikC561XcGayoZaSGA61uuVfasBrUxI33otNBqenf61PjRAnakPaDiv7OwpwAFVgkEm5P239KpKxNjR09QOtLcTxBtHxuIHSb1QcF2hexOJbbeWpLa1hJCPBraxBkX3mvRGOyODSZ7lKjzVKvqa0cVH8xKd8CZfavCpHxFRO6Umgldr2r92w6uTe2swNpq5s8Hw6PhZbHkkUahAFgAPIUt0R1JnlXE+2bqbfs4b38YVMeRApHi+2WLWbOBI/lGmvOat34xs/u2HANFKQfUZh80n3ry0GujTUZK6MpNp0E47Huuf6jilGTqq1BK30612I1v7Vpw29q1ogcdjuIpZxAUQFSkpSDpnMAfKa9Md4ujDKQUtK7pwAoUm4A8RWCm1wfkBXiza40sQRcHfarx2X7Vrab7pSUupsoIUYhQMkgx5Wvp756kLyVCVHr7EqSFAiCARE6HQ3qTuPOqlgvxBYUsJWhbYMDMdEnkqNBoZ67VcGVpUkFBBSRYgyCOhG1cbi1ybrJiGhQ+Mx7DN3XG2/6iB7TSTtBx1fejB4SDiFXUo6NJ/iPWLx9ZAM3COFYZCylQ758CVOOjMo9QVWSOg0p1i2K/Ya8P4ow9PdOoX/AEkE/Kjvfbaqbx/h6P2deMaGR5s94hSLShJiDGoUkT61bW3RlST+aPci1Diuhplf7N8VCsVjWIKFIcCwkkaKAzERsVCf+arLeqtjODKTxZrEJgIW0oLGniSIBHOxTa2lWuidCVnCq7TXP60roGpKNisUrypWnipOKLISSAmSqNDbf1HvTIqp0I1esza6a1maa4WqKBlS7ZcaDTuHSSQMxWqNY+EHTmqfSh+E8NSXXXoAK1R6CJ05wNKr/alhWLxbnjba7kd2M7gEgSZuIElXM0Lge1ScMz3J8ZGbxhUi5tFtNvSuhRxgyvOS6NcBDqiHP9IkrKQYzqPhGYi8BIFutWVKQgRAAEAeW1Iuxj5dw4czZgrQWAAScsCOoJ31p1jbIURsP16VlJ5otAbXFIdcaUDKcqpv8JGumxB+vOmoVYEelLsErP8AvCjKSAkzrAnfcXotKhIAm994pMCfLQzSAlShNjeI33v7VI4FRblQ6kqGXU8zfX3pAFq219q5cNtaGxuISISTc6DfQ0v7wdfairHYc4q5vA51lApcvYHyisqHpmi1Eh2D56VsHz0rWWIrVBBjqJEGb15x+JjsBpGoGZSuhskfVXtXo5v/AGqndsOHBwuBSicwSUfykAj9eda6WJEz4PKm3cikrHxJUFTO6SD/AGr0hz8TmcoIadJ5Epifc/SvLsRIJSbEGNRrW8MwpawhEqUTa+nU8h1611S01LkxUmuC+4j8UV37vDpHIqWfsmlzv4j41RsGkDohRP8A3Kil6eAoH/2KUQATluB1jWOvnU+G4IgpH+oszEJSdfSbRPKp2aa6HukxTxvtFicUAH3MyQqUjKAJvBsNYpWhgETB9v8ANXvE4TDpAT+zJkfmWct/ear2J4fYqbAzAElCJiLnwySZsdNfrcWuEJpiB1HQjWu2wPkPpeo3nCTIFjePTnUZUSeR6VZBOUi4qbCYrKpNzCTbyv8Ac0Nh0EmEpJUbAAVK8hKYGbMrVUDwpOwB/MeZ05TrQBaO474JUkwDrYxVg7L8fdw6FNoSp5N8oiAlX9UxE7Uh7FstLUlL6lJSQopTIglOUAQd7qt5Vc8T2kQ1KG2gvLAKwLTAsIH0tasJ/wBtGsfcX4HAYpQWpLCA4pRUp4lRck/wlNk8ssxpQGJxfFSRlaX4gUSUBPhSYuDAEyYvuafp4y4FJQ4rIVHMSATkQRZMXlZHPSRTZacMtWYjEFWnwuTqQY8PQ6fwmouuUOvZlNa4fxVxIS6+htswFJUsfDy8CTeOdWlrBPJFse5b+JKVe/hGlC8Rx2GbeQF94gaqzhUquQkRFgdZ5CjXmsOSFZMSAcvhDbkCQd8vrY7Um76+w+Ow1lX7xDjziVqRIQUgixF7Sb6X5Cm44iga86rxbYBKVN4qITfKuJJgADLPWbUFjXWEFBU28hE+Ja8/hTCYm26iE20qNtjToth4m3zofE9oMOgErcSkDUkgV57xTi6TdlIBAglJMKv8QCrpAH3qoccVKWyVZlKlRFvDBIEnnvPUVcdGxOdFy4l20b/ai6nEPqbSUlLaMiUEAeIElIUQep3N6Zt/iiwowW3UjSfCR8lTXn/BO6S8yXkZm85ziAZA1t5e9Tdq1sreLmGb7pshPhASLxBMAwAa0enG6IU3yev4DiyH0BbToUg7j6Eag9DUjPGGO8DJeSXreCfFeIkeo968g7GY9eHfQVg90shCrWvZJ8wfvT7iXCw3xc4jOEtthDzk7CAkAAalShbyVyEw9NJ0Wp9lf/EnBlGPeJmF5VAQRPhSD5id/MVJ2K7N96P2hcFGVzIgiZUAQJm0C9eg8S4c1xBDbjzF4Pdkkgwf4suotMVKjgxw2HKUICxlXAvPikx1n3qvU+GuyNubGfZvDJawzKQAIbBIHM3PzNN1X1ilvDfChsE3CEpIMWsPuKYpVrpWD5NURMNJSMqdBoJ06VL6iuxp/tS/CYoOStJ8OYpB5wYJ8s00hhyT+pqLEoKkkACYsTJAO1t/ehcfxJOHjvbNqtn2SeSo0B2OnyksPpKcwUCnnmEe9ICtgLV+8cTDgtlG36ia7INpBketEcUxqUmQM08jNvSs/aZ0A0561ZICcSsrOVokD8xtNZRiXzPwyfM1lA7+Y8msJqpr424Rbf8AWw/U1peNdjxG/rvoJmDNLYw3Fg4pxJLKQpW5A1+VKMbiUvGUyZAsQUmPJQk1CnMdegKbUI+nMhXegKCTmBOw5D9b1SjQmyn9s+CtoWlZVlCjFxqB5bjT260PgcUADkQnIP5fi84Mx5k6132kxQbUEJk2+BRJy/8AUd7e1BYUkNpEQZO3WRf1rpXGTLsb4fHKAAEIkmcqEiYgX5xR3C8WoWlUKmbaGfituNaQvrISjLl3M5BIM31F9D7V1hsQskAqmNiJGUX0FS4jst7aGktvh7IHFGUKUATp+U3OtV05cOQAVqJkpIgJ3jmdbbUJxQtBWbOVGf8ATKYtt9hrNEFx1fhTCQTKkIQ5BIOvwGdKEgsH4VgEYp/KlhvMqTdS0i1zAMj0y074v2TDSEKLiEoJyLAGaAQfEVHL5RG4oXAYRbKu9zAZDISRe4iCNtYm3zoh/Fh4E5loy2KE5EgnUGSFfoUNu8BSKm4yEZ2mgY0U4SZWNbR8KDYxvvyEfDktoVmUkKI0FyJ62jW+9XBDbaEJXnW73djmWo5Zk3S3AUOR6+QpFx3EhQB7tKRmkkQCRcflGmmvKqUrFRHiG0OCFAalUgxrcwBapsJiAFNtWyqUATfQkD6E+9J1WTIOnv5VttxSfEDcGb9L/anQrLJgcQXcdlhEl6RnJjwqmLdBV5a4jjCggpwyT8IWpaoUrOW7QgCdwOo515OvErS+taErlKicwzQAbydhYz608wpxroSHHEoQCClTrgSMySIyzckHkNRUSgUpDftkt9khxa2odAZKEJMFCb/mFviy2jSaMwnGHcY2p0KZQplS8ifHKiWlCB4rmJ2tFIOJ4gqOR7E96kQTlMptYEXvaRUuHcwaLIL0ayFReCNI5EiprA7dl3xbmLSoJKkqClqTKWVGPCooJhdkyBfre1UdHGnnWHEupTkCkoCQIl0QkDW4Tlkje1SJQysw288iSDlWApPO8AH1vpSfjLrmHbCApKkpc7yU6SYH/qNedEYoGz1ThHC8jbadSRKotKo3jbpQHafsuw6gkBPeA6DTy8MfoV12D4sMY0HVEd6mULSkwN4MTun78qtacM2LhIG/rWLk4suk0ea4fsaISCUwDmgIBEG0QvNzod7Bw8W0qVlBi0JttZAA/wBqufEHOQ5/Oq3i2v34OkggeY/XyrRSb5JaSD8UwmEBKQgqOTNEmSLGbmyspvyqrduMWP2dGUKS4pwl2Z8ZSAnXkLR5VYcY6SEn+Ez6iD9vnS3t3gmsr2dRBstBF8tgY6pJJtTjyrE+B52E4o4/h2ySPBmSqTOkFBj+kj2q0pbKoKjz2MWOleGdje1ysEomM6Dqmf1cf3q9Yv8AEZLqQxhW1h1Yy5lQAmdVWNyNaU9OW7CHGSrJDxEAKUpK1ABUFOaxExY6jneR1oFPFXm1EtrXAuEqVm09ZIP66OmOHlLYgydCPv8AekWK4E6hRLQK4+IDSLGRv/brVKgbGuJ7UqxbPdIcDC1qAUrTwEwq94MGru1gUpZS0myQnKD0jX714s82rvFao5zGvTY16R+HfE1LQppZnu4KZuYOvpIHvUzhSwCdvJYOHvB9jK4EqnM24NsySUq9JFVk/h8lLsochrUpMkgctYPmabhfdYpxF4dSHU9FDwq+iT6mnaVSJHSs7ceCqsXFhKQEzZNptsKjQpM6jTnWuJ4Ykk51JkfCI9dqAY4WEwZNhrNADKE7GPWsqBLcH/NZQMr7eGnLPijqT9KnDJ3gdJ28qn8CBaw03rlT6cxMquBv4bb+d6skgQpaT8PhGpJEkbQBf3qRtQJzElKQDZXh5GYIopIzfwAjzPrb09qpvb7juUhlshSk+JRiY5CDrvrpNNK3QngYcXewjhzLyrIsCmCqfPzpTxJtqJbFgc0SbSJAv5j2qu4RCiBmAHKLHr69atnAeHNrbz5nATmEApg5Y5g7R71pW3sm7ELzZ8Cd8s+ZzKM1I2stnw3UJ8UEgeU/WrevhycpSoEgJzJMxI5KygczVW4pwd5bkslZTIBSCokHyuT/ALU00woR4V0l5kq0LgBEczH+fSrqtDmQ5bkhUx4rQCDY21Go2NQ8B7FOeFTsshKiTmIzrECBAPgE+tqeJ7PoQpKs8QkpOVIOYGx+IiBEW6UpSQJMrjahmgqV4rLlOUAeUbEA/wDLXGAStTziVHLMyNp5VbMPwRpKEha3HejikET5ZfpVe7V8NGXvG5TIAVkMWFpyyQbRuNKlSTwOiPELZbRndUsFKwMqMtxFweWsetI+L8WZeLndjISfAk/DrIvsr5HpUDXB3Hcobl2BJ1Bk3uDrbLcHfpThnsE64nKie+/MVApaSL2zm6jvYVpSXLJeSqYjEGVJUPEFbi45g1dexnYleKQHXpbYNx/E4OgOiTzPpzowdhktoUX3ELDVkEnLmsCU72CrCTzECrvisQG2QgEJyoASJiwER0qJ6vUSox9xLx/GMsNlLXdgBJAVyGhkk3VbztXk/EeLhapCST/Eq5OunIdKN7X8TLrhSFeFOvU2+mlKsFw5Srgbx02/vV6cKWSZO3gmbxbvQg8wNLjXUV0jFnQk+R/L6im3CuEFxaUZbKJTm+FII/mII6ee9bxHZpK0qLKpKDlKFAAzuOhkEbg7GqbRORc26ZhOYxF+nP8AzRaeIHwhXiAEQeRmoOAY8MvJUpMkeEglSVTzBGhtcHXlyY4rCOZyQBkWcwXkE3iNBak+RhHA8M60r9o4eqV2zsmBKegNinpqNQaO7T9sMddlwNMGBJQoFRFjY5jG9hJqtNYgsrzKXBFxGsg6RSkO946VEeJRJtpJk2ERS2Ju2PdSwesM8XW6y2tDYclICilUDNodRz+tCY1OJKkqCWkwqxJJNwR4gNvKlPZxrHJw4DKGw2olQUsjQ39pvpR7/BsctJLmJSkC+VKTqOoGtZ1TKuwoYbEGynmxII8De/O5qvdpllgNrU6MQVQlaHAlSUlNvhECeUzTb/8AESr/AFMS6r9dSahx/ZttOEV3aFLcDhBUbkgjkLQLbbU00mJ2UvivaN18ISpDSQ2ZTkaSmP8AEbaaU97Pt6uvErdVuq8AaeulR8P7OvJUpZaUkiwBQTbUmwuaO/4esSSl1IJJJ7tdrTv/AHq21whJFrwfECErLglIQViDJtJywNNK8v4p2nxD7hX3hQCbJSSkAbaamIvV5d4k3h8C44kqzrT3aNpUbaa2ufSkw7FhsYVeYKDg/eJJ/OElYCehAIi3w9YqIUuRyvog7DPtvv8AdYoqOcQ0uRKVCbGReft1r1HszwJrDrcKcxXpJ/h10FpkGkvD+CYV5ICmEJUndHhIIvYpi8351ZcISlab2II1uTqPv71nqSvgqKN8ZanKQYI0JHlr0tU3DXypEGyhrG1ZxRnMgggmYtFtjS1iWngUk5FCFC8ZhofUT7Vn0X2MuLp8IjY8qVrCrZdzTrGpCkEX56aUnTr5SAeYoQM57syb+sVqpoN778qynYhYpwRaVCY8jUgI2TtpQ3DnStvNfUxpEyaYsE6X2vVMRF3isvIATPltXlXDMKcbjIKoBlZJvCUxtvsK9P7RvZMLiFif9NdgdLRNUX8NQC+4k/EGleKbwSm2sVpDEWyZc0B8YwHdKTmVKVnwmeUHTUainHYviKSlSFkJUmFidCPhOm9h7inWJw623B+0AuYdxQQSB/pQSWleHcGBP81KWm0NcQbcaSqHCpKgASkpObMsQLJkpEHSKq7VCqmPWsTmIS2Au5BNwm4nU622E1AjG9xiAScoUlSSSbCL/b508DXiJsdDvSbtDhAl1t8iciwSNoMD7ketZJp4LYRj8cpaHV+ANIhKlkwSVAG1psCNOfQikyOMv4hRZw/dzE5shUAnS5JmZ08NR8T48w2sgltxBK9FZxCv4kATYFSRrEmkLXHVYfMhpCYUc03MzcQTci+h+9Wo44JbLMxgMQtYaefMp8UoBSdrWOlc4pGEYJD7gVBMZ15jccrxp9ap+M4piXVElRSTcAW0EaDSpOB8DcxsqWowiVKUbnUeET+YwdeV6rbWWK/YtHB8S64+l1KgWZukJJCgJEAQIHXzN6sGK4hiXH1JaV3aEpB8cZSDY3AnqDFccIwhbTATGUDQ9CY+dGJzFLkQDlgX3vH66Vk2rLSYhU0pwKzrK2CVZ0EZVE3EymZElVrajpSHi77zrudagEpkhNjASLRf59KtGJxaWWFuO+EKJJAteIHlMfKaoOI4klTbywAARkFryf8AFXHLJYgYSXXAiSCtQBPmb161wngsIUVEJQymOUDVSvPKDB5mdq8w7MInFsiY8W/ka9g4lwlLzLUyIzGxNyq0GDfT5VWrKmkTBdiBXCTiHSMUEobdTkwyQQQJBKFIKVRmEQpO+cGbVXEYN7CYdh/xZi6tp5s/xBRAFtiBHmARVq7NqKXlYB9KsmcO4Rw/CCnxwlXIQSL6ZgeVWrtNw5C2u8CcxZUXgkCSpYBjafig+lRvp0VttWUDEdnW8cAtkhC1JnxaKjXNHwqBkEgHyqscY4HicMCl5LiEjS5KCByMxVo7FYspYCpX3neKXBBAKDElJNlC9+U6b16PhnUuIIXCkmxBAII3kGm9RwddAop5R84qF6b8I4G9iEqUzCii+SYUeZSNDFqG49gCxiXmiB4VkD+mZTHoRTzsXxpOGWhxdkpWZG5lOX61s26tGaWclz7Ica75gg2W2AFAR6GNhY+s04cfBFjr8pqqJ7R4cyvDlKHFklYygEiVeHqTY8rVHjeMLCgQpSUR4kpAkc8s622NYOOcGtlmzmL6b/raknG+JpS3lCgVKWmADe1ybaQBHrVe4ljEuOFbbi1pOhP3HnWYTANrcStRMpIOUFJzdLG09apRrkTYXiuIOJQQVuHWPErWeX602pIviT4IKXV3JPxGLevlVy7S4BKULkwTKgB5XH3rzkrTmgHMJtbX05eRq4U0KTZdGXzxNjJ4UvsqCwYAClfzdDz2PnRHZrhTmJ7zFYh1xTzJ8DegQpJJvz0iB11pC3xlDDQCLPiFSEKBCiRKFE7ZfMG1Wvs+tKcMl551xvviVKW2QU5lbLBScp2nTqLVMrSwCyOuBr7txxMkhRziTuq+vlFMOK+JGYCe78cE8tdN4ke1IHVJS8iJy5EwdzEQbeVO8zi4Da0oH5pAMjcC4g31vWLWbLLBEogTBFjM/wCaR45lMfvPhCgTcxMwJ9TTXhYIZQFiCE5Tflb5ihcbhwrMk6HSTUrkpjFpq08/1vSBleZ1SIUMpuSLeVPcCPDF7daBeYhZIm5mkgYJi2QNbjasqV9BPSt1SJZW+ASMO2TN5VMfxEnf0pxh3EgWJm1re9UlvsRiST3mJgAeHKpZvoLGIEVbeCdm2sOBlC88QVEmVeYmP0KuSXuJWDdrXAME+ZMZIkkCZIA+dVv8MGE96VEEkpKByEQSZ0Onyr0B7DpUghQkHVJAI9ZrGmEojKnKByAA+QpKVRoGs2A9pceMK2p2FkqAEyctjYEaXmOZ9KqbnE0LKVLeUy26FXQDCEpymBFxcA2trpVx7SMJW2XHoCWCHG1A3ChztBk29eYBqk8EwLzhaWpZcBbGVFgkIVBUg+YtP8QvVQqrE+S+tFK8q0qBSQII0UkwQR8qW9rFBOHJ1JKUpjXNINp13oPHdpMPge7aUF5cgKMoMZdhczpHypJ2p7UMvtNZMw8cpmIj4SbKlJF40vUxi7G3gpXGMF3T621agAne5AUfaT7U74LwlzFNt923Kk2JKoGXNb4uUxal/E/A66rOXcqAkLJk5lgAz1uqrV2X4vh8Ky2n9pQ4oKKx+TKlUZmzm18VxXRJtLBmlkccO7CpzJ75YhVylMyYEfFHONqdYThbOEaW20kJzOHWSY6k9KBHbjDSCXWxEiyp18qG452mw7qB3eKZSoKkzuClSSnTW4jqBXM97dM1+FDF7iDapSkidzMdP8Uyw6fCoGLQNthXlzDCNTxHDkkW+IEaG+3MVZ+B8fbS4oKxWHUFlIIBIOeACpMiMp3B0npdyhSwJSspnbLjxfdyNq/doJAynU6A6XHKkuP/AHaEt7zmV5/r6U140Gmn3nEyoqWpSZIOUkk/lm+ombedVt50qUVG5NdMUqwZNhvAHQnEtH+cD3t9699w2GS4whKriQDBjea+dG3SFBW4Mj0r6C7LY1KsODmBSQlQOvxAe1/rWOv0y9MA7Md8wXWsU53iUu5GlECcsZgSqBMg77gimuExqVrlBBiQYMgExcny+tUX8TWcZ3qFKV//ADk+AoFknkrrG836aUV2DeCcOCEElZWtMqgryEJKEfzCNDrPtDha3FqWaNBnHjiIOKTLakLQhTd2xbML/l0/MBJpx2cxEpy6FMgj1oJph9rFMll1T2CxGZQKiVFEIUrKSbxaQehB674Y9DjgJBGcz+h9DTeUJYKR+JTYGNUoA+NCFHzgp5xon5VVWWStQSkEk9L1bPxKcl9qIjuo/wC5X69aq7HEXUDKhakD+Ux7kXOp966IflRlLkLebbaVlU2vvEkSFym8TpAtofWi8IHnwSRCBqrSN7czahOGMh91IefyEn41gqHTMSdPM1a3OCYBIAe4gpyAPC2RHTQKpNpDSbFGH4c1fO7ABGqh4gdegirV/wAXwWGYytrbU9eVpTYGxHQ+fnS7CYfgydVLV/UpY/8AECrR2be4atwt4ZpvMBJPdk2/qUPkeRrOUv1KSKP2o7UB5JQiZzST0iCByvVVYCYJJUFfkjnI19PpXof4q8GRbEtlOYQhxAi+yVAdND6cq81rTTpxwRK7yXd/snGJZZW5mW+wVZlm6XADbqAQBVtwHBG2Gy42tQ8OQsq8SFKIgzN5Jmdpqi8D7QPu4zCqWO8U2cidiQZGvMc69P4glKEqcX8CSVBMR4j9SZ+tZzclSZpGuhJxB4B1IkZUpA8j1HtSftTjHHVss4dSgtao8JIn22BM+lCYziU5nCTKjOv08hV67B45oMpBLReV4oCgVxsDuIG3rSfw5DksmFYLLKAvM4pKEgkAkkgAE2vrXk/4icfUrFZWlPNZUjOFSm4JIIB0sRXqGKDq12XkA2THTmKGf4e2sy6lCzoSoAk1nBpO2XJWqQP2A4kX8NJWFFJymxBBgG8nXf1o3FKVnUFDcXnpQX/DVIEYdZYBOYhCUnNt+YHp7UWpCzAUc8bmxPt70nV2g6IlKHI26xWV0puxG3+fOt0WLJAhQnS/l51Iskj4eW1qEUqLiNhqfKtFzbX9edOgCU5tDpPICpEuGSIPWwt86Ckz8Bj2FT/EAPEkncD+8/o0qANaQh1tbSr+GCCAQUmYMbjb0NJG+D5FZWkBsRlVEBIi5KRMi8EcqH4jhX0rbcwqgFokKS5PjSds0nQ309djriHE8ctOT9mCTHiKXEkkbxcGqSfQrRSfxGxKVLER8RCR/IAE68rVTguBVwf7FY95eZTIA0Eut2H/AFHzpZiux2MbjNh1/wDLCv8AxJroi0lVmUuQHGY0FhlCUpBGYrgamYBPpS2aOxXCnUCVtOIHNSVJHlJEUMjDqIOUExrAJjzgVYiImsJrpTca610toiJ1/Ue9AiOTWprvLXMQaANitVuK2Uc5/VvtQBxXqf4T8aEFk6p57p/VvQV5eUnlR3CMcrDuodTNjccxuPlUzjuVFRdM957c8NdxGEUhmCsEKCZjNGwOk8vtVR4SleCwOCLyChacUQpKhBAWXEzfoqaufZ3jSH2goKBED0qfinD2sUhTb7aVJm0ki40UCkgjU1yRlS2s2avKKzhS7hsTiGAgllxQcaVeE5/9QC2xk+tKWsQEFwkkArJgRcxP03qz8ax+RuAoGAdNRtN9tvWvMuMcUIHdJhUyQdIkfWtILcJ4E/avFhx8kEkBIA+v3FJK7dJJk71ik2roSpGLOQa6CuVd4duVJSbZjE1YeE9mS8JS42BmynMUzMxJAJIEx70nJLkuGlKatFcE0UziFpHgcUkHUJURfrV1H4fJOVJfQlU+LL4xHQSIv9KbcF7D4TKFqKnQbXUARE3hKemk1L1YLspaE3brj6Hl+U6yCbze/maiSL869pZ7HcPIUUozaSe8NgfWwM1s9l+HgSGUkaTnUfvS9aIvRn7HkHCscth5DjUZ0nwyJEm2lWPifad3FRnBhI8SADEzFhXoPDeC4M3Th2pSogWJ0MA3FMmu7bXlS2lIVNwkAZomDA1Ik+lQ9aPNGi0NRNx7XP0PHBw594koacIGkIMQb+Rmr3+HnZ1TRUt7DAK1S6oyobQE7WJvrsatzOL8ahGmW4ncHp0rDjPGpMp8Ikk9ZI+l/OolrWqGtCV/S/P3GCtOtaKYO2tzQJx6RBkEFWUKkRPv0NYriIObxJGUxt066X+tZF+nOroKS0eYNcFBN7e9CJ4jdAGUhQJmRtfba9SqxJttsKpEyi41fnRpQMbfo1lRLUdyP16VlMkWrMk5SBAsfr+utdFmLkjaY260Ggm+cgkax6yTau2G5R4VBO4JNpvaOWojlVEhyUpJEpBvE3vvU2WD8QvcCNPnelbeGXOYlJBvlAMdL7WgfWpyuIAB0PPrrH6uKQBaDJPOLyDUTuICTCoBIsY96iZJJ1JmQLWHnedqgb4VlBVcki8wZGsdB77UUFhp4kmQkXM+R5T8tKNwyioKUk2EfmFt6Xt4YiyUpnTMRPO2nXpWfsuaAUgwIJixHWTe9KkNBD5S8kocSFpkSlQCgSL6G3vUrCkIADaQgchCY9ABQ6MGBsPb+x0rh3KJESSNIBEgwPadaPkAXiVgxKEkGZJAP1ob9gw67nCsFUiczaJg9cu1dpUTcgT/AFafKuA+Ra59RM9KMhgGe7J4Ij/4qAOhUn/xoB/sFgSf9JaecOKiOfimnSMSubgAR/FP63tUwei9zfnvp6090l2G1Fb/AP13gj8PfA88w+6YrTf4eYMWJdOv5gD8hVpLhvl15T5VtC+adOVHqS9xbUV9vsBgNShxXPMtXt4Yit9oOxbLrGTDJbYUDJOQeIaQT8XWelPnnhy09fpWmMSki0gaQQZ+Yk0b5c2G1Hm3CODcQwS/A3nTc+BYMneN56EbVZv+P4xXhGGdSoGCSgRe1jHzp+7jiCQG1qPQAD3J39azvVJ/l5Gx/R/tVOV5aBKuykcUYxJUrMw6ogTKRMzzjSDrVfw/ZLFPK8ae6BkkrUBM7ACTt869TTiDJGY7Taw9qmcERO2lh5feqWpXAnGyoYL8OkZEF5wKKSPCmfEnkTMj0p/guy2DajIymRoVSSCeU/q1GAADW4/3FxW0PmZJidv9tf8ANS5SfYKKNv8ACWu7KQ00DBg5RYnQ2FDI4cgRDbSLpJKJuU3A0EX5UY4/luPEdIrkYqYlJT0P1FZu2bR1HFUv1IUcNGUkpQpWcqIMwQo7yNQDEaWrSuGWSUobQRBzDW221juOXOikmdAmY2rYTz15daVFr+okpblyBN4ZwSRkCilAIzG+VRJvFpB2FprX7IsKzCCQsquo6EQbwTIO/XamJUUgg5fP+1RpETB9gB96W1F/ip8UvMEOFKkAzBlSjr/EZ5VGrBqUCdHM2YeMxI020i2mlG92Sq4Hv5VKgdP+6jaiFryUt3YK3g1EqJkBWUgpWZttppf5VGvCrHeRFwgAkmfCbzaxPO/OmQc0sR61ylwzdPl+oo2lL+omvt9q/wCC4YJSTPhJ7wLAk6ZQCJInb/apThVyqAiC4F6wSMsEWT4bjUai1qIUq5115V0lQsCbnS1G0f4qfdATOCUjJ8JylZPkpRI2k670Q3O8e1SZ9NfauymY/tVJUjHV1HqO35myFV9THtWVtSAdT56VqmQBNNjKmwuBNvKh9CY6fesrKgpHIWcxEmLb9VUe3YHyFarKY0Yg3Pl966Fpjp9qysqhnDh0/qH2rpsf+R+hrVZVIzZ3iBr5/eg2hed41rdZQQ+TjEHT1rcXV/SayspADq+NPmf/AF/vRbosf6VfasrKoCLCn90Dvz31NFNG/p9q3WULgo7wvw+n96i/M56/+1ZWUCD8agApgC+vXSgnR+89/tW6ypJNYG7IJ1yAzvNqB4GsqSskknMdb7CsrKmXDGKnX1d8gZlRa0nkmnOG/L/SPtW6yqnwhw5C8PtUah9fvWVlZo2JnFGP+WuBueYE1lZWiJZp0WB8vqanQkSbDQVuspsyZMsaedan9etZWUhnU2RWl/m/W9ZWUwOkbVjordZSJO8MkWsNPvXTaRBrKypKMyDNoNK3WVlZy5Gf/9k="/>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IQ"/>
          </a:p>
        </p:txBody>
      </p:sp>
      <p:pic>
        <p:nvPicPr>
          <p:cNvPr id="6" name="Picture 5" descr="transport-nairn-1925.jpg"/>
          <p:cNvPicPr>
            <a:picLocks noChangeAspect="1"/>
          </p:cNvPicPr>
          <p:nvPr/>
        </p:nvPicPr>
        <p:blipFill>
          <a:blip r:embed="rId2"/>
          <a:stretch>
            <a:fillRect/>
          </a:stretch>
        </p:blipFill>
        <p:spPr>
          <a:xfrm>
            <a:off x="0" y="0"/>
            <a:ext cx="9144000" cy="4759523"/>
          </a:xfrm>
          <a:prstGeom prst="rect">
            <a:avLst/>
          </a:prstGeom>
        </p:spPr>
      </p:pic>
      <p:sp>
        <p:nvSpPr>
          <p:cNvPr id="7" name="Rectangle 6"/>
          <p:cNvSpPr/>
          <p:nvPr/>
        </p:nvSpPr>
        <p:spPr>
          <a:xfrm>
            <a:off x="3643306" y="4000504"/>
            <a:ext cx="5143504" cy="2677656"/>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ar-IQ" sz="2800" b="1" dirty="0" smtClean="0"/>
              <a:t>وفي عام 1925م ظهرت السكك الحديدية بإنجلترا، ما أدى الى إنخفاض تكلفة السفر من مكان الى آخر نسبياً، وبالتالي ظهرت فئة سياحية أخرى هي فئة متوسطي الدخل، وبزيادتهم زادت أماكن الفندقة في كثير من دول العالم.</a:t>
            </a:r>
            <a:endParaRPr lang="ar-IQ" sz="2800" b="1" dirty="0"/>
          </a:p>
        </p:txBody>
      </p:sp>
    </p:spTree>
    <p:extLst>
      <p:ext uri="{BB962C8B-B14F-4D97-AF65-F5344CB8AC3E}">
        <p14:creationId xmlns:p14="http://schemas.microsoft.com/office/powerpoint/2010/main" val="41115747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429388" y="500042"/>
            <a:ext cx="2428860" cy="6124754"/>
          </a:xfrm>
          <a:prstGeom prst="rect">
            <a:avLst/>
          </a:prstGeom>
        </p:spPr>
        <p:txBody>
          <a:bodyPr wrap="square">
            <a:spAutoFit/>
          </a:bodyPr>
          <a:lstStyle/>
          <a:p>
            <a:r>
              <a:rPr lang="ar-IQ" sz="2800" b="1" dirty="0" smtClean="0"/>
              <a:t>وبعد الحرب العالمية الثانية، وبداية الثورة الصناعية في أوربا، وجد الناس أنفسهم بحاجة الى الإنتقال ليريحوا عن أنفسهم معاناة الحروب وويلاته، فضلاً عن معاناة العمل، ظهرت فئة سياحية جديدة شملت حتى منخفضي الدخل. </a:t>
            </a:r>
            <a:endParaRPr lang="ar-IQ" sz="2800" b="1" dirty="0"/>
          </a:p>
        </p:txBody>
      </p:sp>
      <p:pic>
        <p:nvPicPr>
          <p:cNvPr id="28674" name="Picture 2" descr="http://www.bakhdida.com/drivers/azzokara4.gif"/>
          <p:cNvPicPr>
            <a:picLocks noChangeAspect="1" noChangeArrowheads="1"/>
          </p:cNvPicPr>
          <p:nvPr/>
        </p:nvPicPr>
        <p:blipFill>
          <a:blip r:embed="rId2"/>
          <a:srcRect/>
          <a:stretch>
            <a:fillRect/>
          </a:stretch>
        </p:blipFill>
        <p:spPr bwMode="auto">
          <a:xfrm>
            <a:off x="0" y="3687484"/>
            <a:ext cx="4357686" cy="2884788"/>
          </a:xfrm>
          <a:prstGeom prst="rect">
            <a:avLst/>
          </a:prstGeom>
          <a:noFill/>
        </p:spPr>
      </p:pic>
      <p:pic>
        <p:nvPicPr>
          <p:cNvPr id="28676" name="Picture 4" descr="http://ency.kacemb.com/img/13_031475_31.jpg"/>
          <p:cNvPicPr>
            <a:picLocks noChangeAspect="1" noChangeArrowheads="1"/>
          </p:cNvPicPr>
          <p:nvPr/>
        </p:nvPicPr>
        <p:blipFill>
          <a:blip r:embed="rId3"/>
          <a:srcRect/>
          <a:stretch>
            <a:fillRect/>
          </a:stretch>
        </p:blipFill>
        <p:spPr bwMode="auto">
          <a:xfrm>
            <a:off x="-1" y="0"/>
            <a:ext cx="6238549" cy="3643314"/>
          </a:xfrm>
          <a:prstGeom prst="rect">
            <a:avLst/>
          </a:prstGeom>
          <a:noFill/>
        </p:spPr>
      </p:pic>
    </p:spTree>
    <p:extLst>
      <p:ext uri="{BB962C8B-B14F-4D97-AF65-F5344CB8AC3E}">
        <p14:creationId xmlns:p14="http://schemas.microsoft.com/office/powerpoint/2010/main" val="9719876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http://www.qalqilia.edu.ps/fig28.jpg"/>
          <p:cNvPicPr>
            <a:picLocks noChangeAspect="1" noChangeArrowheads="1"/>
          </p:cNvPicPr>
          <p:nvPr/>
        </p:nvPicPr>
        <p:blipFill>
          <a:blip r:embed="rId2"/>
          <a:srcRect/>
          <a:stretch>
            <a:fillRect/>
          </a:stretch>
        </p:blipFill>
        <p:spPr bwMode="auto">
          <a:xfrm>
            <a:off x="2783982" y="0"/>
            <a:ext cx="6164750" cy="3143248"/>
          </a:xfrm>
          <a:prstGeom prst="rect">
            <a:avLst/>
          </a:prstGeom>
          <a:noFill/>
        </p:spPr>
      </p:pic>
      <p:sp>
        <p:nvSpPr>
          <p:cNvPr id="4" name="Rectangle 3"/>
          <p:cNvSpPr/>
          <p:nvPr/>
        </p:nvSpPr>
        <p:spPr>
          <a:xfrm>
            <a:off x="3428992" y="3429000"/>
            <a:ext cx="5000628" cy="2062103"/>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ar-IQ" sz="3200" b="1" dirty="0" smtClean="0"/>
              <a:t>إستمر التطور التكنولوجي واستخدام الطائرات كوسائل لنقل الأفراد ما أدى الى تطور النشاط السياحي وإنتشار صناعة الفندقة في كل دول العالم</a:t>
            </a:r>
            <a:endParaRPr lang="ar-IQ" sz="3200" b="1" dirty="0"/>
          </a:p>
        </p:txBody>
      </p:sp>
      <p:sp>
        <p:nvSpPr>
          <p:cNvPr id="5" name="Rectangle 4"/>
          <p:cNvSpPr/>
          <p:nvPr/>
        </p:nvSpPr>
        <p:spPr>
          <a:xfrm>
            <a:off x="285720" y="500042"/>
            <a:ext cx="2714644" cy="5693866"/>
          </a:xfrm>
          <a:prstGeom prst="rect">
            <a:avLst/>
          </a:prstGeom>
        </p:spPr>
        <p:txBody>
          <a:bodyPr wrap="square">
            <a:spAutoFit/>
          </a:bodyPr>
          <a:lstStyle/>
          <a:p>
            <a:r>
              <a:rPr lang="ar-IQ" sz="2800" b="1" dirty="0" smtClean="0">
                <a:solidFill>
                  <a:srgbClr val="0000FF"/>
                </a:solidFill>
              </a:rPr>
              <a:t>وقد تطورت صناع الفنادق في الوقت الحالي تطوراً هائلاً، وتحولت ملكية العديد من هذه الفنادق من أفراد الى شركات تقوم بإدارتها، وتأسس تبعاً لذلك سلسلة الفنادق </a:t>
            </a:r>
            <a:r>
              <a:rPr lang="en-US" sz="2800" b="1" dirty="0" smtClean="0">
                <a:solidFill>
                  <a:srgbClr val="0000FF"/>
                </a:solidFill>
              </a:rPr>
              <a:t>Hotel Chain</a:t>
            </a:r>
            <a:r>
              <a:rPr lang="ar-IQ" sz="2800" b="1" dirty="0" smtClean="0">
                <a:solidFill>
                  <a:srgbClr val="0000FF"/>
                </a:solidFill>
              </a:rPr>
              <a:t> ذات الشهرة العالمية، والتي تقدّم العديد من الخدمات المتنوعة والمتعددة لنزلائها.</a:t>
            </a:r>
            <a:endParaRPr lang="ar-IQ" sz="2800" b="1" dirty="0">
              <a:solidFill>
                <a:srgbClr val="0000FF"/>
              </a:solidFill>
            </a:endParaRPr>
          </a:p>
        </p:txBody>
      </p:sp>
    </p:spTree>
    <p:extLst>
      <p:ext uri="{BB962C8B-B14F-4D97-AF65-F5344CB8AC3E}">
        <p14:creationId xmlns:p14="http://schemas.microsoft.com/office/powerpoint/2010/main" val="26408026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85720" y="500042"/>
            <a:ext cx="8643998" cy="769441"/>
          </a:xfrm>
          <a:prstGeom prst="rect">
            <a:avLst/>
          </a:prstGeom>
          <a:solidFill>
            <a:srgbClr val="92D050"/>
          </a:solidFill>
        </p:spPr>
        <p:txBody>
          <a:bodyPr wrap="square">
            <a:spAutoFit/>
          </a:bodyPr>
          <a:lstStyle/>
          <a:p>
            <a:pPr algn="ctr"/>
            <a:r>
              <a:rPr lang="ar-SA" sz="4400" b="1" dirty="0" smtClean="0"/>
              <a:t>المنظمات الدولية الفندقية </a:t>
            </a:r>
            <a:endParaRPr lang="ar-IQ" sz="4400" b="1" dirty="0"/>
          </a:p>
        </p:txBody>
      </p:sp>
      <p:sp>
        <p:nvSpPr>
          <p:cNvPr id="5" name="Rectangle 4"/>
          <p:cNvSpPr/>
          <p:nvPr/>
        </p:nvSpPr>
        <p:spPr>
          <a:xfrm>
            <a:off x="214282" y="1720840"/>
            <a:ext cx="8643998" cy="4401205"/>
          </a:xfrm>
          <a:prstGeom prst="rect">
            <a:avLst/>
          </a:prstGeom>
        </p:spPr>
        <p:txBody>
          <a:bodyPr wrap="square">
            <a:spAutoFit/>
          </a:bodyPr>
          <a:lstStyle/>
          <a:p>
            <a:r>
              <a:rPr lang="ar-SA" sz="2800" b="1" dirty="0" smtClean="0">
                <a:solidFill>
                  <a:srgbClr val="0000FF"/>
                </a:solidFill>
              </a:rPr>
              <a:t>الإتحاد الدولي لأصحاب الفنادق </a:t>
            </a:r>
            <a:r>
              <a:rPr lang="en-US" sz="2800" b="1" dirty="0" smtClean="0"/>
              <a:t>International Union of </a:t>
            </a:r>
            <a:r>
              <a:rPr lang="en-US" sz="2800" b="1" dirty="0" err="1" smtClean="0"/>
              <a:t>Hotelliers</a:t>
            </a:r>
            <a:r>
              <a:rPr lang="en-US" sz="2800" b="1" dirty="0" smtClean="0"/>
              <a:t> Division</a:t>
            </a:r>
            <a:r>
              <a:rPr lang="ar-IQ" sz="2800" b="1" dirty="0" smtClean="0"/>
              <a:t> : </a:t>
            </a:r>
            <a:r>
              <a:rPr lang="ar-IQ" sz="2800" b="1" dirty="0" smtClean="0">
                <a:solidFill>
                  <a:srgbClr val="C00000"/>
                </a:solidFill>
              </a:rPr>
              <a:t>ظهر في عام 1869 بمدينة لندن (إنكلترا)</a:t>
            </a:r>
            <a:r>
              <a:rPr lang="ar-IQ" sz="2800" b="1" dirty="0" smtClean="0"/>
              <a:t>، فكان أول المنظمات الدولية المعنية بالنشاط الفندقي.</a:t>
            </a:r>
            <a:r>
              <a:rPr lang="ar-SA" sz="2800" b="1" dirty="0" smtClean="0"/>
              <a:t> </a:t>
            </a:r>
            <a:r>
              <a:rPr lang="ar-SA" sz="2800" b="1" dirty="0" smtClean="0">
                <a:solidFill>
                  <a:srgbClr val="C00000"/>
                </a:solidFill>
              </a:rPr>
              <a:t>وأصبح في عام 1946 تحت عنوان (الإتحاد الدولي للفنادق</a:t>
            </a:r>
            <a:r>
              <a:rPr lang="ar-SA" sz="2800" b="1" dirty="0" smtClean="0"/>
              <a:t> </a:t>
            </a:r>
            <a:r>
              <a:rPr lang="en-US" sz="2800" b="1" dirty="0" smtClean="0"/>
              <a:t>International Hotel Association</a:t>
            </a:r>
            <a:r>
              <a:rPr lang="ar-SA" sz="2800" b="1" dirty="0" smtClean="0"/>
              <a:t>) ومقره </a:t>
            </a:r>
            <a:r>
              <a:rPr lang="ar-SA" sz="2800" b="1" dirty="0" smtClean="0">
                <a:solidFill>
                  <a:srgbClr val="C00000"/>
                </a:solidFill>
              </a:rPr>
              <a:t>باريس (فرنسا)</a:t>
            </a:r>
            <a:r>
              <a:rPr lang="ar-SA" sz="2800" b="1" dirty="0" smtClean="0"/>
              <a:t>، وهي منظمة فندقية ذات صفة دولية خاصة وهي ليست منبثقة عن هيئة الأمم المتحدة، كما وأنها مهنية تهدف الى تسهيل الإتصالات وتبادل الأفكار بين الفنادق والمطاعم والمؤسسات الفندقية في مختلف دول العالم لغرض دراسة أوضاع مهنة الفندقة عموماً والعمل على حل المشاكل التي تواجهها، فضلاً عن قيامها بالدراسة والبحوث في مختلف نواحي الفندقة.</a:t>
            </a:r>
            <a:endParaRPr lang="ar-IQ" sz="2800" b="1" dirty="0"/>
          </a:p>
        </p:txBody>
      </p:sp>
    </p:spTree>
    <p:extLst>
      <p:ext uri="{BB962C8B-B14F-4D97-AF65-F5344CB8AC3E}">
        <p14:creationId xmlns:p14="http://schemas.microsoft.com/office/powerpoint/2010/main" val="12520616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www.elaana.com/vb/images/uploads/206208_17274701f71ee17fa.jpg"/>
          <p:cNvPicPr>
            <a:picLocks noChangeAspect="1" noChangeArrowheads="1"/>
          </p:cNvPicPr>
          <p:nvPr/>
        </p:nvPicPr>
        <p:blipFill>
          <a:blip r:embed="rId2"/>
          <a:srcRect b="8333"/>
          <a:stretch>
            <a:fillRect/>
          </a:stretch>
        </p:blipFill>
        <p:spPr bwMode="auto">
          <a:xfrm>
            <a:off x="357159" y="2000240"/>
            <a:ext cx="4113068" cy="3857652"/>
          </a:xfrm>
          <a:prstGeom prst="rect">
            <a:avLst/>
          </a:prstGeom>
          <a:noFill/>
        </p:spPr>
      </p:pic>
      <p:sp>
        <p:nvSpPr>
          <p:cNvPr id="4" name="Title 1"/>
          <p:cNvSpPr>
            <a:spLocks noGrp="1"/>
          </p:cNvSpPr>
          <p:nvPr>
            <p:ph type="title"/>
          </p:nvPr>
        </p:nvSpPr>
        <p:spPr>
          <a:xfrm>
            <a:off x="428596" y="214290"/>
            <a:ext cx="8229600" cy="1285884"/>
          </a:xfrm>
          <a:solidFill>
            <a:srgbClr val="FFFF66"/>
          </a:solidFill>
          <a:ln w="76200">
            <a:solidFill>
              <a:srgbClr val="0000FF"/>
            </a:solidFill>
          </a:ln>
        </p:spPr>
        <p:style>
          <a:lnRef idx="0">
            <a:schemeClr val="accent6"/>
          </a:lnRef>
          <a:fillRef idx="3">
            <a:schemeClr val="accent6"/>
          </a:fillRef>
          <a:effectRef idx="3">
            <a:schemeClr val="accent6"/>
          </a:effectRef>
          <a:fontRef idx="minor">
            <a:schemeClr val="lt1"/>
          </a:fontRef>
        </p:style>
        <p:txBody>
          <a:bodyPr>
            <a:normAutofit/>
          </a:bodyPr>
          <a:lstStyle/>
          <a:p>
            <a:r>
              <a:rPr lang="ar-IQ" sz="6000" b="1" dirty="0" smtClean="0">
                <a:solidFill>
                  <a:srgbClr val="0000FF"/>
                </a:solidFill>
              </a:rPr>
              <a:t>الصناعة الفندقية</a:t>
            </a:r>
            <a:endParaRPr lang="ar-IQ" sz="6000" b="1" dirty="0">
              <a:solidFill>
                <a:srgbClr val="0000FF"/>
              </a:solidFill>
            </a:endParaRPr>
          </a:p>
        </p:txBody>
      </p:sp>
      <p:sp>
        <p:nvSpPr>
          <p:cNvPr id="5" name="Rectangle 4"/>
          <p:cNvSpPr/>
          <p:nvPr/>
        </p:nvSpPr>
        <p:spPr>
          <a:xfrm>
            <a:off x="4572000" y="1740180"/>
            <a:ext cx="4143372" cy="4832092"/>
          </a:xfrm>
          <a:prstGeom prst="rect">
            <a:avLst/>
          </a:prstGeom>
          <a:solidFill>
            <a:srgbClr val="CCFF99"/>
          </a:solidFill>
          <a:ln w="76200">
            <a:solidFill>
              <a:schemeClr val="accent1"/>
            </a:solidFill>
          </a:ln>
        </p:spPr>
        <p:txBody>
          <a:bodyPr wrap="square">
            <a:spAutoFit/>
          </a:bodyPr>
          <a:lstStyle/>
          <a:p>
            <a:pPr algn="just"/>
            <a:r>
              <a:rPr lang="ar-IQ" sz="2800" b="1" dirty="0" smtClean="0">
                <a:solidFill>
                  <a:srgbClr val="0000FF"/>
                </a:solidFill>
              </a:rPr>
              <a:t>قطاع خدمي ... إقتصادي حديث ... متطور</a:t>
            </a:r>
          </a:p>
          <a:p>
            <a:pPr algn="just"/>
            <a:r>
              <a:rPr lang="ar-IQ" sz="2800" b="1" dirty="0" smtClean="0">
                <a:solidFill>
                  <a:srgbClr val="003300"/>
                </a:solidFill>
              </a:rPr>
              <a:t> يعكس نجاحه إنتعاشاً إقتصادياً للبلدان التي تعتمد على هذه الصناعة</a:t>
            </a:r>
          </a:p>
          <a:p>
            <a:pPr algn="just"/>
            <a:r>
              <a:rPr lang="ar-SA" sz="2800" b="1" dirty="0" smtClean="0">
                <a:solidFill>
                  <a:srgbClr val="0000FF"/>
                </a:solidFill>
              </a:rPr>
              <a:t>ركن أساسي في صناعة السياحة</a:t>
            </a:r>
            <a:endParaRPr lang="ar-IQ" sz="2800" b="1" dirty="0" smtClean="0">
              <a:solidFill>
                <a:srgbClr val="0000FF"/>
              </a:solidFill>
            </a:endParaRPr>
          </a:p>
          <a:p>
            <a:pPr algn="just"/>
            <a:r>
              <a:rPr lang="ar-SA" sz="2800" b="1" dirty="0" smtClean="0"/>
              <a:t>المغريات والجاذبات السياحية الطبيعية والبشرية مهما كانت عالية القيمة، تبقى دون قيمة سياحية حين لا تتوافر فيها خدمات الإيواء والطعام والشراب</a:t>
            </a:r>
            <a:endParaRPr lang="ar-IQ" sz="2800" b="1" dirty="0">
              <a:solidFill>
                <a:srgbClr val="003300"/>
              </a:solidFill>
            </a:endParaRPr>
          </a:p>
        </p:txBody>
      </p:sp>
    </p:spTree>
    <p:extLst>
      <p:ext uri="{BB962C8B-B14F-4D97-AF65-F5344CB8AC3E}">
        <p14:creationId xmlns:p14="http://schemas.microsoft.com/office/powerpoint/2010/main" val="387919230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4282" y="500042"/>
            <a:ext cx="8643998" cy="1815882"/>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r>
              <a:rPr lang="ar-SA" sz="2800" b="1" dirty="0" smtClean="0"/>
              <a:t>في عام 1949 أنشئ </a:t>
            </a:r>
            <a:r>
              <a:rPr lang="ar-IQ" sz="2800" b="1" dirty="0" smtClean="0"/>
              <a:t>(</a:t>
            </a:r>
            <a:r>
              <a:rPr lang="ar-SA" sz="2800" b="1" dirty="0" smtClean="0">
                <a:solidFill>
                  <a:srgbClr val="0000FF"/>
                </a:solidFill>
              </a:rPr>
              <a:t>الإتحاد الدولي للإتحادات الفندقية والمطاعم وأصحاب المقاهي</a:t>
            </a:r>
            <a:r>
              <a:rPr lang="ar-SA" sz="2800" b="1" dirty="0" smtClean="0"/>
              <a:t>) </a:t>
            </a:r>
            <a:r>
              <a:rPr lang="en-US" sz="2800" b="1" dirty="0" smtClean="0"/>
              <a:t>International Association of Hotel, Restaurant, and Cafe International Ho Re Ca</a:t>
            </a:r>
            <a:r>
              <a:rPr lang="ar-IQ" sz="2800" b="1" dirty="0" smtClean="0"/>
              <a:t> ومقره زيوريخ (سويسرا). </a:t>
            </a:r>
            <a:endParaRPr lang="ar-IQ" sz="2800" b="1" dirty="0"/>
          </a:p>
        </p:txBody>
      </p:sp>
      <p:sp>
        <p:nvSpPr>
          <p:cNvPr id="5" name="Rectangle 4"/>
          <p:cNvSpPr/>
          <p:nvPr/>
        </p:nvSpPr>
        <p:spPr>
          <a:xfrm>
            <a:off x="285720" y="2643182"/>
            <a:ext cx="8643998" cy="954107"/>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r>
              <a:rPr lang="ar-IQ" sz="2800" b="1" dirty="0" smtClean="0">
                <a:solidFill>
                  <a:srgbClr val="0000FF"/>
                </a:solidFill>
              </a:rPr>
              <a:t>الإتحاد الأوربي للموتيل </a:t>
            </a:r>
            <a:r>
              <a:rPr lang="en-US" sz="2800" b="1" dirty="0" smtClean="0"/>
              <a:t>European Motel Federation</a:t>
            </a:r>
            <a:r>
              <a:rPr lang="ar-IQ" sz="2800" b="1" dirty="0" smtClean="0"/>
              <a:t> أنشئ في عام 1956 ومقره هولندا.</a:t>
            </a:r>
            <a:endParaRPr lang="ar-IQ" sz="2800" b="1" dirty="0"/>
          </a:p>
        </p:txBody>
      </p:sp>
      <p:sp>
        <p:nvSpPr>
          <p:cNvPr id="6" name="Rectangle 5"/>
          <p:cNvSpPr/>
          <p:nvPr/>
        </p:nvSpPr>
        <p:spPr>
          <a:xfrm>
            <a:off x="285720" y="3857628"/>
            <a:ext cx="8643998" cy="1815882"/>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lvl="0"/>
            <a:r>
              <a:rPr lang="ar-IQ" sz="2800" b="1" dirty="0" smtClean="0">
                <a:solidFill>
                  <a:srgbClr val="0000FF"/>
                </a:solidFill>
              </a:rPr>
              <a:t>المجلس الدولي للتعليم الفندقي والسياحي </a:t>
            </a:r>
            <a:r>
              <a:rPr lang="en-US" sz="2800" b="1" dirty="0" smtClean="0"/>
              <a:t>Council of Hotels Restaurants Institutional Education</a:t>
            </a:r>
            <a:r>
              <a:rPr lang="ar-IQ" sz="2800" b="1" dirty="0" smtClean="0"/>
              <a:t> ويجمع تحت مظلته كُبريات الكليات والمعاهد والمراكز والمدارس السياحية والفندقية وعددها (1250) من (180) دولة موزعة على قارات العالم، ومقره (واشنطن). </a:t>
            </a:r>
            <a:endParaRPr lang="en-US" sz="2800" b="1" dirty="0"/>
          </a:p>
        </p:txBody>
      </p:sp>
    </p:spTree>
    <p:extLst>
      <p:ext uri="{BB962C8B-B14F-4D97-AF65-F5344CB8AC3E}">
        <p14:creationId xmlns:p14="http://schemas.microsoft.com/office/powerpoint/2010/main" val="30900484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14282" y="285728"/>
            <a:ext cx="8715436" cy="523220"/>
          </a:xfrm>
          <a:prstGeom prst="rect">
            <a:avLst/>
          </a:prstGeom>
        </p:spPr>
        <p:style>
          <a:lnRef idx="1">
            <a:schemeClr val="accent5"/>
          </a:lnRef>
          <a:fillRef idx="3">
            <a:schemeClr val="accent5"/>
          </a:fillRef>
          <a:effectRef idx="2">
            <a:schemeClr val="accent5"/>
          </a:effectRef>
          <a:fontRef idx="minor">
            <a:schemeClr val="lt1"/>
          </a:fontRef>
        </p:style>
        <p:txBody>
          <a:bodyPr wrap="square">
            <a:spAutoFit/>
          </a:bodyPr>
          <a:lstStyle/>
          <a:p>
            <a:pPr algn="ctr"/>
            <a:r>
              <a:rPr lang="ar-SA" sz="2800" b="1" dirty="0" smtClean="0">
                <a:solidFill>
                  <a:srgbClr val="FFFF00"/>
                </a:solidFill>
              </a:rPr>
              <a:t>الإحصائيات العالمية أن (40 %) من دخل السائح يصرف داخل الفندق</a:t>
            </a:r>
            <a:endParaRPr lang="ar-IQ" sz="2800" b="1" dirty="0">
              <a:solidFill>
                <a:srgbClr val="FFFF00"/>
              </a:solidFill>
            </a:endParaRPr>
          </a:p>
        </p:txBody>
      </p:sp>
      <p:grpSp>
        <p:nvGrpSpPr>
          <p:cNvPr id="10" name="Group 9"/>
          <p:cNvGrpSpPr/>
          <p:nvPr/>
        </p:nvGrpSpPr>
        <p:grpSpPr>
          <a:xfrm>
            <a:off x="214282" y="3714752"/>
            <a:ext cx="8715436" cy="1961863"/>
            <a:chOff x="214282" y="2571744"/>
            <a:chExt cx="8715436" cy="1961863"/>
          </a:xfrm>
        </p:grpSpPr>
        <p:sp>
          <p:nvSpPr>
            <p:cNvPr id="7" name="Rectangle 6"/>
            <p:cNvSpPr/>
            <p:nvPr/>
          </p:nvSpPr>
          <p:spPr>
            <a:xfrm>
              <a:off x="214282" y="3143248"/>
              <a:ext cx="8715436" cy="830997"/>
            </a:xfrm>
            <a:prstGeom prst="rect">
              <a:avLst/>
            </a:prstGeom>
            <a:solidFill>
              <a:schemeClr val="bg2">
                <a:lumMod val="50000"/>
              </a:schemeClr>
            </a:solidFill>
          </p:spPr>
          <p:style>
            <a:lnRef idx="0">
              <a:schemeClr val="accent5"/>
            </a:lnRef>
            <a:fillRef idx="3">
              <a:schemeClr val="accent5"/>
            </a:fillRef>
            <a:effectRef idx="3">
              <a:schemeClr val="accent5"/>
            </a:effectRef>
            <a:fontRef idx="minor">
              <a:schemeClr val="lt1"/>
            </a:fontRef>
          </p:style>
          <p:txBody>
            <a:bodyPr wrap="square">
              <a:spAutoFit/>
            </a:bodyPr>
            <a:lstStyle/>
            <a:p>
              <a:pPr algn="ctr"/>
              <a:r>
                <a:rPr lang="ar-IQ" sz="2400" b="1" dirty="0" smtClean="0">
                  <a:solidFill>
                    <a:srgbClr val="FFFF00"/>
                  </a:solidFill>
                </a:rPr>
                <a:t>نصف </a:t>
              </a:r>
              <a:r>
                <a:rPr lang="ar-SA" sz="2400" b="1" dirty="0" smtClean="0">
                  <a:solidFill>
                    <a:srgbClr val="FFFF00"/>
                  </a:solidFill>
                </a:rPr>
                <a:t>الموارد السياحية في البلد تعدّ موارد</a:t>
              </a:r>
              <a:r>
                <a:rPr lang="ar-IQ" sz="2400" b="1" dirty="0" smtClean="0">
                  <a:solidFill>
                    <a:srgbClr val="FFFF00"/>
                  </a:solidFill>
                </a:rPr>
                <a:t>اً</a:t>
              </a:r>
              <a:r>
                <a:rPr lang="ar-SA" sz="2400" b="1" dirty="0" smtClean="0">
                  <a:solidFill>
                    <a:srgbClr val="FFFF00"/>
                  </a:solidFill>
                </a:rPr>
                <a:t> من صناعة الفنادق، ولذا تلعب دوراً إيجابياً أو سلبياً في صناعة السياحة. </a:t>
              </a:r>
              <a:endParaRPr lang="ar-IQ" sz="2400" b="1" dirty="0">
                <a:solidFill>
                  <a:srgbClr val="FFFF00"/>
                </a:solidFill>
              </a:endParaRPr>
            </a:p>
          </p:txBody>
        </p:sp>
        <p:sp>
          <p:nvSpPr>
            <p:cNvPr id="8" name="Rectangle 7"/>
            <p:cNvSpPr/>
            <p:nvPr/>
          </p:nvSpPr>
          <p:spPr>
            <a:xfrm>
              <a:off x="214282" y="2571744"/>
              <a:ext cx="8715436" cy="461665"/>
            </a:xfrm>
            <a:prstGeom prst="rect">
              <a:avLst/>
            </a:prstGeom>
            <a:solidFill>
              <a:srgbClr val="0000FF"/>
            </a:solidFill>
          </p:spPr>
          <p:style>
            <a:lnRef idx="0">
              <a:schemeClr val="accent5"/>
            </a:lnRef>
            <a:fillRef idx="3">
              <a:schemeClr val="accent5"/>
            </a:fillRef>
            <a:effectRef idx="3">
              <a:schemeClr val="accent5"/>
            </a:effectRef>
            <a:fontRef idx="minor">
              <a:schemeClr val="lt1"/>
            </a:fontRef>
          </p:style>
          <p:txBody>
            <a:bodyPr wrap="square">
              <a:spAutoFit/>
            </a:bodyPr>
            <a:lstStyle/>
            <a:p>
              <a:pPr algn="ctr"/>
              <a:r>
                <a:rPr lang="ar-SA" sz="2400" b="1" dirty="0" smtClean="0">
                  <a:solidFill>
                    <a:srgbClr val="FFFF00"/>
                  </a:solidFill>
                </a:rPr>
                <a:t>خبراء الصناعة الفندقية</a:t>
              </a:r>
              <a:endParaRPr lang="ar-IQ" sz="2400" b="1" dirty="0">
                <a:solidFill>
                  <a:srgbClr val="FFFF00"/>
                </a:solidFill>
              </a:endParaRPr>
            </a:p>
          </p:txBody>
        </p:sp>
        <p:sp>
          <p:nvSpPr>
            <p:cNvPr id="9" name="Rectangle 8"/>
            <p:cNvSpPr/>
            <p:nvPr/>
          </p:nvSpPr>
          <p:spPr>
            <a:xfrm>
              <a:off x="214282" y="4071942"/>
              <a:ext cx="8715436" cy="461665"/>
            </a:xfrm>
            <a:prstGeom prst="rect">
              <a:avLst/>
            </a:prstGeom>
            <a:solidFill>
              <a:schemeClr val="bg2">
                <a:lumMod val="50000"/>
              </a:schemeClr>
            </a:solidFill>
          </p:spPr>
          <p:style>
            <a:lnRef idx="0">
              <a:schemeClr val="accent5"/>
            </a:lnRef>
            <a:fillRef idx="3">
              <a:schemeClr val="accent5"/>
            </a:fillRef>
            <a:effectRef idx="3">
              <a:schemeClr val="accent5"/>
            </a:effectRef>
            <a:fontRef idx="minor">
              <a:schemeClr val="lt1"/>
            </a:fontRef>
          </p:style>
          <p:txBody>
            <a:bodyPr wrap="square">
              <a:spAutoFit/>
            </a:bodyPr>
            <a:lstStyle/>
            <a:p>
              <a:pPr algn="ctr"/>
              <a:r>
                <a:rPr lang="ar-SA" sz="2400" b="1" dirty="0" smtClean="0">
                  <a:solidFill>
                    <a:srgbClr val="FFFF00"/>
                  </a:solidFill>
                </a:rPr>
                <a:t>لا يمكن تصور سياحة دون فنادق</a:t>
              </a:r>
              <a:endParaRPr lang="ar-IQ" sz="2400" b="1" dirty="0">
                <a:solidFill>
                  <a:srgbClr val="FFFF00"/>
                </a:solidFill>
              </a:endParaRPr>
            </a:p>
          </p:txBody>
        </p:sp>
      </p:grpSp>
      <p:grpSp>
        <p:nvGrpSpPr>
          <p:cNvPr id="12" name="Group 11"/>
          <p:cNvGrpSpPr/>
          <p:nvPr/>
        </p:nvGrpSpPr>
        <p:grpSpPr>
          <a:xfrm>
            <a:off x="214283" y="1000108"/>
            <a:ext cx="8690086" cy="2428892"/>
            <a:chOff x="214283" y="1000108"/>
            <a:chExt cx="8690086" cy="2428892"/>
          </a:xfrm>
        </p:grpSpPr>
        <p:pic>
          <p:nvPicPr>
            <p:cNvPr id="4098" name="Picture 2" descr="http://cdn2.alnaddycdn.com/images/2012/12/468261-2-or-1355087944.jpg"/>
            <p:cNvPicPr>
              <a:picLocks noChangeAspect="1" noChangeArrowheads="1"/>
            </p:cNvPicPr>
            <p:nvPr/>
          </p:nvPicPr>
          <p:blipFill>
            <a:blip r:embed="rId2"/>
            <a:srcRect/>
            <a:stretch>
              <a:fillRect/>
            </a:stretch>
          </p:blipFill>
          <p:spPr bwMode="auto">
            <a:xfrm>
              <a:off x="214283" y="1000108"/>
              <a:ext cx="4089462" cy="2428892"/>
            </a:xfrm>
            <a:prstGeom prst="rect">
              <a:avLst/>
            </a:prstGeom>
            <a:noFill/>
          </p:spPr>
        </p:pic>
        <p:pic>
          <p:nvPicPr>
            <p:cNvPr id="11" name="Picture 2" descr="http://img.qwled.com/i/e21d18b3f42c76fcd781695e5abcab4b.jpg"/>
            <p:cNvPicPr>
              <a:picLocks noChangeAspect="1" noChangeArrowheads="1"/>
            </p:cNvPicPr>
            <p:nvPr/>
          </p:nvPicPr>
          <p:blipFill>
            <a:blip r:embed="rId3"/>
            <a:srcRect/>
            <a:stretch>
              <a:fillRect/>
            </a:stretch>
          </p:blipFill>
          <p:spPr bwMode="auto">
            <a:xfrm>
              <a:off x="4643438" y="1000108"/>
              <a:ext cx="4260931" cy="2401615"/>
            </a:xfrm>
            <a:prstGeom prst="rect">
              <a:avLst/>
            </a:prstGeom>
            <a:noFill/>
          </p:spPr>
        </p:pic>
      </p:grpSp>
    </p:spTree>
    <p:extLst>
      <p:ext uri="{BB962C8B-B14F-4D97-AF65-F5344CB8AC3E}">
        <p14:creationId xmlns:p14="http://schemas.microsoft.com/office/powerpoint/2010/main" val="3277948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428860" y="1500174"/>
            <a:ext cx="3926075" cy="646331"/>
          </a:xfrm>
          <a:prstGeom prst="rect">
            <a:avLst/>
          </a:prstGeom>
          <a:solidFill>
            <a:srgbClr val="0000FF"/>
          </a:solidFill>
        </p:spPr>
        <p:style>
          <a:lnRef idx="0">
            <a:schemeClr val="accent4"/>
          </a:lnRef>
          <a:fillRef idx="3">
            <a:schemeClr val="accent4"/>
          </a:fillRef>
          <a:effectRef idx="3">
            <a:schemeClr val="accent4"/>
          </a:effectRef>
          <a:fontRef idx="minor">
            <a:schemeClr val="lt1"/>
          </a:fontRef>
        </p:style>
        <p:txBody>
          <a:bodyPr wrap="none">
            <a:spAutoFit/>
          </a:bodyPr>
          <a:lstStyle/>
          <a:p>
            <a:r>
              <a:rPr lang="ar-IQ" sz="3600" b="1" dirty="0" smtClean="0"/>
              <a:t>بلاد الرافدين ووادي النيل</a:t>
            </a:r>
            <a:endParaRPr lang="ar-IQ" sz="3600" b="1" dirty="0">
              <a:solidFill>
                <a:srgbClr val="FFFF66"/>
              </a:solidFill>
            </a:endParaRPr>
          </a:p>
        </p:txBody>
      </p:sp>
      <p:sp>
        <p:nvSpPr>
          <p:cNvPr id="4" name="Title 1"/>
          <p:cNvSpPr>
            <a:spLocks noGrp="1"/>
          </p:cNvSpPr>
          <p:nvPr>
            <p:ph type="title"/>
          </p:nvPr>
        </p:nvSpPr>
        <p:spPr>
          <a:xfrm>
            <a:off x="428596" y="214290"/>
            <a:ext cx="8229600" cy="857256"/>
          </a:xfrm>
          <a:solidFill>
            <a:srgbClr val="FFFF66"/>
          </a:solidFill>
          <a:ln w="76200">
            <a:solidFill>
              <a:srgbClr val="0000FF"/>
            </a:solidFill>
          </a:ln>
        </p:spPr>
        <p:style>
          <a:lnRef idx="0">
            <a:schemeClr val="accent6"/>
          </a:lnRef>
          <a:fillRef idx="3">
            <a:schemeClr val="accent6"/>
          </a:fillRef>
          <a:effectRef idx="3">
            <a:schemeClr val="accent6"/>
          </a:effectRef>
          <a:fontRef idx="minor">
            <a:schemeClr val="lt1"/>
          </a:fontRef>
        </p:style>
        <p:txBody>
          <a:bodyPr>
            <a:normAutofit/>
          </a:bodyPr>
          <a:lstStyle/>
          <a:p>
            <a:r>
              <a:rPr lang="ar-IQ" b="1" dirty="0" smtClean="0">
                <a:solidFill>
                  <a:srgbClr val="0000FF"/>
                </a:solidFill>
              </a:rPr>
              <a:t>نبذة تاريخية عن الصناعة الفندقية</a:t>
            </a:r>
            <a:endParaRPr lang="ar-IQ" b="1" dirty="0">
              <a:solidFill>
                <a:srgbClr val="0000FF"/>
              </a:solidFill>
            </a:endParaRPr>
          </a:p>
        </p:txBody>
      </p:sp>
      <p:sp>
        <p:nvSpPr>
          <p:cNvPr id="5" name="Rectangle 4"/>
          <p:cNvSpPr/>
          <p:nvPr/>
        </p:nvSpPr>
        <p:spPr>
          <a:xfrm>
            <a:off x="4286248" y="2571744"/>
            <a:ext cx="4357702" cy="1384995"/>
          </a:xfrm>
          <a:prstGeom prst="rect">
            <a:avLst/>
          </a:prstGeom>
        </p:spPr>
        <p:style>
          <a:lnRef idx="3">
            <a:schemeClr val="lt1"/>
          </a:lnRef>
          <a:fillRef idx="1">
            <a:schemeClr val="accent2"/>
          </a:fillRef>
          <a:effectRef idx="1">
            <a:schemeClr val="accent2"/>
          </a:effectRef>
          <a:fontRef idx="minor">
            <a:schemeClr val="lt1"/>
          </a:fontRef>
        </p:style>
        <p:txBody>
          <a:bodyPr wrap="square">
            <a:spAutoFit/>
          </a:bodyPr>
          <a:lstStyle/>
          <a:p>
            <a:r>
              <a:rPr lang="ar-IQ" sz="2800" b="1" dirty="0" smtClean="0"/>
              <a:t>أماكن الإيواء تبنى في المواقع التي تمرّ بها قوافل التجارة وذلك لحاجة القوافل إلى الراحة والمياه.</a:t>
            </a:r>
            <a:endParaRPr lang="ar-IQ" sz="2800" b="1" dirty="0"/>
          </a:p>
        </p:txBody>
      </p:sp>
      <p:grpSp>
        <p:nvGrpSpPr>
          <p:cNvPr id="8" name="Group 7"/>
          <p:cNvGrpSpPr/>
          <p:nvPr/>
        </p:nvGrpSpPr>
        <p:grpSpPr>
          <a:xfrm>
            <a:off x="571472" y="2357430"/>
            <a:ext cx="3571900" cy="2071702"/>
            <a:chOff x="571472" y="2357430"/>
            <a:chExt cx="3571900" cy="2071702"/>
          </a:xfrm>
        </p:grpSpPr>
        <p:sp>
          <p:nvSpPr>
            <p:cNvPr id="6" name="Rectangle 5"/>
            <p:cNvSpPr/>
            <p:nvPr/>
          </p:nvSpPr>
          <p:spPr>
            <a:xfrm>
              <a:off x="571472" y="2643182"/>
              <a:ext cx="2428876" cy="1384995"/>
            </a:xfrm>
            <a:prstGeom prst="rect">
              <a:avLst/>
            </a:prstGeom>
          </p:spPr>
          <p:style>
            <a:lnRef idx="3">
              <a:schemeClr val="lt1"/>
            </a:lnRef>
            <a:fillRef idx="1">
              <a:schemeClr val="accent2"/>
            </a:fillRef>
            <a:effectRef idx="1">
              <a:schemeClr val="accent2"/>
            </a:effectRef>
            <a:fontRef idx="minor">
              <a:schemeClr val="lt1"/>
            </a:fontRef>
          </p:style>
          <p:txBody>
            <a:bodyPr wrap="square">
              <a:spAutoFit/>
            </a:bodyPr>
            <a:lstStyle/>
            <a:p>
              <a:r>
                <a:rPr lang="ar-IQ" sz="2800" b="1" dirty="0" smtClean="0"/>
                <a:t>إرتبط تاريخ الإيواء الفندقي بتاريخ التبادل التجاري</a:t>
              </a:r>
              <a:endParaRPr lang="ar-IQ" sz="2800" b="1" dirty="0"/>
            </a:p>
          </p:txBody>
        </p:sp>
        <p:sp>
          <p:nvSpPr>
            <p:cNvPr id="7" name="Left Arrow 6"/>
            <p:cNvSpPr/>
            <p:nvPr/>
          </p:nvSpPr>
          <p:spPr>
            <a:xfrm>
              <a:off x="3071802" y="2357430"/>
              <a:ext cx="1071570" cy="2071702"/>
            </a:xfrm>
            <a:prstGeom prst="leftArrow">
              <a:avLst/>
            </a:prstGeom>
          </p:spPr>
          <p:style>
            <a:lnRef idx="3">
              <a:schemeClr val="lt1"/>
            </a:lnRef>
            <a:fillRef idx="1">
              <a:schemeClr val="accent2"/>
            </a:fillRef>
            <a:effectRef idx="1">
              <a:schemeClr val="accent2"/>
            </a:effectRef>
            <a:fontRef idx="minor">
              <a:schemeClr val="lt1"/>
            </a:fontRef>
          </p:style>
          <p:txBody>
            <a:bodyPr rtlCol="1" anchor="ctr"/>
            <a:lstStyle/>
            <a:p>
              <a:pPr algn="ctr"/>
              <a:endParaRPr lang="ar-IQ"/>
            </a:p>
          </p:txBody>
        </p:sp>
      </p:grpSp>
    </p:spTree>
    <p:extLst>
      <p:ext uri="{BB962C8B-B14F-4D97-AF65-F5344CB8AC3E}">
        <p14:creationId xmlns:p14="http://schemas.microsoft.com/office/powerpoint/2010/main" val="24629867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071934" y="357166"/>
            <a:ext cx="1366080" cy="646331"/>
          </a:xfrm>
          <a:prstGeom prst="rect">
            <a:avLst/>
          </a:prstGeom>
          <a:solidFill>
            <a:srgbClr val="0000FF"/>
          </a:solidFill>
        </p:spPr>
        <p:style>
          <a:lnRef idx="0">
            <a:schemeClr val="accent4"/>
          </a:lnRef>
          <a:fillRef idx="3">
            <a:schemeClr val="accent4"/>
          </a:fillRef>
          <a:effectRef idx="3">
            <a:schemeClr val="accent4"/>
          </a:effectRef>
          <a:fontRef idx="minor">
            <a:schemeClr val="lt1"/>
          </a:fontRef>
        </p:style>
        <p:txBody>
          <a:bodyPr wrap="none">
            <a:spAutoFit/>
          </a:bodyPr>
          <a:lstStyle/>
          <a:p>
            <a:r>
              <a:rPr lang="ar-IQ" sz="3600" b="1" dirty="0" smtClean="0"/>
              <a:t>الإغريق</a:t>
            </a:r>
            <a:endParaRPr lang="ar-IQ" sz="3600" b="1" dirty="0">
              <a:solidFill>
                <a:srgbClr val="FFFF66"/>
              </a:solidFill>
            </a:endParaRPr>
          </a:p>
        </p:txBody>
      </p:sp>
      <p:grpSp>
        <p:nvGrpSpPr>
          <p:cNvPr id="9" name="Group 8"/>
          <p:cNvGrpSpPr/>
          <p:nvPr/>
        </p:nvGrpSpPr>
        <p:grpSpPr>
          <a:xfrm>
            <a:off x="214282" y="1260447"/>
            <a:ext cx="8643998" cy="979520"/>
            <a:chOff x="214282" y="1260447"/>
            <a:chExt cx="8643998" cy="979520"/>
          </a:xfrm>
        </p:grpSpPr>
        <p:sp>
          <p:nvSpPr>
            <p:cNvPr id="5" name="Rectangle 4"/>
            <p:cNvSpPr/>
            <p:nvPr/>
          </p:nvSpPr>
          <p:spPr>
            <a:xfrm>
              <a:off x="7072330" y="1260447"/>
              <a:ext cx="1785950" cy="954107"/>
            </a:xfrm>
            <a:prstGeom prst="rect">
              <a:avLst/>
            </a:prstGeom>
          </p:spPr>
          <p:style>
            <a:lnRef idx="0">
              <a:scrgbClr r="0" g="0" b="0"/>
            </a:lnRef>
            <a:fillRef idx="1003">
              <a:schemeClr val="dk2"/>
            </a:fillRef>
            <a:effectRef idx="0">
              <a:scrgbClr r="0" g="0" b="0"/>
            </a:effectRef>
            <a:fontRef idx="major"/>
          </p:style>
          <p:txBody>
            <a:bodyPr wrap="square">
              <a:spAutoFit/>
            </a:bodyPr>
            <a:lstStyle/>
            <a:p>
              <a:pPr algn="ctr"/>
              <a:r>
                <a:rPr lang="ar-IQ" sz="2800" b="1" dirty="0" smtClean="0">
                  <a:solidFill>
                    <a:srgbClr val="FFFF00"/>
                  </a:solidFill>
                </a:rPr>
                <a:t>عرفوا </a:t>
              </a:r>
            </a:p>
            <a:p>
              <a:pPr algn="ctr"/>
              <a:r>
                <a:rPr lang="ar-IQ" sz="2800" b="1" dirty="0" smtClean="0">
                  <a:solidFill>
                    <a:srgbClr val="FFFF00"/>
                  </a:solidFill>
                </a:rPr>
                <a:t>الفندقة الدينية </a:t>
              </a:r>
              <a:endParaRPr lang="ar-IQ" sz="2800" b="1" dirty="0">
                <a:solidFill>
                  <a:srgbClr val="FFFF00"/>
                </a:solidFill>
              </a:endParaRPr>
            </a:p>
          </p:txBody>
        </p:sp>
        <p:sp>
          <p:nvSpPr>
            <p:cNvPr id="6" name="Rectangle 5"/>
            <p:cNvSpPr/>
            <p:nvPr/>
          </p:nvSpPr>
          <p:spPr>
            <a:xfrm>
              <a:off x="214282" y="1285860"/>
              <a:ext cx="6786610" cy="954107"/>
            </a:xfrm>
            <a:prstGeom prst="rect">
              <a:avLst/>
            </a:prstGeom>
          </p:spPr>
          <p:txBody>
            <a:bodyPr wrap="square">
              <a:spAutoFit/>
            </a:bodyPr>
            <a:lstStyle/>
            <a:p>
              <a:r>
                <a:rPr lang="ar-IQ" sz="2800" b="1" dirty="0" smtClean="0"/>
                <a:t>نزل سكنية تنشأ بالقرب من المعابد والأماكن المقدسة إذ كانت تجرى الإحتفالات الدينية والمدنية</a:t>
              </a:r>
              <a:endParaRPr lang="ar-IQ" sz="2800" b="1" dirty="0"/>
            </a:p>
          </p:txBody>
        </p:sp>
      </p:grpSp>
      <p:grpSp>
        <p:nvGrpSpPr>
          <p:cNvPr id="10" name="Group 9"/>
          <p:cNvGrpSpPr/>
          <p:nvPr/>
        </p:nvGrpSpPr>
        <p:grpSpPr>
          <a:xfrm>
            <a:off x="214282" y="2643182"/>
            <a:ext cx="8643966" cy="1384995"/>
            <a:chOff x="214282" y="2643182"/>
            <a:chExt cx="8643966" cy="1384995"/>
          </a:xfrm>
        </p:grpSpPr>
        <p:sp>
          <p:nvSpPr>
            <p:cNvPr id="7" name="Rectangle 6"/>
            <p:cNvSpPr/>
            <p:nvPr/>
          </p:nvSpPr>
          <p:spPr>
            <a:xfrm>
              <a:off x="6858016" y="2714620"/>
              <a:ext cx="2000232" cy="954107"/>
            </a:xfrm>
            <a:prstGeom prst="rect">
              <a:avLst/>
            </a:prstGeom>
          </p:spPr>
          <p:style>
            <a:lnRef idx="0">
              <a:scrgbClr r="0" g="0" b="0"/>
            </a:lnRef>
            <a:fillRef idx="1003">
              <a:schemeClr val="dk2"/>
            </a:fillRef>
            <a:effectRef idx="0">
              <a:scrgbClr r="0" g="0" b="0"/>
            </a:effectRef>
            <a:fontRef idx="major"/>
          </p:style>
          <p:txBody>
            <a:bodyPr wrap="square">
              <a:spAutoFit/>
            </a:bodyPr>
            <a:lstStyle/>
            <a:p>
              <a:pPr algn="ctr"/>
              <a:r>
                <a:rPr lang="ar-IQ" sz="2800" b="1" dirty="0" smtClean="0">
                  <a:solidFill>
                    <a:srgbClr val="FFFF00"/>
                  </a:solidFill>
                </a:rPr>
                <a:t>عرفوا </a:t>
              </a:r>
            </a:p>
            <a:p>
              <a:pPr algn="ctr"/>
              <a:r>
                <a:rPr lang="ar-IQ" sz="2800" b="1" dirty="0" smtClean="0">
                  <a:solidFill>
                    <a:srgbClr val="FFFF00"/>
                  </a:solidFill>
                </a:rPr>
                <a:t>الفندقة العلاجية</a:t>
              </a:r>
              <a:endParaRPr lang="ar-IQ" sz="2800" b="1" dirty="0">
                <a:solidFill>
                  <a:srgbClr val="FFFF00"/>
                </a:solidFill>
              </a:endParaRPr>
            </a:p>
          </p:txBody>
        </p:sp>
        <p:sp>
          <p:nvSpPr>
            <p:cNvPr id="8" name="Rectangle 7"/>
            <p:cNvSpPr/>
            <p:nvPr/>
          </p:nvSpPr>
          <p:spPr>
            <a:xfrm>
              <a:off x="214282" y="2643182"/>
              <a:ext cx="6572296" cy="1384995"/>
            </a:xfrm>
            <a:prstGeom prst="rect">
              <a:avLst/>
            </a:prstGeom>
          </p:spPr>
          <p:txBody>
            <a:bodyPr wrap="square">
              <a:spAutoFit/>
            </a:bodyPr>
            <a:lstStyle/>
            <a:p>
              <a:r>
                <a:rPr lang="ar-IQ" sz="2800" b="1" dirty="0" smtClean="0"/>
                <a:t>كانت نواة لذلك – فعند الإغريق القدماء كان هناك إعتقاد بأن زيارة إله معين من الآلهة كفيلة بأن تشفي الزائر من المرض الذي يشكو منه.</a:t>
              </a:r>
              <a:endParaRPr lang="ar-IQ" sz="2800" b="1" dirty="0"/>
            </a:p>
          </p:txBody>
        </p:sp>
      </p:grpSp>
      <p:grpSp>
        <p:nvGrpSpPr>
          <p:cNvPr id="13" name="Group 12"/>
          <p:cNvGrpSpPr/>
          <p:nvPr/>
        </p:nvGrpSpPr>
        <p:grpSpPr>
          <a:xfrm>
            <a:off x="214282" y="4354305"/>
            <a:ext cx="8715436" cy="1886190"/>
            <a:chOff x="214282" y="4354305"/>
            <a:chExt cx="8715436" cy="1886190"/>
          </a:xfrm>
        </p:grpSpPr>
        <p:sp>
          <p:nvSpPr>
            <p:cNvPr id="11" name="Rectangle 10"/>
            <p:cNvSpPr/>
            <p:nvPr/>
          </p:nvSpPr>
          <p:spPr>
            <a:xfrm>
              <a:off x="4013324" y="4354305"/>
              <a:ext cx="1353256" cy="646331"/>
            </a:xfrm>
            <a:prstGeom prst="rect">
              <a:avLst/>
            </a:prstGeom>
            <a:solidFill>
              <a:srgbClr val="0000FF"/>
            </a:solidFill>
          </p:spPr>
          <p:style>
            <a:lnRef idx="0">
              <a:schemeClr val="accent4"/>
            </a:lnRef>
            <a:fillRef idx="3">
              <a:schemeClr val="accent4"/>
            </a:fillRef>
            <a:effectRef idx="3">
              <a:schemeClr val="accent4"/>
            </a:effectRef>
            <a:fontRef idx="minor">
              <a:schemeClr val="lt1"/>
            </a:fontRef>
          </p:style>
          <p:txBody>
            <a:bodyPr wrap="none">
              <a:spAutoFit/>
            </a:bodyPr>
            <a:lstStyle/>
            <a:p>
              <a:r>
                <a:rPr lang="ar-IQ" sz="3600" b="1" dirty="0" smtClean="0"/>
                <a:t>الرومان</a:t>
              </a:r>
              <a:endParaRPr lang="ar-IQ" sz="3600" b="1" dirty="0">
                <a:solidFill>
                  <a:srgbClr val="FFFF66"/>
                </a:solidFill>
              </a:endParaRPr>
            </a:p>
          </p:txBody>
        </p:sp>
        <p:sp>
          <p:nvSpPr>
            <p:cNvPr id="12" name="Rectangle 11"/>
            <p:cNvSpPr/>
            <p:nvPr/>
          </p:nvSpPr>
          <p:spPr>
            <a:xfrm>
              <a:off x="214282" y="5286388"/>
              <a:ext cx="8715436" cy="954107"/>
            </a:xfrm>
            <a:prstGeom prst="rect">
              <a:avLst/>
            </a:prstGeom>
          </p:spPr>
          <p:style>
            <a:lnRef idx="0">
              <a:scrgbClr r="0" g="0" b="0"/>
            </a:lnRef>
            <a:fillRef idx="1002">
              <a:schemeClr val="lt2"/>
            </a:fillRef>
            <a:effectRef idx="0">
              <a:scrgbClr r="0" g="0" b="0"/>
            </a:effectRef>
            <a:fontRef idx="major"/>
          </p:style>
          <p:txBody>
            <a:bodyPr wrap="square">
              <a:spAutoFit/>
            </a:bodyPr>
            <a:lstStyle/>
            <a:p>
              <a:pPr algn="ctr"/>
              <a:r>
                <a:rPr lang="ar-IQ" sz="2800" b="1" dirty="0" smtClean="0"/>
                <a:t>صقلت الفندقة الأغريقية ونظمتها من الناحية الشكلية والقانونية ... التشريعات القانونية</a:t>
              </a:r>
              <a:endParaRPr lang="ar-IQ" sz="2800" b="1" dirty="0"/>
            </a:p>
          </p:txBody>
        </p:sp>
      </p:grpSp>
    </p:spTree>
    <p:extLst>
      <p:ext uri="{BB962C8B-B14F-4D97-AF65-F5344CB8AC3E}">
        <p14:creationId xmlns:p14="http://schemas.microsoft.com/office/powerpoint/2010/main" val="1709668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ox(in)">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randombar(horizontal)">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357166"/>
            <a:ext cx="9144000" cy="646331"/>
          </a:xfrm>
          <a:prstGeom prst="rect">
            <a:avLst/>
          </a:prstGeom>
          <a:solidFill>
            <a:srgbClr val="C00000"/>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ctr"/>
            <a:r>
              <a:rPr lang="ar-IQ" sz="3600" b="1" dirty="0" smtClean="0">
                <a:solidFill>
                  <a:srgbClr val="FFFF00"/>
                </a:solidFill>
              </a:rPr>
              <a:t>النزل</a:t>
            </a:r>
            <a:endParaRPr lang="ar-IQ" sz="3600" b="1" dirty="0">
              <a:solidFill>
                <a:srgbClr val="FFFF00"/>
              </a:solidFill>
            </a:endParaRPr>
          </a:p>
        </p:txBody>
      </p:sp>
      <p:sp>
        <p:nvSpPr>
          <p:cNvPr id="5" name="Rectangle 4"/>
          <p:cNvSpPr/>
          <p:nvPr/>
        </p:nvSpPr>
        <p:spPr>
          <a:xfrm>
            <a:off x="357158" y="1285860"/>
            <a:ext cx="8572560" cy="954107"/>
          </a:xfrm>
          <a:prstGeom prst="rect">
            <a:avLst/>
          </a:prstGeom>
        </p:spPr>
        <p:txBody>
          <a:bodyPr wrap="square">
            <a:spAutoFit/>
          </a:bodyPr>
          <a:lstStyle/>
          <a:p>
            <a:pPr algn="ctr"/>
            <a:r>
              <a:rPr lang="ar-IQ" sz="2800" b="1" dirty="0" smtClean="0"/>
              <a:t>هو المكان المريح الذي يعدّه أهل البيت لضيوفهم حين يأتون إليهم، وتوفير الإقامة، والإعاشة، والراحة المنشودة.</a:t>
            </a:r>
            <a:endParaRPr lang="ar-IQ" sz="2800" b="1" dirty="0"/>
          </a:p>
        </p:txBody>
      </p:sp>
      <p:sp>
        <p:nvSpPr>
          <p:cNvPr id="6" name="Rectangle 5"/>
          <p:cNvSpPr/>
          <p:nvPr/>
        </p:nvSpPr>
        <p:spPr>
          <a:xfrm>
            <a:off x="214282" y="2428868"/>
            <a:ext cx="8643998" cy="95410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lang="ar-IQ" sz="2800" b="1" dirty="0" smtClean="0">
                <a:solidFill>
                  <a:srgbClr val="0000FF"/>
                </a:solidFill>
              </a:rPr>
              <a:t>النزل الذي أقامه غاريو هوشي في بلدة أوازو اليابانية في عام 717 ق.م. أقدم فندق معروف في العالم</a:t>
            </a:r>
            <a:endParaRPr lang="ar-IQ" sz="2800" b="1" dirty="0">
              <a:solidFill>
                <a:srgbClr val="0000FF"/>
              </a:solidFill>
            </a:endParaRPr>
          </a:p>
        </p:txBody>
      </p:sp>
      <p:sp>
        <p:nvSpPr>
          <p:cNvPr id="7" name="Rectangle 6"/>
          <p:cNvSpPr/>
          <p:nvPr/>
        </p:nvSpPr>
        <p:spPr>
          <a:xfrm>
            <a:off x="214282" y="3500438"/>
            <a:ext cx="8643998" cy="1384995"/>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lang="ar-IQ" sz="2800" b="1" dirty="0" smtClean="0">
                <a:solidFill>
                  <a:srgbClr val="C00000"/>
                </a:solidFill>
              </a:rPr>
              <a:t>هذا الفندق قرب ينبوع للمياه الساخنة، وكان يعتقد أن لهذه المياه قدرات سحرية على الشفاء. ولا يزال هذا الفندق قائماً حتى اليوم في الموقع عينه ويضم 100 غرفة.</a:t>
            </a:r>
            <a:endParaRPr lang="ar-IQ" sz="2800" b="1" dirty="0">
              <a:solidFill>
                <a:srgbClr val="C00000"/>
              </a:solidFill>
            </a:endParaRPr>
          </a:p>
        </p:txBody>
      </p:sp>
    </p:spTree>
    <p:extLst>
      <p:ext uri="{BB962C8B-B14F-4D97-AF65-F5344CB8AC3E}">
        <p14:creationId xmlns:p14="http://schemas.microsoft.com/office/powerpoint/2010/main" val="26955444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857488" y="1214422"/>
            <a:ext cx="3571884" cy="1384995"/>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ar-IQ" sz="2800" b="1" dirty="0" smtClean="0"/>
              <a:t>الخان </a:t>
            </a:r>
            <a:r>
              <a:rPr lang="en-US" sz="2800" b="1" dirty="0" smtClean="0"/>
              <a:t>Khan </a:t>
            </a:r>
            <a:r>
              <a:rPr lang="ar-IQ" sz="2800" b="1" dirty="0" smtClean="0"/>
              <a:t> </a:t>
            </a:r>
          </a:p>
          <a:p>
            <a:pPr algn="ctr"/>
            <a:r>
              <a:rPr lang="ar-IQ" sz="2800" b="1" dirty="0" smtClean="0"/>
              <a:t>عند الرومان </a:t>
            </a:r>
            <a:r>
              <a:rPr lang="en-US" sz="2800" b="1" dirty="0" err="1" smtClean="0"/>
              <a:t>Coupona</a:t>
            </a:r>
            <a:r>
              <a:rPr lang="ar-IQ" sz="2800" b="1" dirty="0" smtClean="0"/>
              <a:t>   </a:t>
            </a:r>
          </a:p>
          <a:p>
            <a:pPr algn="ctr"/>
            <a:r>
              <a:rPr lang="ar-IQ" sz="2800" b="1" dirty="0" smtClean="0"/>
              <a:t>عند الأغريق </a:t>
            </a:r>
            <a:r>
              <a:rPr lang="en-US" sz="2800" b="1" dirty="0" err="1" smtClean="0"/>
              <a:t>Kataluna</a:t>
            </a:r>
            <a:endParaRPr lang="ar-IQ" sz="2800" b="1" dirty="0"/>
          </a:p>
        </p:txBody>
      </p:sp>
      <p:sp>
        <p:nvSpPr>
          <p:cNvPr id="5" name="Rectangle 4"/>
          <p:cNvSpPr/>
          <p:nvPr/>
        </p:nvSpPr>
        <p:spPr>
          <a:xfrm>
            <a:off x="0" y="357166"/>
            <a:ext cx="9144000" cy="646331"/>
          </a:xfrm>
          <a:prstGeom prst="rect">
            <a:avLst/>
          </a:prstGeom>
          <a:solidFill>
            <a:srgbClr val="C00000"/>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ctr"/>
            <a:r>
              <a:rPr lang="ar-IQ" sz="3600" b="1" dirty="0" smtClean="0">
                <a:solidFill>
                  <a:srgbClr val="FFFF00"/>
                </a:solidFill>
              </a:rPr>
              <a:t>الخان</a:t>
            </a:r>
            <a:endParaRPr lang="ar-IQ" sz="3600" b="1" dirty="0">
              <a:solidFill>
                <a:srgbClr val="FFFF00"/>
              </a:solidFill>
            </a:endParaRPr>
          </a:p>
        </p:txBody>
      </p:sp>
      <p:sp>
        <p:nvSpPr>
          <p:cNvPr id="6" name="Rectangle 5"/>
          <p:cNvSpPr/>
          <p:nvPr/>
        </p:nvSpPr>
        <p:spPr>
          <a:xfrm>
            <a:off x="214282" y="2786058"/>
            <a:ext cx="8643998" cy="1384995"/>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ar-IQ" sz="2800" b="1" dirty="0" smtClean="0"/>
              <a:t>أجمعت أغلب مصادر اللغة على إن </a:t>
            </a:r>
            <a:r>
              <a:rPr lang="ar-IQ" sz="2800" b="1" dirty="0" smtClean="0">
                <a:solidFill>
                  <a:srgbClr val="0000FF"/>
                </a:solidFill>
              </a:rPr>
              <a:t>لفظة (خان) فارسية معربة</a:t>
            </a:r>
            <a:r>
              <a:rPr lang="ar-IQ" sz="2800" b="1" dirty="0" smtClean="0"/>
              <a:t>، </a:t>
            </a:r>
            <a:r>
              <a:rPr lang="ar-IQ" sz="2800" b="1" dirty="0" smtClean="0">
                <a:solidFill>
                  <a:srgbClr val="C00000"/>
                </a:solidFill>
              </a:rPr>
              <a:t>وربما اشتقت من كلمة (خون) وتعني لقب السلطان عند الأتراك</a:t>
            </a:r>
            <a:r>
              <a:rPr lang="ar-IQ" sz="2800" b="1" dirty="0" smtClean="0"/>
              <a:t>، وجمع كلمة (خان) (خانات) وهي محل نزول المسافرين ويسمى (الفندق). </a:t>
            </a:r>
            <a:endParaRPr lang="ar-IQ" sz="2800" b="1" dirty="0"/>
          </a:p>
        </p:txBody>
      </p:sp>
      <p:sp>
        <p:nvSpPr>
          <p:cNvPr id="7" name="Rectangle 6"/>
          <p:cNvSpPr/>
          <p:nvPr/>
        </p:nvSpPr>
        <p:spPr>
          <a:xfrm>
            <a:off x="214282" y="4357694"/>
            <a:ext cx="8643998" cy="954107"/>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ar-IQ" sz="2800" b="1" dirty="0" smtClean="0"/>
              <a:t>يرى البعض الآخر من الباحثين أنها </a:t>
            </a:r>
            <a:r>
              <a:rPr lang="ar-IQ" sz="2800" b="1" dirty="0" smtClean="0">
                <a:solidFill>
                  <a:srgbClr val="0000FF"/>
                </a:solidFill>
              </a:rPr>
              <a:t>تحريف لكلمة (حانوت) الآرامية </a:t>
            </a:r>
            <a:r>
              <a:rPr lang="ar-IQ" sz="2800" b="1" dirty="0" smtClean="0">
                <a:solidFill>
                  <a:srgbClr val="C00000"/>
                </a:solidFill>
              </a:rPr>
              <a:t>المشتقة من كلمة (حنه) العبرانية</a:t>
            </a:r>
            <a:r>
              <a:rPr lang="ar-IQ" sz="2800" b="1" dirty="0" smtClean="0"/>
              <a:t>، ومن معانيها خيم وأقام ونزل وحل. </a:t>
            </a:r>
            <a:endParaRPr lang="ar-IQ" sz="2800" b="1" dirty="0"/>
          </a:p>
        </p:txBody>
      </p:sp>
      <p:sp>
        <p:nvSpPr>
          <p:cNvPr id="8" name="Rectangle 7"/>
          <p:cNvSpPr/>
          <p:nvPr/>
        </p:nvSpPr>
        <p:spPr>
          <a:xfrm>
            <a:off x="214282" y="5500702"/>
            <a:ext cx="8643998" cy="954107"/>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ar-IQ" sz="2800" b="1" dirty="0" smtClean="0"/>
              <a:t>يرى قسم ثالث من الباحثين أنها </a:t>
            </a:r>
            <a:r>
              <a:rPr lang="ar-IQ" sz="2800" b="1" dirty="0" smtClean="0">
                <a:solidFill>
                  <a:srgbClr val="0000FF"/>
                </a:solidFill>
              </a:rPr>
              <a:t>مرادفة لكلمة (قيروان سراي) التركية </a:t>
            </a:r>
            <a:r>
              <a:rPr lang="ar-IQ" sz="2800" b="1" dirty="0" smtClean="0"/>
              <a:t>الأصل أو (كرفان سراي) وتعني النزل والفندق.</a:t>
            </a:r>
            <a:endParaRPr lang="ar-IQ" sz="2800" b="1" dirty="0"/>
          </a:p>
        </p:txBody>
      </p:sp>
    </p:spTree>
    <p:extLst>
      <p:ext uri="{BB962C8B-B14F-4D97-AF65-F5344CB8AC3E}">
        <p14:creationId xmlns:p14="http://schemas.microsoft.com/office/powerpoint/2010/main" val="16447970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85720" y="500042"/>
            <a:ext cx="8643998" cy="954107"/>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ar-IQ" sz="2800" b="1" dirty="0" smtClean="0"/>
              <a:t>أماكن الإيواء (الخان)، أقدمها </a:t>
            </a:r>
            <a:r>
              <a:rPr lang="ar-IQ" sz="2800" b="1" dirty="0" smtClean="0">
                <a:solidFill>
                  <a:srgbClr val="0000FF"/>
                </a:solidFill>
              </a:rPr>
              <a:t>في مصر القديمة</a:t>
            </a:r>
            <a:r>
              <a:rPr lang="ar-IQ" sz="2800" b="1" dirty="0" smtClean="0"/>
              <a:t>، فكانت مؤثثة، وفيها خادمات يقمن بخدمة النزلاء. </a:t>
            </a:r>
            <a:endParaRPr lang="ar-IQ" sz="2800" b="1" dirty="0"/>
          </a:p>
        </p:txBody>
      </p:sp>
      <p:sp>
        <p:nvSpPr>
          <p:cNvPr id="8" name="Rectangle 7"/>
          <p:cNvSpPr/>
          <p:nvPr/>
        </p:nvSpPr>
        <p:spPr>
          <a:xfrm>
            <a:off x="285720" y="1785926"/>
            <a:ext cx="8643998" cy="1815882"/>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ar-IQ" sz="2800" b="1" dirty="0" smtClean="0"/>
              <a:t>كانت </a:t>
            </a:r>
            <a:r>
              <a:rPr lang="ar-IQ" sz="2800" b="1" dirty="0" smtClean="0">
                <a:solidFill>
                  <a:srgbClr val="0000FF"/>
                </a:solidFill>
              </a:rPr>
              <a:t>خانات بابل ونينوى </a:t>
            </a:r>
            <a:r>
              <a:rPr lang="ar-IQ" sz="2800" b="1" dirty="0" smtClean="0"/>
              <a:t>تأوي التجار والأثرياء. وأما الإجور فكانت عينية بسبب عدم ظهور النقود، حيث لم تظهر إلا في القرن السادس قبل الميلاد. </a:t>
            </a:r>
          </a:p>
          <a:p>
            <a:r>
              <a:rPr lang="ar-IQ" sz="2800" b="1" dirty="0" smtClean="0"/>
              <a:t>وكثرت هذه الخانات قرب الأماكن الدينية كفلسطين ومكة المكرّمة والمعابد في اليونان.</a:t>
            </a:r>
            <a:endParaRPr lang="ar-IQ" sz="2800" b="1" dirty="0"/>
          </a:p>
        </p:txBody>
      </p:sp>
      <p:sp>
        <p:nvSpPr>
          <p:cNvPr id="9" name="Rectangle 8"/>
          <p:cNvSpPr/>
          <p:nvPr/>
        </p:nvSpPr>
        <p:spPr>
          <a:xfrm>
            <a:off x="214282" y="3929066"/>
            <a:ext cx="8643998" cy="2246769"/>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ar-IQ" sz="2800" b="1" dirty="0" smtClean="0">
                <a:solidFill>
                  <a:srgbClr val="0000FF"/>
                </a:solidFill>
              </a:rPr>
              <a:t>في روما </a:t>
            </a:r>
            <a:r>
              <a:rPr lang="ar-IQ" sz="2800" b="1" dirty="0" smtClean="0"/>
              <a:t>كانت </a:t>
            </a:r>
            <a:r>
              <a:rPr lang="ar-IQ" sz="2800" b="1" dirty="0" smtClean="0">
                <a:solidFill>
                  <a:srgbClr val="C00000"/>
                </a:solidFill>
              </a:rPr>
              <a:t>بيوت البريد </a:t>
            </a:r>
            <a:r>
              <a:rPr lang="ar-IQ" sz="2800" b="1" dirty="0" smtClean="0"/>
              <a:t>تستخدم كأماكن للإيواء.</a:t>
            </a:r>
          </a:p>
          <a:p>
            <a:r>
              <a:rPr lang="ar-IQ" sz="2800" b="1" dirty="0" smtClean="0"/>
              <a:t>نشأت على مشارف المدن الرومانية مجموعة من الخانات لإستضافة الجنود العائدين والتجار الوافدين، وكانت تقدّم المأكل والمشرب والرقص والغناء، وكانت تلك الخانات تعمل على إبتزاز أموال الوافدين ما أكسبها سمعة سيئة.</a:t>
            </a:r>
            <a:endParaRPr lang="ar-IQ" sz="2800" b="1" dirty="0"/>
          </a:p>
        </p:txBody>
      </p:sp>
    </p:spTree>
    <p:extLst>
      <p:ext uri="{BB962C8B-B14F-4D97-AF65-F5344CB8AC3E}">
        <p14:creationId xmlns:p14="http://schemas.microsoft.com/office/powerpoint/2010/main" val="34645042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85720" y="1785926"/>
            <a:ext cx="8643998" cy="954107"/>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ar-IQ" sz="2800" b="1" dirty="0" smtClean="0"/>
              <a:t>جاء إنشاء الخانات منذ بواكير الحضارة الإسلامية، تأكيداً على رقي المدنية الإسلامية، وإهتمامها بأحوال المسافرين والغرباء.</a:t>
            </a:r>
            <a:endParaRPr lang="ar-IQ" sz="2800" b="1" dirty="0"/>
          </a:p>
        </p:txBody>
      </p:sp>
      <p:sp>
        <p:nvSpPr>
          <p:cNvPr id="6" name="Rectangle 5"/>
          <p:cNvSpPr/>
          <p:nvPr/>
        </p:nvSpPr>
        <p:spPr>
          <a:xfrm>
            <a:off x="3258444" y="714356"/>
            <a:ext cx="2951449" cy="646331"/>
          </a:xfrm>
          <a:prstGeom prst="rect">
            <a:avLst/>
          </a:prstGeom>
        </p:spPr>
        <p:style>
          <a:lnRef idx="0">
            <a:schemeClr val="accent4"/>
          </a:lnRef>
          <a:fillRef idx="3">
            <a:schemeClr val="accent4"/>
          </a:fillRef>
          <a:effectRef idx="3">
            <a:schemeClr val="accent4"/>
          </a:effectRef>
          <a:fontRef idx="minor">
            <a:schemeClr val="lt1"/>
          </a:fontRef>
        </p:style>
        <p:txBody>
          <a:bodyPr wrap="none">
            <a:spAutoFit/>
          </a:bodyPr>
          <a:lstStyle/>
          <a:p>
            <a:r>
              <a:rPr lang="ar-IQ" sz="3600" b="1" dirty="0" smtClean="0"/>
              <a:t>الحضارة الإسلامية</a:t>
            </a:r>
            <a:endParaRPr lang="ar-IQ" sz="3600" dirty="0"/>
          </a:p>
        </p:txBody>
      </p:sp>
      <p:sp>
        <p:nvSpPr>
          <p:cNvPr id="7" name="Rectangle 6"/>
          <p:cNvSpPr/>
          <p:nvPr/>
        </p:nvSpPr>
        <p:spPr>
          <a:xfrm>
            <a:off x="214282" y="2967335"/>
            <a:ext cx="8643998" cy="523220"/>
          </a:xfrm>
          <a:prstGeom prst="rect">
            <a:avLst/>
          </a:prstGeom>
          <a:solidFill>
            <a:schemeClr val="accent3">
              <a:lumMod val="20000"/>
              <a:lumOff val="80000"/>
            </a:schemeClr>
          </a:solidFill>
        </p:spPr>
        <p:txBody>
          <a:bodyPr wrap="square">
            <a:spAutoFit/>
          </a:bodyPr>
          <a:lstStyle/>
          <a:p>
            <a:r>
              <a:rPr lang="ar-IQ" sz="2800" b="1" dirty="0" smtClean="0"/>
              <a:t>تقديم الطعام والشراب وسكنى لابن السبيل المستحق لأموال الزكاة</a:t>
            </a:r>
            <a:endParaRPr lang="ar-IQ" sz="2800" b="1" dirty="0"/>
          </a:p>
        </p:txBody>
      </p:sp>
      <p:sp>
        <p:nvSpPr>
          <p:cNvPr id="8" name="Rectangle 7"/>
          <p:cNvSpPr/>
          <p:nvPr/>
        </p:nvSpPr>
        <p:spPr>
          <a:xfrm>
            <a:off x="214282" y="3714752"/>
            <a:ext cx="8643966" cy="1815882"/>
          </a:xfrm>
          <a:prstGeom prst="rect">
            <a:avLst/>
          </a:prstGeom>
          <a:solidFill>
            <a:schemeClr val="accent6">
              <a:lumMod val="40000"/>
              <a:lumOff val="60000"/>
            </a:schemeClr>
          </a:solidFill>
        </p:spPr>
        <p:txBody>
          <a:bodyPr wrap="square">
            <a:spAutoFit/>
          </a:bodyPr>
          <a:lstStyle/>
          <a:p>
            <a:r>
              <a:rPr lang="ar-IQ" sz="2800" b="1" dirty="0" smtClean="0"/>
              <a:t>إنتشرت الخانات على طول الطرق التجارية بين المدن الإسلامية، وكان أكثر </a:t>
            </a:r>
            <a:r>
              <a:rPr lang="ar-IQ" sz="2800" b="1" dirty="0" smtClean="0">
                <a:solidFill>
                  <a:srgbClr val="C00000"/>
                </a:solidFill>
              </a:rPr>
              <a:t>روّادها من التجار وطلبة العلم</a:t>
            </a:r>
            <a:r>
              <a:rPr lang="ar-IQ" sz="2800" b="1" dirty="0" smtClean="0"/>
              <a:t>، فكانت هذه الدور </a:t>
            </a:r>
            <a:r>
              <a:rPr lang="ar-IQ" sz="2800" b="1" dirty="0" smtClean="0">
                <a:solidFill>
                  <a:srgbClr val="0000FF"/>
                </a:solidFill>
              </a:rPr>
              <a:t>تقدّم الضيافة من الطعام والشراب مجاناً للفقراء والمساكين وأبناء السبيل</a:t>
            </a:r>
            <a:r>
              <a:rPr lang="ar-IQ" sz="2800" b="1" dirty="0" smtClean="0"/>
              <a:t>، ومن ثمّ أطلق على الخانات التي ظهرت وكانت تقدّم الطعام مجانًا (دار الضيافة).</a:t>
            </a:r>
            <a:endParaRPr lang="ar-IQ" sz="2800" b="1" dirty="0"/>
          </a:p>
        </p:txBody>
      </p:sp>
    </p:spTree>
    <p:extLst>
      <p:ext uri="{BB962C8B-B14F-4D97-AF65-F5344CB8AC3E}">
        <p14:creationId xmlns:p14="http://schemas.microsoft.com/office/powerpoint/2010/main" val="91514492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Thatch</Template>
  <TotalTime>609</TotalTime>
  <Words>1302</Words>
  <Application>Microsoft Office PowerPoint</Application>
  <PresentationFormat>عرض على الشاشة (3:4)‏</PresentationFormat>
  <Paragraphs>86</Paragraphs>
  <Slides>20</Slides>
  <Notes>0</Notes>
  <HiddenSlides>0</HiddenSlides>
  <MMClips>0</MMClips>
  <ScaleCrop>false</ScaleCrop>
  <HeadingPairs>
    <vt:vector size="4" baseType="variant">
      <vt:variant>
        <vt:lpstr>نسق</vt:lpstr>
      </vt:variant>
      <vt:variant>
        <vt:i4>1</vt:i4>
      </vt:variant>
      <vt:variant>
        <vt:lpstr>عناوين الشرائح</vt:lpstr>
      </vt:variant>
      <vt:variant>
        <vt:i4>20</vt:i4>
      </vt:variant>
    </vt:vector>
  </HeadingPairs>
  <TitlesOfParts>
    <vt:vector size="21" baseType="lpstr">
      <vt:lpstr>Office Theme</vt:lpstr>
      <vt:lpstr>عرض تقديمي في PowerPoint</vt:lpstr>
      <vt:lpstr>الصناعة الفندقية</vt:lpstr>
      <vt:lpstr>عرض تقديمي في PowerPoint</vt:lpstr>
      <vt:lpstr>نبذة تاريخية عن الصناعة الفندقية</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Grizli777</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Lenovo</dc:creator>
  <cp:lastModifiedBy>مرتضى الكربلائي</cp:lastModifiedBy>
  <cp:revision>53</cp:revision>
  <dcterms:created xsi:type="dcterms:W3CDTF">2013-09-16T15:50:27Z</dcterms:created>
  <dcterms:modified xsi:type="dcterms:W3CDTF">2015-03-22T15:29:54Z</dcterms:modified>
</cp:coreProperties>
</file>