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512"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02/06/1436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02/06/1436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18230" y="0"/>
            <a:ext cx="3725770" cy="6858024"/>
          </a:xfrm>
          <a:prstGeom prst="rec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endParaRPr lang="ar-IQ"/>
          </a:p>
        </p:txBody>
      </p:sp>
      <p:grpSp>
        <p:nvGrpSpPr>
          <p:cNvPr id="6" name="Group 5"/>
          <p:cNvGrpSpPr/>
          <p:nvPr/>
        </p:nvGrpSpPr>
        <p:grpSpPr>
          <a:xfrm>
            <a:off x="-32" y="500042"/>
            <a:ext cx="8415342" cy="6357982"/>
            <a:chOff x="-32" y="500042"/>
            <a:chExt cx="8415342"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5995328" y="5013176"/>
              <a:ext cx="2223686" cy="1077218"/>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lgn="ctr"/>
              <a:r>
                <a:rPr lang="ar-IQ" sz="3200" b="1" dirty="0" smtClean="0">
                  <a:solidFill>
                    <a:srgbClr val="FFFF00"/>
                  </a:solidFill>
                </a:rPr>
                <a:t>الفصل الثالث</a:t>
              </a:r>
            </a:p>
            <a:p>
              <a:pPr algn="ctr"/>
              <a:r>
                <a:rPr lang="ar-IQ" sz="3200" b="1" dirty="0" smtClean="0"/>
                <a:t>صناعة الضيافة</a:t>
              </a:r>
              <a:endParaRPr lang="ar-IQ" sz="3200" b="1" dirty="0"/>
            </a:p>
          </p:txBody>
        </p:sp>
      </p:gr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s://encrypted-tbn1.gstatic.com/images?q=tbn:ANd9GcQEtnaPWiKBCBdNROGSv01Lb--9XsNtuxxJh3CXCYRH8mh8BCQe"/>
          <p:cNvPicPr>
            <a:picLocks noChangeAspect="1" noChangeArrowheads="1"/>
          </p:cNvPicPr>
          <p:nvPr/>
        </p:nvPicPr>
        <p:blipFill>
          <a:blip r:embed="rId2"/>
          <a:srcRect/>
          <a:stretch>
            <a:fillRect/>
          </a:stretch>
        </p:blipFill>
        <p:spPr bwMode="auto">
          <a:xfrm>
            <a:off x="0" y="0"/>
            <a:ext cx="9144000" cy="4514853"/>
          </a:xfrm>
          <a:prstGeom prst="rect">
            <a:avLst/>
          </a:prstGeom>
          <a:noFill/>
        </p:spPr>
      </p:pic>
      <p:sp>
        <p:nvSpPr>
          <p:cNvPr id="4" name="Rectangle 3"/>
          <p:cNvSpPr/>
          <p:nvPr/>
        </p:nvSpPr>
        <p:spPr>
          <a:xfrm>
            <a:off x="5520697" y="285728"/>
            <a:ext cx="3273653" cy="646331"/>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smtClean="0">
                <a:solidFill>
                  <a:srgbClr val="FFFF00"/>
                </a:solidFill>
              </a:rPr>
              <a:t>ضيافة العرب القدماء</a:t>
            </a:r>
            <a:endParaRPr lang="ar-IQ" sz="3600" b="1" dirty="0">
              <a:solidFill>
                <a:srgbClr val="FFFF00"/>
              </a:solidFill>
            </a:endParaRPr>
          </a:p>
        </p:txBody>
      </p:sp>
      <p:sp>
        <p:nvSpPr>
          <p:cNvPr id="5" name="Rectangle 4"/>
          <p:cNvSpPr/>
          <p:nvPr/>
        </p:nvSpPr>
        <p:spPr>
          <a:xfrm>
            <a:off x="285720" y="3535167"/>
            <a:ext cx="8572560" cy="3108543"/>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ar-IQ" sz="2800" b="1" dirty="0" smtClean="0">
                <a:solidFill>
                  <a:srgbClr val="0000FF"/>
                </a:solidFill>
              </a:rPr>
              <a:t>    بالغ العرب في إكرام الضيف حتى أصبحت الضيافة العربية مضرباً للأمثال، إلى درجة أصبحت أقرب إلى الأسطورة منها إلى الواقع. فلم تكن بيوت الإيواء للمسافرين موجودة في المناطق التي تبعد عن بيوتهم. فكانت الضيافة مجاناً للأغراب، إذ تعدّ واجباً إجتماعياً وفريضة من قبل المواطنين. وكان عليّة القوم عند العرب يضرمون النار ليلاً فوق قمم الجبال العالية ليراها المسافر من بعيد فيتجه نحوها ليجد الدفء والمأوى والمأكل دون مقابل. </a:t>
            </a:r>
            <a:endParaRPr lang="ar-IQ" sz="2800" b="1" dirty="0">
              <a:solidFill>
                <a:srgbClr val="0000FF"/>
              </a:solidFill>
            </a:endParaRPr>
          </a:p>
        </p:txBody>
      </p:sp>
    </p:spTree>
    <p:extLst>
      <p:ext uri="{BB962C8B-B14F-4D97-AF65-F5344CB8AC3E}">
        <p14:creationId xmlns:p14="http://schemas.microsoft.com/office/powerpoint/2010/main" val="1663679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00364" y="357166"/>
            <a:ext cx="3001143" cy="646331"/>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smtClean="0">
                <a:solidFill>
                  <a:srgbClr val="FFFF00"/>
                </a:solidFill>
              </a:rPr>
              <a:t>الضيافة في الإسلام</a:t>
            </a:r>
            <a:endParaRPr lang="ar-IQ" sz="3600" b="1" dirty="0">
              <a:solidFill>
                <a:srgbClr val="FFFF00"/>
              </a:solidFill>
            </a:endParaRPr>
          </a:p>
        </p:txBody>
      </p:sp>
      <p:sp>
        <p:nvSpPr>
          <p:cNvPr id="5" name="Rectangle 4"/>
          <p:cNvSpPr/>
          <p:nvPr/>
        </p:nvSpPr>
        <p:spPr>
          <a:xfrm>
            <a:off x="285720" y="1285860"/>
            <a:ext cx="8572560" cy="1815882"/>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ar-IQ" sz="2800" b="1" dirty="0" smtClean="0">
                <a:solidFill>
                  <a:schemeClr val="tx1"/>
                </a:solidFill>
              </a:rPr>
              <a:t>    حثّ الإسلام على الضيافة وأعدّها </a:t>
            </a:r>
            <a:r>
              <a:rPr lang="ar-IQ" sz="2800" b="1" dirty="0" smtClean="0">
                <a:solidFill>
                  <a:srgbClr val="0000FF"/>
                </a:solidFill>
              </a:rPr>
              <a:t>من آداب الإسلام</a:t>
            </a:r>
            <a:r>
              <a:rPr lang="ar-IQ" sz="2800" b="1" dirty="0" smtClean="0">
                <a:solidFill>
                  <a:schemeClr val="tx1"/>
                </a:solidFill>
              </a:rPr>
              <a:t>. فإكرام الضيف </a:t>
            </a:r>
            <a:r>
              <a:rPr lang="ar-IQ" sz="2800" b="1" dirty="0" smtClean="0">
                <a:solidFill>
                  <a:srgbClr val="0000FF"/>
                </a:solidFill>
              </a:rPr>
              <a:t>خلق النبيين والصديقين</a:t>
            </a:r>
            <a:r>
              <a:rPr lang="ar-IQ" sz="2800" b="1" dirty="0" smtClean="0">
                <a:solidFill>
                  <a:schemeClr val="tx1"/>
                </a:solidFill>
              </a:rPr>
              <a:t>، وهو خلق رفيع ومحبب لكل مسلم. وقد جاء </a:t>
            </a:r>
            <a:r>
              <a:rPr lang="ar-IQ" sz="2800" b="1" dirty="0" smtClean="0">
                <a:solidFill>
                  <a:srgbClr val="660066"/>
                </a:solidFill>
              </a:rPr>
              <a:t>إنشاء </a:t>
            </a:r>
            <a:r>
              <a:rPr lang="ar-IQ" sz="2800" b="1" dirty="0" smtClean="0">
                <a:solidFill>
                  <a:srgbClr val="C00000"/>
                </a:solidFill>
              </a:rPr>
              <a:t>الخانات</a:t>
            </a:r>
            <a:r>
              <a:rPr lang="ar-IQ" sz="2800" b="1" dirty="0" smtClean="0">
                <a:solidFill>
                  <a:srgbClr val="660066"/>
                </a:solidFill>
              </a:rPr>
              <a:t> منذ بواكير الحضارة الإسلامية</a:t>
            </a:r>
            <a:r>
              <a:rPr lang="ar-IQ" sz="2800" b="1" dirty="0" smtClean="0">
                <a:solidFill>
                  <a:schemeClr val="tx1"/>
                </a:solidFill>
              </a:rPr>
              <a:t>، تأكيداً على رقي المدنية الإسلامية، وإهتمامها بأحوال المسافرين والغرباء. </a:t>
            </a:r>
          </a:p>
        </p:txBody>
      </p:sp>
      <p:pic>
        <p:nvPicPr>
          <p:cNvPr id="10" name="Picture 2" descr="https://encrypted-tbn0.gstatic.com/images?q=tbn:ANd9GcRt5W5HhC4bF9jt8f4uYUDTee7Zlh0Kpe6ELQ3Z4z4_4bh1tSM9"/>
          <p:cNvPicPr>
            <a:picLocks noChangeAspect="1" noChangeArrowheads="1"/>
          </p:cNvPicPr>
          <p:nvPr/>
        </p:nvPicPr>
        <p:blipFill>
          <a:blip r:embed="rId2"/>
          <a:srcRect/>
          <a:stretch>
            <a:fillRect/>
          </a:stretch>
        </p:blipFill>
        <p:spPr bwMode="auto">
          <a:xfrm>
            <a:off x="0" y="3143224"/>
            <a:ext cx="3490607" cy="3714776"/>
          </a:xfrm>
          <a:prstGeom prst="rect">
            <a:avLst/>
          </a:prstGeom>
          <a:noFill/>
        </p:spPr>
      </p:pic>
      <p:pic>
        <p:nvPicPr>
          <p:cNvPr id="23556" name="Picture 4" descr="https://encrypted-tbn2.gstatic.com/images?q=tbn:ANd9GcQliAYO33GNEiBV4L_i8qcxLVH_X7b5j6XjYWvWsKJe269itKh4"/>
          <p:cNvPicPr>
            <a:picLocks noChangeAspect="1" noChangeArrowheads="1"/>
          </p:cNvPicPr>
          <p:nvPr/>
        </p:nvPicPr>
        <p:blipFill>
          <a:blip r:embed="rId3"/>
          <a:srcRect/>
          <a:stretch>
            <a:fillRect/>
          </a:stretch>
        </p:blipFill>
        <p:spPr bwMode="auto">
          <a:xfrm>
            <a:off x="4143372" y="3143247"/>
            <a:ext cx="4929222" cy="3725577"/>
          </a:xfrm>
          <a:prstGeom prst="rect">
            <a:avLst/>
          </a:prstGeom>
          <a:noFill/>
        </p:spPr>
      </p:pic>
    </p:spTree>
    <p:extLst>
      <p:ext uri="{BB962C8B-B14F-4D97-AF65-F5344CB8AC3E}">
        <p14:creationId xmlns:p14="http://schemas.microsoft.com/office/powerpoint/2010/main" val="4282622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http://static.flickr.com/53/131289827_15ce74ed42_o.jpg"/>
          <p:cNvPicPr>
            <a:picLocks noChangeAspect="1" noChangeArrowheads="1"/>
          </p:cNvPicPr>
          <p:nvPr/>
        </p:nvPicPr>
        <p:blipFill>
          <a:blip r:embed="rId2"/>
          <a:srcRect/>
          <a:stretch>
            <a:fillRect/>
          </a:stretch>
        </p:blipFill>
        <p:spPr bwMode="auto">
          <a:xfrm>
            <a:off x="-1" y="0"/>
            <a:ext cx="9221227" cy="6858000"/>
          </a:xfrm>
          <a:prstGeom prst="rect">
            <a:avLst/>
          </a:prstGeom>
          <a:noFill/>
        </p:spPr>
      </p:pic>
      <p:sp>
        <p:nvSpPr>
          <p:cNvPr id="4" name="Rectangle 3"/>
          <p:cNvSpPr/>
          <p:nvPr/>
        </p:nvSpPr>
        <p:spPr>
          <a:xfrm>
            <a:off x="285720" y="4786322"/>
            <a:ext cx="8572560" cy="1815882"/>
          </a:xfrm>
          <a:prstGeom prst="rect">
            <a:avLst/>
          </a:prstGeom>
          <a:ln>
            <a:solidFill>
              <a:schemeClr val="tx1"/>
            </a:solidFill>
          </a:ln>
        </p:spPr>
        <p:style>
          <a:lnRef idx="0">
            <a:schemeClr val="accent3"/>
          </a:lnRef>
          <a:fillRef idx="3">
            <a:schemeClr val="accent3"/>
          </a:fillRef>
          <a:effectRef idx="3">
            <a:schemeClr val="accent3"/>
          </a:effectRef>
          <a:fontRef idx="minor">
            <a:schemeClr val="lt1"/>
          </a:fontRef>
        </p:style>
        <p:txBody>
          <a:bodyPr wrap="square">
            <a:spAutoFit/>
          </a:bodyPr>
          <a:lstStyle/>
          <a:p>
            <a:pPr algn="just"/>
            <a:r>
              <a:rPr lang="ar-IQ" sz="2800" b="1" dirty="0" smtClean="0">
                <a:solidFill>
                  <a:srgbClr val="0000FF"/>
                </a:solidFill>
              </a:rPr>
              <a:t>إنتشرت الخانات على طول الطرق التجارية بين المدن الإسلامية</a:t>
            </a:r>
            <a:r>
              <a:rPr lang="ar-IQ" sz="2800" b="1" dirty="0" smtClean="0">
                <a:solidFill>
                  <a:schemeClr val="tx1"/>
                </a:solidFill>
              </a:rPr>
              <a:t>، وكان </a:t>
            </a:r>
            <a:r>
              <a:rPr lang="ar-IQ" sz="2800" b="1" dirty="0" smtClean="0">
                <a:solidFill>
                  <a:srgbClr val="C00000"/>
                </a:solidFill>
              </a:rPr>
              <a:t>أكثر روّادها من التجار وطلبة العلم</a:t>
            </a:r>
            <a:r>
              <a:rPr lang="ar-IQ" sz="2800" b="1" dirty="0" smtClean="0">
                <a:solidFill>
                  <a:schemeClr val="tx1"/>
                </a:solidFill>
              </a:rPr>
              <a:t>، فكانت هذه الدور تقدّم الضيافة من </a:t>
            </a:r>
            <a:r>
              <a:rPr lang="ar-IQ" sz="2800" b="1" dirty="0" smtClean="0">
                <a:solidFill>
                  <a:srgbClr val="0000FF"/>
                </a:solidFill>
              </a:rPr>
              <a:t>الطعام والشراب مجاناً للفقراء والمساكين وأبناء السبيل</a:t>
            </a:r>
            <a:r>
              <a:rPr lang="ar-IQ" sz="2800" b="1" dirty="0" smtClean="0">
                <a:solidFill>
                  <a:schemeClr val="tx1"/>
                </a:solidFill>
              </a:rPr>
              <a:t>، ومن ثمّ أطلق على الخانات التي ظهرت وكانت تقدّم الطعام مجانًا (</a:t>
            </a:r>
            <a:r>
              <a:rPr lang="ar-IQ" sz="2800" b="1" dirty="0" smtClean="0">
                <a:solidFill>
                  <a:srgbClr val="660066"/>
                </a:solidFill>
              </a:rPr>
              <a:t>دار الضيافة</a:t>
            </a:r>
            <a:r>
              <a:rPr lang="ar-IQ" sz="2800" b="1" dirty="0" smtClean="0">
                <a:solidFill>
                  <a:schemeClr val="tx1"/>
                </a:solidFill>
              </a:rPr>
              <a:t>).</a:t>
            </a:r>
          </a:p>
        </p:txBody>
      </p:sp>
      <p:sp>
        <p:nvSpPr>
          <p:cNvPr id="6" name="Rectangle 5"/>
          <p:cNvSpPr/>
          <p:nvPr/>
        </p:nvSpPr>
        <p:spPr>
          <a:xfrm>
            <a:off x="357158" y="357166"/>
            <a:ext cx="8572560" cy="2246769"/>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ar-IQ" sz="2800" b="1" dirty="0" smtClean="0">
                <a:solidFill>
                  <a:srgbClr val="003300"/>
                </a:solidFill>
              </a:rPr>
              <a:t>     تكمن أهمية هذه الخانات والفنادق؛ أنه </a:t>
            </a:r>
            <a:r>
              <a:rPr lang="ar-IQ" sz="2800" b="1" dirty="0" smtClean="0">
                <a:solidFill>
                  <a:srgbClr val="C00000"/>
                </a:solidFill>
              </a:rPr>
              <a:t>لما كان ابن السبيل </a:t>
            </a:r>
            <a:r>
              <a:rPr lang="ar-IQ" sz="2800" b="1" dirty="0" smtClean="0">
                <a:solidFill>
                  <a:srgbClr val="003300"/>
                </a:solidFill>
              </a:rPr>
              <a:t>من جملة </a:t>
            </a:r>
            <a:r>
              <a:rPr lang="ar-IQ" sz="2800" b="1" dirty="0" smtClean="0">
                <a:solidFill>
                  <a:srgbClr val="C00000"/>
                </a:solidFill>
              </a:rPr>
              <a:t>المستحقين لأموال الزكاة</a:t>
            </a:r>
            <a:r>
              <a:rPr lang="ar-IQ" sz="2800" b="1" dirty="0" smtClean="0">
                <a:solidFill>
                  <a:srgbClr val="003300"/>
                </a:solidFill>
              </a:rPr>
              <a:t>، فقد سعت المؤسسة الإدارية الإسلامية لتقديم كل ما يلزمه من طعام وشراب وسكنى، </a:t>
            </a:r>
            <a:r>
              <a:rPr lang="ar-IQ" sz="2800" b="1" dirty="0" smtClean="0">
                <a:solidFill>
                  <a:srgbClr val="C00000"/>
                </a:solidFill>
              </a:rPr>
              <a:t>فكانت الخانات من قبيل المصالح المرسلة التي إبتكرتها الشريعة الإسلامية</a:t>
            </a:r>
            <a:r>
              <a:rPr lang="ar-IQ" sz="2800" b="1" dirty="0" smtClean="0">
                <a:solidFill>
                  <a:srgbClr val="003300"/>
                </a:solidFill>
              </a:rPr>
              <a:t>، وتطبيقاً رائعاً تميزت به الحضارة الإسلامية على مدار تاريخها الطويل</a:t>
            </a:r>
            <a:r>
              <a:rPr lang="en-US" sz="2800" b="1" dirty="0" smtClean="0">
                <a:solidFill>
                  <a:srgbClr val="003300"/>
                </a:solidFill>
              </a:rPr>
              <a:t>.</a:t>
            </a:r>
            <a:endParaRPr lang="ar-IQ" sz="2800" b="1" dirty="0">
              <a:solidFill>
                <a:srgbClr val="003300"/>
              </a:solidFill>
            </a:endParaRPr>
          </a:p>
        </p:txBody>
      </p:sp>
    </p:spTree>
    <p:extLst>
      <p:ext uri="{BB962C8B-B14F-4D97-AF65-F5344CB8AC3E}">
        <p14:creationId xmlns:p14="http://schemas.microsoft.com/office/powerpoint/2010/main" val="2901607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52702" y="214290"/>
            <a:ext cx="4719562" cy="646331"/>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smtClean="0">
                <a:solidFill>
                  <a:srgbClr val="FFFF00"/>
                </a:solidFill>
              </a:rPr>
              <a:t>دور إنتشار المسيحية في أوربا</a:t>
            </a:r>
            <a:endParaRPr lang="ar-IQ" sz="3600" b="1" dirty="0">
              <a:solidFill>
                <a:srgbClr val="FFFF00"/>
              </a:solidFill>
            </a:endParaRPr>
          </a:p>
        </p:txBody>
      </p:sp>
      <p:sp>
        <p:nvSpPr>
          <p:cNvPr id="5" name="Rectangle 4"/>
          <p:cNvSpPr/>
          <p:nvPr/>
        </p:nvSpPr>
        <p:spPr>
          <a:xfrm>
            <a:off x="285720" y="1000108"/>
            <a:ext cx="8572560" cy="3108543"/>
          </a:xfrm>
          <a:prstGeom prst="rect">
            <a:avLst/>
          </a:prstGeom>
          <a:ln/>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ar-IQ" sz="2800" b="1" dirty="0" smtClean="0"/>
              <a:t>    إنتشار المسيحية في أوربا أدى الى حرص رجال الدين والأمراء والأغنياء على الترحيب بالضيوف الوافدين، بسبب أن المسيحية تعدّ كرم الضيافة أحد أهم التقاليد الدينية. </a:t>
            </a:r>
            <a:r>
              <a:rPr lang="ar-IQ" sz="2800" b="1" dirty="0" smtClean="0">
                <a:solidFill>
                  <a:srgbClr val="C00000"/>
                </a:solidFill>
              </a:rPr>
              <a:t>ومن هنا جاء الدعم المباشر من رجال الدين والأمراء والأغنياء لمهنة الفندقة غير مدفوعة الأجر</a:t>
            </a:r>
            <a:r>
              <a:rPr lang="ar-IQ" sz="2800" b="1" dirty="0" smtClean="0"/>
              <a:t>. </a:t>
            </a:r>
          </a:p>
          <a:p>
            <a:pPr algn="just"/>
            <a:r>
              <a:rPr lang="ar-IQ" sz="2800" b="1" dirty="0" smtClean="0"/>
              <a:t>      </a:t>
            </a:r>
            <a:r>
              <a:rPr lang="ar-IQ" sz="2800" b="1" dirty="0" smtClean="0">
                <a:solidFill>
                  <a:srgbClr val="0000FF"/>
                </a:solidFill>
              </a:rPr>
              <a:t>ونتيجة الى وجود بعض الأفراد الذين يهتمون بالكسب المالي فازداد عدد الأماكن المخصصة للفندقة المدفوعة الأجر، فأخذت الفندقة غير المدفوعة الأجر تنحصر شيئاً فشيئاً حتى انتشرت الفندقة العامة في المدن. </a:t>
            </a:r>
          </a:p>
        </p:txBody>
      </p:sp>
      <p:sp>
        <p:nvSpPr>
          <p:cNvPr id="6" name="Rectangle 5"/>
          <p:cNvSpPr/>
          <p:nvPr/>
        </p:nvSpPr>
        <p:spPr>
          <a:xfrm>
            <a:off x="285720" y="4254065"/>
            <a:ext cx="8501090" cy="2246769"/>
          </a:xfrm>
          <a:prstGeom prst="rect">
            <a:avLst/>
          </a:prstGeom>
        </p:spPr>
        <p:txBody>
          <a:bodyPr wrap="square">
            <a:spAutoFit/>
          </a:bodyPr>
          <a:lstStyle/>
          <a:p>
            <a:r>
              <a:rPr lang="ar-IQ" sz="2800" b="1" dirty="0" smtClean="0">
                <a:solidFill>
                  <a:srgbClr val="0000FF"/>
                </a:solidFill>
              </a:rPr>
              <a:t>حلّ محل هذه الفنادق (بيوت الضيافة) </a:t>
            </a:r>
            <a:r>
              <a:rPr lang="ar-IQ" sz="2800" b="1" dirty="0" smtClean="0"/>
              <a:t>في تقديم الإقامة والضيافة وذلك </a:t>
            </a:r>
            <a:r>
              <a:rPr lang="ar-IQ" sz="2800" b="1" dirty="0" smtClean="0">
                <a:solidFill>
                  <a:srgbClr val="660066"/>
                </a:solidFill>
              </a:rPr>
              <a:t>في القرنين الثالث عشر والرابع عشر الميلاديين</a:t>
            </a:r>
            <a:r>
              <a:rPr lang="ar-IQ" sz="2800" b="1" dirty="0" smtClean="0"/>
              <a:t>. ولم تكن هناك مبالغ يدفعها المسافرون مقابل ما يحصلون عليه من ضيافة كريمة، بل يقدمون مبالغ تعبّر عن شكرهم. </a:t>
            </a:r>
            <a:r>
              <a:rPr lang="ar-IQ" sz="2800" b="1" dirty="0" smtClean="0">
                <a:solidFill>
                  <a:srgbClr val="C00000"/>
                </a:solidFill>
              </a:rPr>
              <a:t>وعندما شمل النظام الضريبي بيوت الضيافة، تحوّلت إلى فنادق تجارية</a:t>
            </a:r>
            <a:r>
              <a:rPr lang="ar-IQ" sz="2800" b="1" dirty="0" smtClean="0"/>
              <a:t>.</a:t>
            </a:r>
            <a:endParaRPr lang="ar-IQ" sz="2800" b="1" dirty="0"/>
          </a:p>
        </p:txBody>
      </p:sp>
    </p:spTree>
    <p:extLst>
      <p:ext uri="{BB962C8B-B14F-4D97-AF65-F5344CB8AC3E}">
        <p14:creationId xmlns:p14="http://schemas.microsoft.com/office/powerpoint/2010/main" val="3077284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214290"/>
            <a:ext cx="8643998"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smtClean="0"/>
              <a:t>الأسباب التي أدت الى أن تكون صناعة الضيافة واحدة من أكبر الصناعات وأسرعها نمواً في العالم</a:t>
            </a:r>
            <a:endParaRPr lang="ar-IQ" sz="3600" b="1" dirty="0"/>
          </a:p>
        </p:txBody>
      </p:sp>
      <p:sp>
        <p:nvSpPr>
          <p:cNvPr id="5" name="Content Placeholder 2"/>
          <p:cNvSpPr>
            <a:spLocks noGrp="1"/>
          </p:cNvSpPr>
          <p:nvPr>
            <p:ph idx="1"/>
          </p:nvPr>
        </p:nvSpPr>
        <p:spPr>
          <a:xfrm>
            <a:off x="214282" y="1760557"/>
            <a:ext cx="8715436" cy="4597401"/>
          </a:xfrm>
        </p:spPr>
        <p:txBody>
          <a:bodyPr>
            <a:normAutofit fontScale="70000" lnSpcReduction="20000"/>
          </a:bodyPr>
          <a:lstStyle/>
          <a:p>
            <a:pPr lvl="0"/>
            <a:r>
              <a:rPr lang="ar-IQ" b="1" dirty="0" smtClean="0">
                <a:solidFill>
                  <a:srgbClr val="0000FF"/>
                </a:solidFill>
              </a:rPr>
              <a:t>التطور الهائل والسريع في وسائل السفر التي أتاحت للناس الإنتقال من مكان لآخر بسهولة ويسر.</a:t>
            </a:r>
            <a:endParaRPr lang="en-US" b="1" dirty="0" smtClean="0">
              <a:solidFill>
                <a:srgbClr val="0000FF"/>
              </a:solidFill>
            </a:endParaRPr>
          </a:p>
          <a:p>
            <a:pPr lvl="0"/>
            <a:r>
              <a:rPr lang="ar-IQ" b="1" dirty="0" smtClean="0">
                <a:solidFill>
                  <a:srgbClr val="C00000"/>
                </a:solidFill>
              </a:rPr>
              <a:t>إعتراف الدول والحكومات بأحقية كل مواطن بالحصول على إجازات مدفوعة الأجر، وحقهم بالترفيه عن أنفسهم.</a:t>
            </a:r>
            <a:endParaRPr lang="en-US" b="1" dirty="0" smtClean="0">
              <a:solidFill>
                <a:srgbClr val="C00000"/>
              </a:solidFill>
            </a:endParaRPr>
          </a:p>
          <a:p>
            <a:pPr lvl="0"/>
            <a:r>
              <a:rPr lang="ar-IQ" b="1" dirty="0" smtClean="0">
                <a:solidFill>
                  <a:srgbClr val="0000FF"/>
                </a:solidFill>
              </a:rPr>
              <a:t>زيادة أوقات الفراغ للناس والتي يقضونها خارج منازلهم.</a:t>
            </a:r>
            <a:endParaRPr lang="en-US" b="1" dirty="0" smtClean="0">
              <a:solidFill>
                <a:srgbClr val="0000FF"/>
              </a:solidFill>
            </a:endParaRPr>
          </a:p>
          <a:p>
            <a:pPr lvl="0"/>
            <a:r>
              <a:rPr lang="ar-IQ" b="1" dirty="0" smtClean="0">
                <a:solidFill>
                  <a:srgbClr val="C00000"/>
                </a:solidFill>
              </a:rPr>
              <a:t>قيام الدول بعمل المشاريع السياحية والترفيهية لمواطنيها.</a:t>
            </a:r>
            <a:endParaRPr lang="en-US" b="1" dirty="0" smtClean="0">
              <a:solidFill>
                <a:srgbClr val="C00000"/>
              </a:solidFill>
            </a:endParaRPr>
          </a:p>
          <a:p>
            <a:pPr lvl="0"/>
            <a:r>
              <a:rPr lang="ar-IQ" b="1" dirty="0" smtClean="0">
                <a:solidFill>
                  <a:srgbClr val="0000FF"/>
                </a:solidFill>
              </a:rPr>
              <a:t>إعتماد كثير من دول العالم على السياحة كمصدر دخل رئيس لها.</a:t>
            </a:r>
            <a:endParaRPr lang="en-US" b="1" dirty="0" smtClean="0">
              <a:solidFill>
                <a:srgbClr val="0000FF"/>
              </a:solidFill>
            </a:endParaRPr>
          </a:p>
          <a:p>
            <a:pPr lvl="0"/>
            <a:r>
              <a:rPr lang="ar-IQ" b="1" dirty="0" smtClean="0">
                <a:solidFill>
                  <a:srgbClr val="C00000"/>
                </a:solidFill>
              </a:rPr>
              <a:t>تأسيس شبكة المواصلات من طرق وسكك حديد داخل الدول وفيما بينها ما سهل من عملية تنقل الناس.</a:t>
            </a:r>
            <a:endParaRPr lang="en-US" b="1" dirty="0" smtClean="0">
              <a:solidFill>
                <a:srgbClr val="C00000"/>
              </a:solidFill>
            </a:endParaRPr>
          </a:p>
          <a:p>
            <a:pPr lvl="0"/>
            <a:r>
              <a:rPr lang="ar-IQ" b="1" dirty="0" smtClean="0">
                <a:solidFill>
                  <a:srgbClr val="0000FF"/>
                </a:solidFill>
              </a:rPr>
              <a:t>التطور في المستوى المعيشي لمعظم الشعوب ما أوجد لديهم القدرة والرغبة في السفر وتجربة حياة الترف.</a:t>
            </a:r>
            <a:endParaRPr lang="en-US" b="1" dirty="0" smtClean="0">
              <a:solidFill>
                <a:srgbClr val="0000FF"/>
              </a:solidFill>
            </a:endParaRPr>
          </a:p>
          <a:p>
            <a:pPr lvl="0"/>
            <a:r>
              <a:rPr lang="ar-IQ" b="1" dirty="0" smtClean="0">
                <a:solidFill>
                  <a:srgbClr val="C00000"/>
                </a:solidFill>
              </a:rPr>
              <a:t>ظهور وكالات السفر والسياحة لتكون الوسيط بين المنتج والمستهلك السياحي لتسهيل عملية الإتصال والتسويق والنقل والمتابعة.</a:t>
            </a:r>
            <a:endParaRPr lang="en-US" b="1" dirty="0" smtClean="0">
              <a:solidFill>
                <a:srgbClr val="C00000"/>
              </a:solidFill>
            </a:endParaRPr>
          </a:p>
          <a:p>
            <a:r>
              <a:rPr lang="ar-IQ" b="1" dirty="0" smtClean="0">
                <a:solidFill>
                  <a:srgbClr val="0000FF"/>
                </a:solidFill>
              </a:rPr>
              <a:t>إعتماد عدد الفنادق والمطاعم وأماكن الترفيه في الدول معيار على تطورها.</a:t>
            </a:r>
            <a:endParaRPr lang="ar-IQ" b="1" dirty="0">
              <a:solidFill>
                <a:srgbClr val="0000FF"/>
              </a:solidFill>
            </a:endParaRPr>
          </a:p>
        </p:txBody>
      </p:sp>
    </p:spTree>
    <p:extLst>
      <p:ext uri="{BB962C8B-B14F-4D97-AF65-F5344CB8AC3E}">
        <p14:creationId xmlns:p14="http://schemas.microsoft.com/office/powerpoint/2010/main" val="14514904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214290"/>
            <a:ext cx="8643998"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smtClean="0"/>
              <a:t>مفهوم صناعة الضيافة </a:t>
            </a:r>
          </a:p>
          <a:p>
            <a:pPr algn="ctr"/>
            <a:r>
              <a:rPr lang="en-US" sz="3600" b="1" dirty="0" smtClean="0"/>
              <a:t>The concept of Hospitality industry</a:t>
            </a:r>
            <a:r>
              <a:rPr lang="en-US" sz="3600" dirty="0" smtClean="0"/>
              <a:t> </a:t>
            </a:r>
            <a:endParaRPr lang="ar-IQ" sz="3600" b="1" dirty="0"/>
          </a:p>
        </p:txBody>
      </p:sp>
      <p:sp>
        <p:nvSpPr>
          <p:cNvPr id="5" name="Content Placeholder 2"/>
          <p:cNvSpPr>
            <a:spLocks noGrp="1"/>
          </p:cNvSpPr>
          <p:nvPr>
            <p:ph idx="1"/>
          </p:nvPr>
        </p:nvSpPr>
        <p:spPr>
          <a:xfrm>
            <a:off x="214282" y="1600200"/>
            <a:ext cx="8643998" cy="4525963"/>
          </a:xfrm>
        </p:spPr>
        <p:txBody>
          <a:bodyPr>
            <a:normAutofit fontScale="62500" lnSpcReduction="20000"/>
          </a:bodyPr>
          <a:lstStyle/>
          <a:p>
            <a:pPr lvl="0"/>
            <a:r>
              <a:rPr lang="ar-IQ" b="1" dirty="0" smtClean="0">
                <a:solidFill>
                  <a:srgbClr val="C00000"/>
                </a:solidFill>
              </a:rPr>
              <a:t>السفر </a:t>
            </a:r>
            <a:r>
              <a:rPr lang="en-US" b="1" dirty="0" smtClean="0">
                <a:solidFill>
                  <a:srgbClr val="C00000"/>
                </a:solidFill>
              </a:rPr>
              <a:t>Travel</a:t>
            </a:r>
            <a:r>
              <a:rPr lang="ar-IQ" b="1" dirty="0" smtClean="0">
                <a:solidFill>
                  <a:srgbClr val="C00000"/>
                </a:solidFill>
              </a:rPr>
              <a:t> </a:t>
            </a:r>
            <a:r>
              <a:rPr lang="ar-IQ" b="1" dirty="0" smtClean="0"/>
              <a:t>: إن الناس يسافرون لأغراض عديدة مثل: التجارة، الزيارة، حضور المؤتمرات، العلاج، وغيرها من الأسباب. ومن منطلق مفهوم الضيافة هناك أناس يستقبلون المسافرين ويقدمون لهم الخدمات والذين يمثلون مجتمعاتهم لإعطاء إنطباع جيد، وتوفير الراحة والعناية للمسافرين. كما وأن وسائل النقل المتطورة كالطائرات والبواخر والقطارت توفر الخدمات الراقية التي تلبي رغبات المسافرين والتنافس من حيث الخدمة الجيدة والتعامل الجيد والجو المريح للمسافرين.</a:t>
            </a:r>
            <a:endParaRPr lang="en-US" b="1" dirty="0" smtClean="0"/>
          </a:p>
          <a:p>
            <a:pPr lvl="0"/>
            <a:r>
              <a:rPr lang="ar-IQ" b="1" dirty="0" smtClean="0">
                <a:solidFill>
                  <a:srgbClr val="C00000"/>
                </a:solidFill>
              </a:rPr>
              <a:t>الإقامة </a:t>
            </a:r>
            <a:r>
              <a:rPr lang="en-US" b="1" dirty="0" smtClean="0">
                <a:solidFill>
                  <a:srgbClr val="C00000"/>
                </a:solidFill>
              </a:rPr>
              <a:t>Lodging</a:t>
            </a:r>
            <a:r>
              <a:rPr lang="ar-IQ" b="1" dirty="0" smtClean="0"/>
              <a:t> : تشمل الفنادق، الموتيلات، الشقق المفروشة والمنتجعات. وتتميّز المؤسسات الفندقية بكثافة رأس المال المستثمر، وكثافة عنصر العمل. ومن الجدير بالذكر أن المؤسسات الفندقية تتنافس بقوة لتقديم الخدمة الجيدة للضيوف، بل والإبتكار في الخدمات المقدمة، فضلاً عن العمل الجاد على تلبية وإشباع رغبات وإحتياجات الضيوف. </a:t>
            </a:r>
            <a:endParaRPr lang="en-US" b="1" dirty="0" smtClean="0"/>
          </a:p>
          <a:p>
            <a:pPr lvl="0"/>
            <a:r>
              <a:rPr lang="ar-IQ" b="1" dirty="0" smtClean="0"/>
              <a:t>ا</a:t>
            </a:r>
            <a:r>
              <a:rPr lang="ar-IQ" b="1" dirty="0" smtClean="0">
                <a:solidFill>
                  <a:srgbClr val="C00000"/>
                </a:solidFill>
              </a:rPr>
              <a:t>لمطاعم </a:t>
            </a:r>
            <a:r>
              <a:rPr lang="en-US" b="1" dirty="0" err="1" smtClean="0">
                <a:solidFill>
                  <a:srgbClr val="C00000"/>
                </a:solidFill>
              </a:rPr>
              <a:t>Restaurantes</a:t>
            </a:r>
            <a:r>
              <a:rPr lang="ar-IQ" b="1" dirty="0" smtClean="0">
                <a:solidFill>
                  <a:srgbClr val="C00000"/>
                </a:solidFill>
              </a:rPr>
              <a:t> </a:t>
            </a:r>
            <a:r>
              <a:rPr lang="ar-IQ" b="1" dirty="0" smtClean="0"/>
              <a:t>: يمثل أماكن تقديم الأطعمة والمشروبات بإختلاف التصنيفات وأماكنها، كما وإنها تشكل جزءاً كبيراً من صناعة الضيافة. </a:t>
            </a:r>
            <a:endParaRPr lang="en-US" b="1" dirty="0" smtClean="0"/>
          </a:p>
          <a:p>
            <a:pPr lvl="0"/>
            <a:r>
              <a:rPr lang="ar-IQ" b="1" dirty="0" smtClean="0">
                <a:solidFill>
                  <a:srgbClr val="C00000"/>
                </a:solidFill>
              </a:rPr>
              <a:t>خدمة التغذية </a:t>
            </a:r>
            <a:r>
              <a:rPr lang="en-US" b="1" dirty="0" smtClean="0">
                <a:solidFill>
                  <a:srgbClr val="C00000"/>
                </a:solidFill>
              </a:rPr>
              <a:t>Foodservice</a:t>
            </a:r>
            <a:r>
              <a:rPr lang="ar-IQ" b="1" dirty="0" smtClean="0"/>
              <a:t> : لا تقتصر خدمات الأغذية على المطاعم والفنادق فقط، بل تشمل خدمة الأغذية في شركات الطيران، المدارس والجامعات، القواعد العسكرية، المستشفيات، دور الرعاية الصحية، الشركات والمصانع. </a:t>
            </a:r>
            <a:endParaRPr lang="en-US" b="1" dirty="0" smtClean="0"/>
          </a:p>
          <a:p>
            <a:r>
              <a:rPr lang="ar-IQ" b="1" dirty="0" smtClean="0">
                <a:solidFill>
                  <a:srgbClr val="C00000"/>
                </a:solidFill>
              </a:rPr>
              <a:t>الترفيه </a:t>
            </a:r>
            <a:r>
              <a:rPr lang="en-US" b="1" dirty="0" smtClean="0">
                <a:solidFill>
                  <a:srgbClr val="C00000"/>
                </a:solidFill>
              </a:rPr>
              <a:t>Entertainment</a:t>
            </a:r>
            <a:r>
              <a:rPr lang="ar-IQ" b="1" dirty="0" smtClean="0">
                <a:solidFill>
                  <a:srgbClr val="C00000"/>
                </a:solidFill>
              </a:rPr>
              <a:t> </a:t>
            </a:r>
            <a:r>
              <a:rPr lang="ar-IQ" b="1" dirty="0" smtClean="0"/>
              <a:t>: وهي الأماكن التي يقصدها المسافرين للترفيه عن أنفسهم، مثل الحدائق، ملاهي الأطفال، صالات الألعاب، الملاعب الرياضية، المسارح ودور السينما.</a:t>
            </a:r>
            <a:endParaRPr lang="ar-IQ" b="1" dirty="0"/>
          </a:p>
        </p:txBody>
      </p:sp>
    </p:spTree>
    <p:extLst>
      <p:ext uri="{BB962C8B-B14F-4D97-AF65-F5344CB8AC3E}">
        <p14:creationId xmlns:p14="http://schemas.microsoft.com/office/powerpoint/2010/main" val="4004113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randombar(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randombar(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randombar(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randombar(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randombar(horizontal)">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20" y="214290"/>
            <a:ext cx="8643998"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smtClean="0"/>
              <a:t>مفهوم الضيافة</a:t>
            </a:r>
          </a:p>
          <a:p>
            <a:pPr algn="ctr"/>
            <a:r>
              <a:rPr lang="ar-IQ" sz="3600" b="1" dirty="0" smtClean="0"/>
              <a:t> </a:t>
            </a:r>
            <a:r>
              <a:rPr lang="en-US" sz="3600" b="1" dirty="0" smtClean="0"/>
              <a:t>The concept of Hospitality</a:t>
            </a:r>
            <a:endParaRPr lang="ar-IQ" sz="3600" b="1" dirty="0"/>
          </a:p>
        </p:txBody>
      </p:sp>
      <p:sp>
        <p:nvSpPr>
          <p:cNvPr id="5" name="Rectangle 4"/>
          <p:cNvSpPr/>
          <p:nvPr/>
        </p:nvSpPr>
        <p:spPr>
          <a:xfrm>
            <a:off x="285720" y="1857364"/>
            <a:ext cx="8501090" cy="1569660"/>
          </a:xfrm>
          <a:prstGeom prst="rect">
            <a:avLst/>
          </a:prstGeom>
        </p:spPr>
        <p:txBody>
          <a:bodyPr wrap="square">
            <a:spAutoFit/>
          </a:bodyPr>
          <a:lstStyle/>
          <a:p>
            <a:pPr algn="just"/>
            <a:r>
              <a:rPr lang="ar-IQ" sz="3200" b="1" dirty="0" smtClean="0"/>
              <a:t>عملية إستقبال الزوار أو الضيوف والأجانب والترويح عنهم مع منحهم الحرية بالمودة، وتقديم خدمات الطعام والشراب والخدمات الأخرى.</a:t>
            </a:r>
            <a:endParaRPr lang="ar-IQ" sz="3200" b="1" dirty="0"/>
          </a:p>
        </p:txBody>
      </p:sp>
      <p:grpSp>
        <p:nvGrpSpPr>
          <p:cNvPr id="8" name="Group 7"/>
          <p:cNvGrpSpPr/>
          <p:nvPr/>
        </p:nvGrpSpPr>
        <p:grpSpPr>
          <a:xfrm>
            <a:off x="214282" y="3571876"/>
            <a:ext cx="8390000" cy="2554545"/>
            <a:chOff x="214282" y="3571876"/>
            <a:chExt cx="8390000" cy="2554545"/>
          </a:xfrm>
        </p:grpSpPr>
        <p:sp>
          <p:nvSpPr>
            <p:cNvPr id="6" name="Rectangle 5"/>
            <p:cNvSpPr/>
            <p:nvPr/>
          </p:nvSpPr>
          <p:spPr>
            <a:xfrm>
              <a:off x="8143900" y="3643314"/>
              <a:ext cx="460382" cy="584775"/>
            </a:xfrm>
            <a:prstGeom prst="rect">
              <a:avLst/>
            </a:prstGeom>
          </p:spPr>
          <p:style>
            <a:lnRef idx="3">
              <a:schemeClr val="lt1"/>
            </a:lnRef>
            <a:fillRef idx="1">
              <a:schemeClr val="accent3"/>
            </a:fillRef>
            <a:effectRef idx="1">
              <a:schemeClr val="accent3"/>
            </a:effectRef>
            <a:fontRef idx="minor">
              <a:schemeClr val="lt1"/>
            </a:fontRef>
          </p:style>
          <p:txBody>
            <a:bodyPr wrap="none">
              <a:spAutoFit/>
            </a:bodyPr>
            <a:lstStyle/>
            <a:p>
              <a:r>
                <a:rPr lang="ar-IQ" sz="3200" b="1" dirty="0" smtClean="0">
                  <a:solidFill>
                    <a:srgbClr val="C00000"/>
                  </a:solidFill>
                </a:rPr>
                <a:t>أو</a:t>
              </a:r>
              <a:endParaRPr lang="ar-IQ" sz="3200" b="1" dirty="0">
                <a:solidFill>
                  <a:srgbClr val="C00000"/>
                </a:solidFill>
              </a:endParaRPr>
            </a:p>
          </p:txBody>
        </p:sp>
        <p:sp>
          <p:nvSpPr>
            <p:cNvPr id="7" name="Rectangle 6"/>
            <p:cNvSpPr/>
            <p:nvPr/>
          </p:nvSpPr>
          <p:spPr>
            <a:xfrm>
              <a:off x="214282" y="3571876"/>
              <a:ext cx="7643834" cy="2554545"/>
            </a:xfrm>
            <a:prstGeom prst="rect">
              <a:avLst/>
            </a:prstGeom>
          </p:spPr>
          <p:txBody>
            <a:bodyPr wrap="square">
              <a:spAutoFit/>
            </a:bodyPr>
            <a:lstStyle/>
            <a:p>
              <a:pPr algn="just"/>
              <a:r>
                <a:rPr lang="ar-IQ" sz="3200" b="1" dirty="0" smtClean="0"/>
                <a:t>كلّ الأنشطة التي توفر وتلبي طلبات ما يحتاج إليه المسافر من إقامة تتميز بالراحة والأمان وتقدّم له خدمات الأغذية والمشروبات والترفيه وتجعله يشعر بأنه لا زال بين عشيرته ووطنه وأصدقائه وهذا منذ وصوله، وأثناء إقامته، وحتى مغادرته</a:t>
              </a:r>
              <a:endParaRPr lang="ar-IQ" sz="3200" b="1" dirty="0"/>
            </a:p>
          </p:txBody>
        </p:sp>
      </p:grpSp>
    </p:spTree>
    <p:extLst>
      <p:ext uri="{BB962C8B-B14F-4D97-AF65-F5344CB8AC3E}">
        <p14:creationId xmlns:p14="http://schemas.microsoft.com/office/powerpoint/2010/main" val="3902490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Bottom)">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514350" lvl="0" indent="-514350">
              <a:buFont typeface="+mj-lt"/>
              <a:buAutoNum type="arabicPeriod"/>
            </a:pPr>
            <a:r>
              <a:rPr lang="ar-IQ" b="1" dirty="0" smtClean="0"/>
              <a:t>تتأثر بالأحداث السياسية والإستقرار السياسي.</a:t>
            </a:r>
            <a:endParaRPr lang="en-US" b="1" dirty="0" smtClean="0"/>
          </a:p>
          <a:p>
            <a:pPr marL="514350" lvl="0" indent="-514350">
              <a:buFont typeface="+mj-lt"/>
              <a:buAutoNum type="arabicPeriod"/>
            </a:pPr>
            <a:r>
              <a:rPr lang="ar-IQ" b="1" dirty="0" smtClean="0"/>
              <a:t>تتأثر بالأحداث الإقتصادية.</a:t>
            </a:r>
            <a:endParaRPr lang="en-US" b="1" dirty="0" smtClean="0"/>
          </a:p>
          <a:p>
            <a:pPr marL="514350" lvl="0" indent="-514350">
              <a:buFont typeface="+mj-lt"/>
              <a:buAutoNum type="arabicPeriod"/>
            </a:pPr>
            <a:r>
              <a:rPr lang="ar-IQ" b="1" dirty="0" smtClean="0"/>
              <a:t>تحقق التوازن المرضي بين أنماط الطلب بشكل عام والطلب السياحي بشكل خاص. </a:t>
            </a:r>
            <a:endParaRPr lang="en-US" b="1" dirty="0" smtClean="0"/>
          </a:p>
          <a:p>
            <a:pPr marL="514350" lvl="0" indent="-514350">
              <a:buFont typeface="+mj-lt"/>
              <a:buAutoNum type="arabicPeriod"/>
            </a:pPr>
            <a:r>
              <a:rPr lang="ar-IQ" b="1" dirty="0" smtClean="0"/>
              <a:t>جدولة الموارد والطاقة التشغيلية.</a:t>
            </a:r>
            <a:endParaRPr lang="en-US" b="1" dirty="0" smtClean="0"/>
          </a:p>
          <a:p>
            <a:pPr marL="514350" lvl="0" indent="-514350">
              <a:buFont typeface="+mj-lt"/>
              <a:buAutoNum type="arabicPeriod"/>
            </a:pPr>
            <a:r>
              <a:rPr lang="ar-IQ" b="1" dirty="0" smtClean="0"/>
              <a:t>تقدّم خدمات الضيافة بحضور المستفيد، لأنها خدمات آنية ومباشرة، لذا توجد هناك علاقة تفاعلية بين مورد الخدمة والمستفيد منها. </a:t>
            </a:r>
            <a:endParaRPr lang="en-US" b="1" dirty="0" smtClean="0"/>
          </a:p>
          <a:p>
            <a:pPr marL="514350" lvl="0" indent="-514350">
              <a:buFont typeface="+mj-lt"/>
              <a:buAutoNum type="arabicPeriod"/>
            </a:pPr>
            <a:r>
              <a:rPr lang="ar-IQ" b="1" dirty="0" smtClean="0"/>
              <a:t>تقدّم الضيافة على مدار السنة.</a:t>
            </a:r>
            <a:endParaRPr lang="en-US" b="1" dirty="0" smtClean="0"/>
          </a:p>
          <a:p>
            <a:pPr marL="514350" lvl="0" indent="-514350">
              <a:buFont typeface="+mj-lt"/>
              <a:buAutoNum type="arabicPeriod"/>
            </a:pPr>
            <a:r>
              <a:rPr lang="ar-IQ" b="1" dirty="0" smtClean="0"/>
              <a:t>تلبي رغبات العملاء وتشبع إحتياجاتهم. </a:t>
            </a:r>
            <a:endParaRPr lang="en-US" b="1" dirty="0" smtClean="0"/>
          </a:p>
          <a:p>
            <a:pPr marL="514350" lvl="0" indent="-514350">
              <a:buFont typeface="+mj-lt"/>
              <a:buAutoNum type="arabicPeriod"/>
            </a:pPr>
            <a:r>
              <a:rPr lang="ar-IQ" b="1" dirty="0" smtClean="0"/>
              <a:t>تتطلب الضيافة مزيجاً مؤتلفاً أو تركيبة متداخلة من الخبرة التصنيعية ومهارات تقديم الخدمة.</a:t>
            </a:r>
            <a:endParaRPr lang="ar-IQ" b="1" dirty="0"/>
          </a:p>
        </p:txBody>
      </p:sp>
      <p:sp>
        <p:nvSpPr>
          <p:cNvPr id="4" name="Rectangle 3"/>
          <p:cNvSpPr/>
          <p:nvPr/>
        </p:nvSpPr>
        <p:spPr>
          <a:xfrm>
            <a:off x="285720" y="214290"/>
            <a:ext cx="8643998"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smtClean="0"/>
              <a:t>سمات صناعة الضيافة</a:t>
            </a:r>
          </a:p>
          <a:p>
            <a:pPr algn="ctr"/>
            <a:r>
              <a:rPr lang="ar-IQ" sz="3600" b="1" dirty="0" smtClean="0"/>
              <a:t> </a:t>
            </a:r>
            <a:r>
              <a:rPr lang="en-US" sz="3600" b="1" dirty="0" smtClean="0"/>
              <a:t>Attributes the Hospitality industry </a:t>
            </a:r>
            <a:endParaRPr lang="ar-IQ" sz="3600" b="1" dirty="0"/>
          </a:p>
        </p:txBody>
      </p:sp>
    </p:spTree>
    <p:extLst>
      <p:ext uri="{BB962C8B-B14F-4D97-AF65-F5344CB8AC3E}">
        <p14:creationId xmlns:p14="http://schemas.microsoft.com/office/powerpoint/2010/main" val="35608111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4257692"/>
          </a:xfrm>
        </p:spPr>
        <p:txBody>
          <a:bodyPr>
            <a:normAutofit fontScale="77500" lnSpcReduction="20000"/>
          </a:bodyPr>
          <a:lstStyle/>
          <a:p>
            <a:pPr marL="514350" lvl="0" indent="-514350">
              <a:buFont typeface="+mj-lt"/>
              <a:buAutoNum type="arabicPeriod"/>
            </a:pPr>
            <a:r>
              <a:rPr lang="ar-IQ" b="1" dirty="0" smtClean="0"/>
              <a:t>يمتلك العراق ستة مطارات تتوزع بين بغداد والموصل والبصرة وأربيل والسليمانية والنجف الأشرف. وهي تستقبل الملايين من الوافدين من والى العراق. وقد وصل عدد الطائرات الهابطة عام 2009 الى 3876 طائرة، وبلغ عدد المسافرين القادمين 181036 مسافر.</a:t>
            </a:r>
            <a:endParaRPr lang="en-US" b="1" dirty="0" smtClean="0"/>
          </a:p>
          <a:p>
            <a:pPr marL="514350" lvl="0" indent="-514350">
              <a:buFont typeface="+mj-lt"/>
              <a:buAutoNum type="arabicPeriod"/>
            </a:pPr>
            <a:r>
              <a:rPr lang="ar-IQ" b="1" dirty="0" smtClean="0"/>
              <a:t>يضم العراق مئات الفنادق وبمختلف درجاتها التصنيفية، من الدرجة الممتازة وحتى الدرجة الرابعة. </a:t>
            </a:r>
            <a:endParaRPr lang="en-US" b="1" dirty="0" smtClean="0"/>
          </a:p>
          <a:p>
            <a:pPr marL="514350" lvl="0" indent="-514350">
              <a:buFont typeface="+mj-lt"/>
              <a:buAutoNum type="arabicPeriod"/>
            </a:pPr>
            <a:r>
              <a:rPr lang="ar-IQ" b="1" dirty="0" smtClean="0"/>
              <a:t>تشتهر المطاعم السياحية في العراق بالأكلات العراقية المتنوعة، وكذلك بتقديم الأطعمة العربية والأجنبية المتنوعة.</a:t>
            </a:r>
            <a:endParaRPr lang="en-US" b="1" dirty="0" smtClean="0"/>
          </a:p>
          <a:p>
            <a:pPr marL="514350" lvl="0" indent="-514350">
              <a:buFont typeface="+mj-lt"/>
              <a:buAutoNum type="arabicPeriod"/>
            </a:pPr>
            <a:r>
              <a:rPr lang="ar-IQ" b="1" dirty="0" smtClean="0"/>
              <a:t>تنتشر أماكن الترفيه والحدائق العامة والمتنزهات السياحية من شمال العراق الى جنوبه. </a:t>
            </a:r>
            <a:endParaRPr lang="en-US" b="1" dirty="0" smtClean="0"/>
          </a:p>
          <a:p>
            <a:pPr marL="514350" indent="-514350">
              <a:buFont typeface="+mj-lt"/>
              <a:buAutoNum type="arabicPeriod"/>
            </a:pPr>
            <a:r>
              <a:rPr lang="ar-IQ" b="1" dirty="0" smtClean="0"/>
              <a:t>بلغت مكاتب السياحة والسفر في العراق 344 شركة سياحة في عام 2009.</a:t>
            </a:r>
            <a:endParaRPr lang="ar-IQ" b="1" dirty="0"/>
          </a:p>
        </p:txBody>
      </p:sp>
      <p:sp>
        <p:nvSpPr>
          <p:cNvPr id="4" name="Rectangle 3"/>
          <p:cNvSpPr/>
          <p:nvPr/>
        </p:nvSpPr>
        <p:spPr>
          <a:xfrm>
            <a:off x="285720" y="214290"/>
            <a:ext cx="8643998" cy="1200329"/>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ar-IQ" sz="3600" b="1" dirty="0" smtClean="0"/>
              <a:t>مقومات صناعة الضيافة في العراق</a:t>
            </a:r>
          </a:p>
          <a:p>
            <a:pPr algn="ctr"/>
            <a:r>
              <a:rPr lang="ar-IQ" sz="3600" b="1" dirty="0" smtClean="0"/>
              <a:t> </a:t>
            </a:r>
            <a:r>
              <a:rPr lang="en-US" sz="3600" b="1" dirty="0" smtClean="0"/>
              <a:t>Elements of the Hospitality industry in Iraq</a:t>
            </a:r>
            <a:endParaRPr lang="ar-IQ" sz="3600" b="1" dirty="0"/>
          </a:p>
        </p:txBody>
      </p:sp>
    </p:spTree>
    <p:extLst>
      <p:ext uri="{BB962C8B-B14F-4D97-AF65-F5344CB8AC3E}">
        <p14:creationId xmlns:p14="http://schemas.microsoft.com/office/powerpoint/2010/main" val="671974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hotelinfo24.pl/image/galerie/glowne_art/1430.jpg"/>
          <p:cNvPicPr>
            <a:picLocks noChangeAspect="1" noChangeArrowheads="1"/>
          </p:cNvPicPr>
          <p:nvPr/>
        </p:nvPicPr>
        <p:blipFill>
          <a:blip r:embed="rId2"/>
          <a:srcRect/>
          <a:stretch>
            <a:fillRect/>
          </a:stretch>
        </p:blipFill>
        <p:spPr bwMode="auto">
          <a:xfrm>
            <a:off x="214282" y="2452656"/>
            <a:ext cx="4643470" cy="4405344"/>
          </a:xfrm>
          <a:prstGeom prst="rect">
            <a:avLst/>
          </a:prstGeom>
          <a:noFill/>
        </p:spPr>
      </p:pic>
      <p:sp>
        <p:nvSpPr>
          <p:cNvPr id="2" name="Title 1"/>
          <p:cNvSpPr>
            <a:spLocks noGrp="1"/>
          </p:cNvSpPr>
          <p:nvPr>
            <p:ph type="title"/>
          </p:nvPr>
        </p:nvSpPr>
        <p:spPr>
          <a:xfrm>
            <a:off x="457200" y="274638"/>
            <a:ext cx="8229600" cy="2368544"/>
          </a:xfrm>
          <a:solidFill>
            <a:srgbClr val="FFFF66"/>
          </a:solidFill>
          <a:ln w="76200">
            <a:solidFill>
              <a:srgbClr val="0000FF"/>
            </a:solidFill>
          </a:ln>
        </p:spPr>
        <p:style>
          <a:lnRef idx="0">
            <a:schemeClr val="accent6"/>
          </a:lnRef>
          <a:fillRef idx="3">
            <a:schemeClr val="accent6"/>
          </a:fillRef>
          <a:effectRef idx="3">
            <a:schemeClr val="accent6"/>
          </a:effectRef>
          <a:fontRef idx="minor">
            <a:schemeClr val="lt1"/>
          </a:fontRef>
        </p:style>
        <p:txBody>
          <a:bodyPr>
            <a:normAutofit/>
          </a:bodyPr>
          <a:lstStyle/>
          <a:p>
            <a:r>
              <a:rPr lang="ar-IQ" sz="6000" b="1" dirty="0" smtClean="0">
                <a:solidFill>
                  <a:srgbClr val="0000FF"/>
                </a:solidFill>
              </a:rPr>
              <a:t>صناعة الضيافة</a:t>
            </a:r>
            <a:br>
              <a:rPr lang="ar-IQ" sz="6000" b="1" dirty="0" smtClean="0">
                <a:solidFill>
                  <a:srgbClr val="0000FF"/>
                </a:solidFill>
              </a:rPr>
            </a:br>
            <a:r>
              <a:rPr lang="en-US" sz="5400" b="1" dirty="0" smtClean="0">
                <a:solidFill>
                  <a:srgbClr val="0000FF"/>
                </a:solidFill>
              </a:rPr>
              <a:t>Hospitality Industry</a:t>
            </a:r>
            <a:endParaRPr lang="ar-IQ" sz="6000" b="1" dirty="0">
              <a:solidFill>
                <a:srgbClr val="0000FF"/>
              </a:solidFill>
            </a:endParaRPr>
          </a:p>
        </p:txBody>
      </p:sp>
      <p:sp>
        <p:nvSpPr>
          <p:cNvPr id="4" name="Rectangle 3"/>
          <p:cNvSpPr/>
          <p:nvPr/>
        </p:nvSpPr>
        <p:spPr>
          <a:xfrm>
            <a:off x="5143504" y="3143248"/>
            <a:ext cx="3571868" cy="3046988"/>
          </a:xfrm>
          <a:prstGeom prst="rect">
            <a:avLst/>
          </a:prstGeom>
          <a:solidFill>
            <a:srgbClr val="CCFF99"/>
          </a:solidFill>
        </p:spPr>
        <p:txBody>
          <a:bodyPr wrap="square">
            <a:spAutoFit/>
          </a:bodyPr>
          <a:lstStyle/>
          <a:p>
            <a:r>
              <a:rPr lang="ar-IQ" sz="3200" b="1" dirty="0" smtClean="0">
                <a:solidFill>
                  <a:srgbClr val="003300"/>
                </a:solidFill>
              </a:rPr>
              <a:t>إحدى القطاعات الخدمية الإقتصادية الحديثة والمتطورة، ويشكل نجاحها نجاحاً وإنتعاشاً إقتصادياً للبلدان التي تعتمد على هذه الصناعة</a:t>
            </a:r>
            <a:endParaRPr lang="ar-IQ" sz="3200" b="1" dirty="0">
              <a:solidFill>
                <a:srgbClr val="003300"/>
              </a:solidFill>
            </a:endParaRPr>
          </a:p>
        </p:txBody>
      </p:sp>
    </p:spTree>
    <p:extLst>
      <p:ext uri="{BB962C8B-B14F-4D97-AF65-F5344CB8AC3E}">
        <p14:creationId xmlns:p14="http://schemas.microsoft.com/office/powerpoint/2010/main" val="1131183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lqabas.com.kw/sites/default/files/article/original/2008/02/24/187319.jpg"/>
          <p:cNvPicPr>
            <a:picLocks noChangeAspect="1" noChangeArrowheads="1"/>
          </p:cNvPicPr>
          <p:nvPr/>
        </p:nvPicPr>
        <p:blipFill>
          <a:blip r:embed="rId2"/>
          <a:srcRect/>
          <a:stretch>
            <a:fillRect/>
          </a:stretch>
        </p:blipFill>
        <p:spPr bwMode="auto">
          <a:xfrm>
            <a:off x="0" y="0"/>
            <a:ext cx="6000760" cy="4178953"/>
          </a:xfrm>
          <a:prstGeom prst="rect">
            <a:avLst/>
          </a:prstGeom>
          <a:noFill/>
        </p:spPr>
      </p:pic>
      <p:sp>
        <p:nvSpPr>
          <p:cNvPr id="4" name="Rectangle 3"/>
          <p:cNvSpPr/>
          <p:nvPr/>
        </p:nvSpPr>
        <p:spPr>
          <a:xfrm>
            <a:off x="285720" y="3857628"/>
            <a:ext cx="8572528" cy="2554545"/>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IQ" sz="3200" b="1" dirty="0" smtClean="0"/>
              <a:t>هي عملية إستقبال الضيوف أو المسافرين الذين يطلق عليهم العملاء أو النزلاء </a:t>
            </a:r>
            <a:r>
              <a:rPr lang="en-US" sz="3200" b="1" dirty="0" smtClean="0"/>
              <a:t>Guest</a:t>
            </a:r>
            <a:r>
              <a:rPr lang="ar-IQ" sz="3200" b="1" dirty="0" smtClean="0"/>
              <a:t> والذي يجب أن يوفر لهم خدمة الإسكان (مكان الإقامة) </a:t>
            </a:r>
            <a:r>
              <a:rPr lang="en-US" sz="3200" b="1" dirty="0" smtClean="0"/>
              <a:t>Lodging</a:t>
            </a:r>
            <a:r>
              <a:rPr lang="ar-IQ" sz="3200" b="1" dirty="0" smtClean="0"/>
              <a:t> وأن يزودوا أيضاً بمنتجات الأغذية والمشروبات، فضلاً عن العديد من الخدمات الأخرى التي تقدم الى الزبون منذ وصوله وحتى وقت المغادرة.</a:t>
            </a:r>
            <a:endParaRPr lang="ar-IQ" sz="3200" b="1" dirty="0"/>
          </a:p>
        </p:txBody>
      </p:sp>
      <p:sp>
        <p:nvSpPr>
          <p:cNvPr id="5" name="Rectangle 4"/>
          <p:cNvSpPr/>
          <p:nvPr/>
        </p:nvSpPr>
        <p:spPr>
          <a:xfrm>
            <a:off x="6643702" y="1214422"/>
            <a:ext cx="1861407" cy="830997"/>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4800" b="1" dirty="0" smtClean="0">
                <a:solidFill>
                  <a:srgbClr val="FFFF00"/>
                </a:solidFill>
              </a:rPr>
              <a:t>الضيافة </a:t>
            </a:r>
            <a:endParaRPr lang="ar-IQ" sz="4800" b="1" dirty="0">
              <a:solidFill>
                <a:srgbClr val="FFFF00"/>
              </a:solidFill>
            </a:endParaRPr>
          </a:p>
        </p:txBody>
      </p:sp>
    </p:spTree>
    <p:extLst>
      <p:ext uri="{BB962C8B-B14F-4D97-AF65-F5344CB8AC3E}">
        <p14:creationId xmlns:p14="http://schemas.microsoft.com/office/powerpoint/2010/main" val="3933042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raa3.net/vb/storeimg/img_1345806185_387.gif"/>
          <p:cNvPicPr>
            <a:picLocks noChangeAspect="1" noChangeArrowheads="1"/>
          </p:cNvPicPr>
          <p:nvPr/>
        </p:nvPicPr>
        <p:blipFill>
          <a:blip r:embed="rId2"/>
          <a:srcRect/>
          <a:stretch>
            <a:fillRect/>
          </a:stretch>
        </p:blipFill>
        <p:spPr bwMode="auto">
          <a:xfrm>
            <a:off x="2643174" y="1928802"/>
            <a:ext cx="6286544" cy="4795735"/>
          </a:xfrm>
          <a:prstGeom prst="rect">
            <a:avLst/>
          </a:prstGeom>
          <a:noFill/>
        </p:spPr>
      </p:pic>
      <p:sp>
        <p:nvSpPr>
          <p:cNvPr id="4" name="Rectangle 3"/>
          <p:cNvSpPr/>
          <p:nvPr/>
        </p:nvSpPr>
        <p:spPr>
          <a:xfrm>
            <a:off x="285720" y="500042"/>
            <a:ext cx="7786742" cy="107721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ar-IQ" sz="3200" b="1" dirty="0" smtClean="0"/>
              <a:t>عملية ترحيب وإشباع الحاجات والرغبات الأساسية للضيوف ولا سيّما فيما يتعلق بالإقامة والطعام والشراب.</a:t>
            </a:r>
            <a:endParaRPr lang="ar-IQ" sz="3200" b="1" dirty="0"/>
          </a:p>
        </p:txBody>
      </p:sp>
      <p:sp>
        <p:nvSpPr>
          <p:cNvPr id="5" name="Rectangle 4"/>
          <p:cNvSpPr/>
          <p:nvPr/>
        </p:nvSpPr>
        <p:spPr>
          <a:xfrm>
            <a:off x="8215338" y="571480"/>
            <a:ext cx="595035" cy="830997"/>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4800" b="1" dirty="0" smtClean="0">
                <a:solidFill>
                  <a:srgbClr val="FFFF00"/>
                </a:solidFill>
              </a:rPr>
              <a:t>أو</a:t>
            </a:r>
            <a:endParaRPr lang="ar-IQ" sz="4800" b="1" dirty="0">
              <a:solidFill>
                <a:srgbClr val="FFFF00"/>
              </a:solidFill>
            </a:endParaRPr>
          </a:p>
        </p:txBody>
      </p:sp>
      <p:sp>
        <p:nvSpPr>
          <p:cNvPr id="7" name="Content Placeholder 2"/>
          <p:cNvSpPr>
            <a:spLocks noGrp="1"/>
          </p:cNvSpPr>
          <p:nvPr>
            <p:ph idx="1"/>
          </p:nvPr>
        </p:nvSpPr>
        <p:spPr>
          <a:xfrm>
            <a:off x="285720" y="2928934"/>
            <a:ext cx="2786082" cy="2857520"/>
          </a:xfrm>
          <a:solidFill>
            <a:srgbClr val="CCFF99"/>
          </a:solidFill>
        </p:spPr>
        <p:style>
          <a:lnRef idx="1">
            <a:schemeClr val="accent3"/>
          </a:lnRef>
          <a:fillRef idx="2">
            <a:schemeClr val="accent3"/>
          </a:fillRef>
          <a:effectRef idx="1">
            <a:schemeClr val="accent3"/>
          </a:effectRef>
          <a:fontRef idx="minor">
            <a:schemeClr val="dk1"/>
          </a:fontRef>
        </p:style>
        <p:txBody>
          <a:bodyPr>
            <a:noAutofit/>
          </a:bodyPr>
          <a:lstStyle/>
          <a:p>
            <a:r>
              <a:rPr lang="ar-IQ" sz="2800" b="1" dirty="0" smtClean="0"/>
              <a:t>صناعة خدمية.</a:t>
            </a:r>
          </a:p>
          <a:p>
            <a:r>
              <a:rPr lang="ar-IQ" sz="2800" b="1" dirty="0" smtClean="0"/>
              <a:t>تسعى الى تحقيق الرضا والقناعة لدى الضيف، عن طريق تقديم خدمات متعددة ومتنوعة.</a:t>
            </a:r>
            <a:endParaRPr lang="ar-IQ" sz="2800" b="1" dirty="0"/>
          </a:p>
        </p:txBody>
      </p:sp>
      <p:sp>
        <p:nvSpPr>
          <p:cNvPr id="8" name="Rectangle 7"/>
          <p:cNvSpPr/>
          <p:nvPr/>
        </p:nvSpPr>
        <p:spPr>
          <a:xfrm>
            <a:off x="214282" y="2078172"/>
            <a:ext cx="2957861" cy="707886"/>
          </a:xfrm>
          <a:prstGeom prst="rect">
            <a:avLst/>
          </a:prstGeom>
        </p:spPr>
        <p:style>
          <a:lnRef idx="0">
            <a:schemeClr val="accent1"/>
          </a:lnRef>
          <a:fillRef idx="3">
            <a:schemeClr val="accent1"/>
          </a:fillRef>
          <a:effectRef idx="3">
            <a:schemeClr val="accent1"/>
          </a:effectRef>
          <a:fontRef idx="minor">
            <a:schemeClr val="lt1"/>
          </a:fontRef>
        </p:style>
        <p:txBody>
          <a:bodyPr wrap="none">
            <a:spAutoFit/>
          </a:bodyPr>
          <a:lstStyle/>
          <a:p>
            <a:r>
              <a:rPr lang="ar-IQ" sz="4000" b="1" dirty="0" smtClean="0">
                <a:solidFill>
                  <a:srgbClr val="FFFF00"/>
                </a:solidFill>
              </a:rPr>
              <a:t>مميزات الضيافة </a:t>
            </a:r>
            <a:endParaRPr lang="ar-IQ" sz="4000" b="1" dirty="0">
              <a:solidFill>
                <a:srgbClr val="FFFF00"/>
              </a:solidFill>
            </a:endParaRPr>
          </a:p>
        </p:txBody>
      </p:sp>
    </p:spTree>
    <p:extLst>
      <p:ext uri="{BB962C8B-B14F-4D97-AF65-F5344CB8AC3E}">
        <p14:creationId xmlns:p14="http://schemas.microsoft.com/office/powerpoint/2010/main" val="190389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bg/>
                                          </p:spTgt>
                                        </p:tgtEl>
                                        <p:attrNameLst>
                                          <p:attrName>style.visibility</p:attrName>
                                        </p:attrNameLst>
                                      </p:cBhvr>
                                      <p:to>
                                        <p:strVal val="visible"/>
                                      </p:to>
                                    </p:set>
                                    <p:animEffect transition="in" filter="randombar(horizontal)">
                                      <p:cBhvr>
                                        <p:cTn id="10" dur="500"/>
                                        <p:tgtEl>
                                          <p:spTgt spid="7">
                                            <p:bg/>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5" dur="500"/>
                                        <p:tgtEl>
                                          <p:spTgt spid="7">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randombar(horizontal)">
                                      <p:cBhvr>
                                        <p:cTn id="2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70" y="1214422"/>
            <a:ext cx="9144064" cy="5500702"/>
          </a:xfrm>
        </p:spPr>
        <p:txBody>
          <a:bodyPr>
            <a:noAutofit/>
          </a:bodyPr>
          <a:lstStyle/>
          <a:p>
            <a:pPr marL="514350" indent="-514350">
              <a:buFont typeface="+mj-lt"/>
              <a:buAutoNum type="arabicPeriod"/>
            </a:pPr>
            <a:r>
              <a:rPr lang="ar-IQ" sz="2400" b="1" dirty="0" smtClean="0">
                <a:solidFill>
                  <a:srgbClr val="0000FF"/>
                </a:solidFill>
              </a:rPr>
              <a:t>تطور وسائل النقل والإنتقال</a:t>
            </a:r>
          </a:p>
          <a:p>
            <a:pPr marL="514350" indent="-514350">
              <a:buFont typeface="+mj-lt"/>
              <a:buAutoNum type="arabicPeriod"/>
            </a:pPr>
            <a:r>
              <a:rPr lang="ar-IQ" sz="2400" b="1" dirty="0" smtClean="0">
                <a:solidFill>
                  <a:srgbClr val="0000FF"/>
                </a:solidFill>
              </a:rPr>
              <a:t>الأعمال التجارية </a:t>
            </a:r>
            <a:r>
              <a:rPr lang="ar-IQ" sz="2400" b="1" dirty="0" smtClean="0"/>
              <a:t>: من متطلبات الأعمال التجارية أنها تقتضي السفر، وبالتالي تطلب الأمر وجود مشاريع ضناعة الضيافة.</a:t>
            </a:r>
          </a:p>
          <a:p>
            <a:pPr marL="514350" lvl="0" indent="-514350">
              <a:buFont typeface="+mj-lt"/>
              <a:buAutoNum type="arabicPeriod"/>
            </a:pPr>
            <a:r>
              <a:rPr lang="ar-IQ" sz="2400" b="1" dirty="0" smtClean="0">
                <a:solidFill>
                  <a:srgbClr val="0000FF"/>
                </a:solidFill>
              </a:rPr>
              <a:t>الرقي في المستوى المعيشي</a:t>
            </a:r>
            <a:r>
              <a:rPr lang="ar-IQ" sz="2400" b="1" dirty="0" smtClean="0"/>
              <a:t> : نتيجة ربحية الأعمال التجارية، إرتفع الجانب المادي فأدى ذلك رغبة السفر والترحال.</a:t>
            </a:r>
            <a:endParaRPr lang="en-US" sz="2400" b="1" dirty="0" smtClean="0"/>
          </a:p>
          <a:p>
            <a:pPr marL="514350" lvl="0" indent="-514350">
              <a:buFont typeface="+mj-lt"/>
              <a:buAutoNum type="arabicPeriod"/>
            </a:pPr>
            <a:r>
              <a:rPr lang="ar-IQ" sz="2400" b="1" dirty="0" smtClean="0">
                <a:solidFill>
                  <a:srgbClr val="0000FF"/>
                </a:solidFill>
              </a:rPr>
              <a:t>التحصيل العلمي </a:t>
            </a:r>
            <a:r>
              <a:rPr lang="ar-IQ" sz="2400" b="1" dirty="0" smtClean="0"/>
              <a:t>: كان تحصيل العلم يقتضي السفر زيادة في المعرفة والعلم والإطلاع.</a:t>
            </a:r>
            <a:endParaRPr lang="en-US" sz="2400" b="1" dirty="0" smtClean="0"/>
          </a:p>
          <a:p>
            <a:pPr marL="514350" lvl="0" indent="-514350">
              <a:buFont typeface="+mj-lt"/>
              <a:buAutoNum type="arabicPeriod"/>
            </a:pPr>
            <a:r>
              <a:rPr lang="ar-IQ" sz="2400" b="1" dirty="0" smtClean="0">
                <a:solidFill>
                  <a:srgbClr val="0000FF"/>
                </a:solidFill>
              </a:rPr>
              <a:t>المتطلبات الدينية </a:t>
            </a:r>
            <a:r>
              <a:rPr lang="ar-IQ" sz="2400" b="1" dirty="0" smtClean="0"/>
              <a:t>: وذلك لزيارة الأماكن الدينية المقدسة والكنائس.</a:t>
            </a:r>
            <a:endParaRPr lang="en-US" sz="2400" b="1" dirty="0" smtClean="0"/>
          </a:p>
          <a:p>
            <a:pPr marL="514350" lvl="0" indent="-514350">
              <a:buFont typeface="+mj-lt"/>
              <a:buAutoNum type="arabicPeriod"/>
            </a:pPr>
            <a:r>
              <a:rPr lang="ar-IQ" sz="2400" b="1" dirty="0" smtClean="0">
                <a:solidFill>
                  <a:srgbClr val="0000FF"/>
                </a:solidFill>
              </a:rPr>
              <a:t>الهجرة</a:t>
            </a:r>
            <a:r>
              <a:rPr lang="ar-IQ" sz="2400" b="1" dirty="0" smtClean="0"/>
              <a:t> : تتطلب السفر والإنتقال.</a:t>
            </a:r>
            <a:endParaRPr lang="en-US" sz="2400" b="1" dirty="0" smtClean="0"/>
          </a:p>
          <a:p>
            <a:pPr marL="514350" lvl="0" indent="-514350">
              <a:buFont typeface="+mj-lt"/>
              <a:buAutoNum type="arabicPeriod"/>
            </a:pPr>
            <a:r>
              <a:rPr lang="ar-IQ" sz="2400" b="1" dirty="0" smtClean="0">
                <a:solidFill>
                  <a:srgbClr val="0000FF"/>
                </a:solidFill>
              </a:rPr>
              <a:t>العلاج</a:t>
            </a:r>
            <a:r>
              <a:rPr lang="ar-IQ" sz="2400" b="1" dirty="0" smtClean="0"/>
              <a:t> : السفر طلباً الى العلاج أو بسبب صحي.</a:t>
            </a:r>
            <a:endParaRPr lang="en-US" sz="2400" b="1" dirty="0" smtClean="0"/>
          </a:p>
          <a:p>
            <a:pPr marL="514350" lvl="0" indent="-514350">
              <a:buFont typeface="+mj-lt"/>
              <a:buAutoNum type="arabicPeriod"/>
            </a:pPr>
            <a:r>
              <a:rPr lang="ar-IQ" sz="2400" b="1" dirty="0" smtClean="0">
                <a:solidFill>
                  <a:srgbClr val="0000FF"/>
                </a:solidFill>
              </a:rPr>
              <a:t>الإستجمام</a:t>
            </a:r>
            <a:r>
              <a:rPr lang="ar-IQ" sz="2400" b="1" dirty="0" smtClean="0"/>
              <a:t> </a:t>
            </a:r>
            <a:r>
              <a:rPr lang="ar-IQ" sz="2400" b="1" dirty="0" smtClean="0">
                <a:solidFill>
                  <a:srgbClr val="0000FF"/>
                </a:solidFill>
              </a:rPr>
              <a:t>والترفيه</a:t>
            </a:r>
            <a:r>
              <a:rPr lang="ar-IQ" sz="2400" b="1" dirty="0" smtClean="0"/>
              <a:t> : تقتضي السفر للتمتع والترفيه.</a:t>
            </a:r>
            <a:endParaRPr lang="en-US" sz="2400" b="1" dirty="0" smtClean="0"/>
          </a:p>
          <a:p>
            <a:pPr marL="514350" indent="-514350">
              <a:buFont typeface="+mj-lt"/>
              <a:buAutoNum type="arabicPeriod"/>
            </a:pPr>
            <a:r>
              <a:rPr lang="ar-IQ" sz="2400" b="1" dirty="0" smtClean="0">
                <a:solidFill>
                  <a:srgbClr val="0000FF"/>
                </a:solidFill>
              </a:rPr>
              <a:t>الصلة</a:t>
            </a:r>
            <a:r>
              <a:rPr lang="ar-IQ" sz="2400" b="1" dirty="0" smtClean="0"/>
              <a:t> </a:t>
            </a:r>
            <a:r>
              <a:rPr lang="ar-IQ" sz="2400" b="1" dirty="0" smtClean="0">
                <a:solidFill>
                  <a:srgbClr val="0000FF"/>
                </a:solidFill>
              </a:rPr>
              <a:t>الإجتماعية</a:t>
            </a:r>
            <a:r>
              <a:rPr lang="ar-IQ" sz="2400" b="1" dirty="0" smtClean="0"/>
              <a:t> : لزيارة العائلات والأصدقاء.</a:t>
            </a:r>
            <a:endParaRPr lang="ar-IQ" sz="2400" b="1" dirty="0"/>
          </a:p>
        </p:txBody>
      </p:sp>
      <p:sp>
        <p:nvSpPr>
          <p:cNvPr id="4" name="Rectangle 3"/>
          <p:cNvSpPr/>
          <p:nvPr/>
        </p:nvSpPr>
        <p:spPr>
          <a:xfrm>
            <a:off x="2825011" y="285728"/>
            <a:ext cx="6000361" cy="830997"/>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IQ" sz="4800" b="1" dirty="0" smtClean="0">
                <a:solidFill>
                  <a:srgbClr val="FFFF00"/>
                </a:solidFill>
              </a:rPr>
              <a:t>أسباب تطور صناعة الضيافة </a:t>
            </a:r>
            <a:endParaRPr lang="ar-IQ" sz="4800" b="1" dirty="0">
              <a:solidFill>
                <a:srgbClr val="FFFF00"/>
              </a:solidFill>
            </a:endParaRPr>
          </a:p>
        </p:txBody>
      </p:sp>
    </p:spTree>
    <p:extLst>
      <p:ext uri="{BB962C8B-B14F-4D97-AF65-F5344CB8AC3E}">
        <p14:creationId xmlns:p14="http://schemas.microsoft.com/office/powerpoint/2010/main" val="22708369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encrypted-tbn2.gstatic.com/images?q=tbn:ANd9GcQKlb8IHWb7s0l1TNRJt0LsJxH62CMFpPyf3WFUjUyGd2DL20g6Mw"/>
          <p:cNvPicPr>
            <a:picLocks noChangeAspect="1" noChangeArrowheads="1"/>
          </p:cNvPicPr>
          <p:nvPr/>
        </p:nvPicPr>
        <p:blipFill>
          <a:blip r:embed="rId2"/>
          <a:srcRect/>
          <a:stretch>
            <a:fillRect/>
          </a:stretch>
        </p:blipFill>
        <p:spPr bwMode="auto">
          <a:xfrm>
            <a:off x="0" y="2510393"/>
            <a:ext cx="9144000" cy="4347607"/>
          </a:xfrm>
          <a:prstGeom prst="rect">
            <a:avLst/>
          </a:prstGeom>
          <a:noFill/>
        </p:spPr>
      </p:pic>
      <p:sp>
        <p:nvSpPr>
          <p:cNvPr id="4" name="Rectangle 3"/>
          <p:cNvSpPr/>
          <p:nvPr/>
        </p:nvSpPr>
        <p:spPr>
          <a:xfrm>
            <a:off x="4929190" y="214290"/>
            <a:ext cx="4017445" cy="1200329"/>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algn="ctr"/>
            <a:r>
              <a:rPr lang="ar-IQ" sz="3600" b="1" dirty="0" smtClean="0">
                <a:solidFill>
                  <a:srgbClr val="FFFF66"/>
                </a:solidFill>
              </a:rPr>
              <a:t>الضيافة في الإمبراطورية </a:t>
            </a:r>
          </a:p>
          <a:p>
            <a:pPr algn="ctr"/>
            <a:r>
              <a:rPr lang="ar-IQ" sz="3600" b="1" dirty="0" smtClean="0">
                <a:solidFill>
                  <a:srgbClr val="FFFF66"/>
                </a:solidFill>
              </a:rPr>
              <a:t>المصرية القديمة </a:t>
            </a:r>
            <a:endParaRPr lang="ar-IQ" sz="3600" b="1" dirty="0">
              <a:solidFill>
                <a:srgbClr val="FFFF66"/>
              </a:solidFill>
            </a:endParaRPr>
          </a:p>
        </p:txBody>
      </p:sp>
      <p:sp>
        <p:nvSpPr>
          <p:cNvPr id="5" name="Rectangle 4"/>
          <p:cNvSpPr/>
          <p:nvPr/>
        </p:nvSpPr>
        <p:spPr>
          <a:xfrm>
            <a:off x="0" y="285728"/>
            <a:ext cx="4071966" cy="830997"/>
          </a:xfrm>
          <a:prstGeom prst="rect">
            <a:avLst/>
          </a:prstGeom>
        </p:spPr>
        <p:txBody>
          <a:bodyPr wrap="square">
            <a:spAutoFit/>
          </a:bodyPr>
          <a:lstStyle/>
          <a:p>
            <a:pPr algn="ctr"/>
            <a:r>
              <a:rPr lang="ar-IQ" sz="2400" b="1" dirty="0" smtClean="0"/>
              <a:t>شيدت مشاريع خدمات الضيافة </a:t>
            </a:r>
          </a:p>
          <a:p>
            <a:pPr algn="ctr"/>
            <a:r>
              <a:rPr lang="ar-IQ" sz="2400" b="1" dirty="0" smtClean="0"/>
              <a:t>الفترة 3200 ق.م. وحتى 476 ب.م</a:t>
            </a:r>
            <a:endParaRPr lang="ar-IQ" sz="2400" b="1" dirty="0"/>
          </a:p>
        </p:txBody>
      </p:sp>
      <p:sp>
        <p:nvSpPr>
          <p:cNvPr id="6" name="Rectangle 5"/>
          <p:cNvSpPr/>
          <p:nvPr/>
        </p:nvSpPr>
        <p:spPr>
          <a:xfrm>
            <a:off x="285720" y="1502150"/>
            <a:ext cx="8501122" cy="156966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ar-IQ" sz="3200" b="1" dirty="0" smtClean="0"/>
              <a:t>كانت على صورة </a:t>
            </a:r>
            <a:r>
              <a:rPr lang="ar-IQ" sz="3200" b="1" dirty="0" smtClean="0">
                <a:solidFill>
                  <a:srgbClr val="FF0000"/>
                </a:solidFill>
              </a:rPr>
              <a:t>خانات</a:t>
            </a:r>
            <a:r>
              <a:rPr lang="ar-IQ" sz="3200" b="1" dirty="0" smtClean="0"/>
              <a:t> أو </a:t>
            </a:r>
            <a:r>
              <a:rPr lang="ar-IQ" sz="3200" b="1" dirty="0" smtClean="0">
                <a:solidFill>
                  <a:srgbClr val="FF0000"/>
                </a:solidFill>
              </a:rPr>
              <a:t>نزل</a:t>
            </a:r>
            <a:r>
              <a:rPr lang="ar-IQ" sz="3200" b="1" dirty="0" smtClean="0"/>
              <a:t> مع </a:t>
            </a:r>
            <a:r>
              <a:rPr lang="ar-IQ" sz="3200" b="1" dirty="0" smtClean="0">
                <a:solidFill>
                  <a:srgbClr val="0000FF"/>
                </a:solidFill>
              </a:rPr>
              <a:t>توفير الحراس لحماية المسافرين </a:t>
            </a:r>
            <a:r>
              <a:rPr lang="ar-IQ" sz="3200" b="1" dirty="0" smtClean="0"/>
              <a:t>الضيوف </a:t>
            </a:r>
            <a:r>
              <a:rPr lang="ar-IQ" sz="3200" b="1" dirty="0" smtClean="0">
                <a:solidFill>
                  <a:srgbClr val="0000FF"/>
                </a:solidFill>
              </a:rPr>
              <a:t>وتأمين</a:t>
            </a:r>
            <a:r>
              <a:rPr lang="ar-IQ" sz="3200" b="1" dirty="0" smtClean="0"/>
              <a:t> </a:t>
            </a:r>
            <a:r>
              <a:rPr lang="ar-IQ" sz="3200" b="1" dirty="0" smtClean="0">
                <a:solidFill>
                  <a:srgbClr val="0000FF"/>
                </a:solidFill>
              </a:rPr>
              <a:t>طرقهم</a:t>
            </a:r>
            <a:r>
              <a:rPr lang="ar-IQ" sz="3200" b="1" dirty="0" smtClean="0"/>
              <a:t>، فضلاً عن </a:t>
            </a:r>
            <a:r>
              <a:rPr lang="ar-IQ" sz="3200" b="1" dirty="0" smtClean="0">
                <a:solidFill>
                  <a:srgbClr val="0000FF"/>
                </a:solidFill>
              </a:rPr>
              <a:t>حراسة القوافل التجارية من قطاع الطرق واللصوص</a:t>
            </a:r>
            <a:r>
              <a:rPr lang="ar-IQ" sz="3200" b="1" dirty="0" smtClean="0"/>
              <a:t>.</a:t>
            </a:r>
            <a:endParaRPr lang="ar-IQ" sz="3200" b="1" dirty="0"/>
          </a:p>
        </p:txBody>
      </p:sp>
    </p:spTree>
    <p:extLst>
      <p:ext uri="{BB962C8B-B14F-4D97-AF65-F5344CB8AC3E}">
        <p14:creationId xmlns:p14="http://schemas.microsoft.com/office/powerpoint/2010/main" val="38014984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1267" y="285728"/>
            <a:ext cx="3137462" cy="1200329"/>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pPr algn="ctr"/>
            <a:r>
              <a:rPr lang="ar-IQ" sz="3600" b="1" dirty="0" smtClean="0">
                <a:solidFill>
                  <a:srgbClr val="FFFF66"/>
                </a:solidFill>
              </a:rPr>
              <a:t>الضيافة عند</a:t>
            </a:r>
          </a:p>
          <a:p>
            <a:pPr algn="ctr"/>
            <a:r>
              <a:rPr lang="ar-IQ" sz="3600" b="1" dirty="0" smtClean="0">
                <a:solidFill>
                  <a:srgbClr val="FFFF66"/>
                </a:solidFill>
              </a:rPr>
              <a:t>الأغريقيون القدامى </a:t>
            </a:r>
            <a:endParaRPr lang="ar-IQ" sz="3600" b="1" dirty="0">
              <a:solidFill>
                <a:srgbClr val="FFFF66"/>
              </a:solidFill>
            </a:endParaRPr>
          </a:p>
        </p:txBody>
      </p:sp>
      <p:sp>
        <p:nvSpPr>
          <p:cNvPr id="6" name="Rectangle 5"/>
          <p:cNvSpPr/>
          <p:nvPr/>
        </p:nvSpPr>
        <p:spPr>
          <a:xfrm>
            <a:off x="285720" y="214290"/>
            <a:ext cx="5429288" cy="1569660"/>
          </a:xfrm>
          <a:prstGeom prst="rect">
            <a:avLst/>
          </a:prstGeom>
        </p:spPr>
        <p:txBody>
          <a:bodyPr wrap="square">
            <a:spAutoFit/>
          </a:bodyPr>
          <a:lstStyle/>
          <a:p>
            <a:r>
              <a:rPr lang="ar-IQ" sz="3200" b="1" dirty="0" smtClean="0"/>
              <a:t>إعتمدت الضيافة الأغريقية القديمة على </a:t>
            </a:r>
            <a:r>
              <a:rPr lang="ar-IQ" sz="3200" b="1" dirty="0" smtClean="0">
                <a:solidFill>
                  <a:srgbClr val="0000FF"/>
                </a:solidFill>
              </a:rPr>
              <a:t>توفير إحتياجات المسافرين والعابرين والوافدين الى البلدة من المأوى والمأكل</a:t>
            </a:r>
            <a:r>
              <a:rPr lang="ar-IQ" sz="3200" b="1" dirty="0" smtClean="0"/>
              <a:t>.</a:t>
            </a:r>
            <a:endParaRPr lang="ar-IQ" sz="3200" b="1" dirty="0"/>
          </a:p>
        </p:txBody>
      </p:sp>
      <p:grpSp>
        <p:nvGrpSpPr>
          <p:cNvPr id="9" name="Group 8"/>
          <p:cNvGrpSpPr/>
          <p:nvPr/>
        </p:nvGrpSpPr>
        <p:grpSpPr>
          <a:xfrm>
            <a:off x="214282" y="2129845"/>
            <a:ext cx="8643998" cy="4688086"/>
            <a:chOff x="214282" y="2129845"/>
            <a:chExt cx="8643998" cy="4688086"/>
          </a:xfrm>
        </p:grpSpPr>
        <p:sp>
          <p:nvSpPr>
            <p:cNvPr id="7" name="Rectangle 6"/>
            <p:cNvSpPr/>
            <p:nvPr/>
          </p:nvSpPr>
          <p:spPr>
            <a:xfrm>
              <a:off x="4572000" y="2129845"/>
              <a:ext cx="4216219" cy="584775"/>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ar-IQ" sz="3200" b="1" dirty="0" smtClean="0"/>
                <a:t>إتساع الإمبراطورية الأغريقية </a:t>
              </a:r>
              <a:endParaRPr lang="ar-IQ" sz="3200" b="1" dirty="0"/>
            </a:p>
          </p:txBody>
        </p:sp>
        <p:sp>
          <p:nvSpPr>
            <p:cNvPr id="8" name="Rectangle 7"/>
            <p:cNvSpPr/>
            <p:nvPr/>
          </p:nvSpPr>
          <p:spPr>
            <a:xfrm>
              <a:off x="214282" y="2786058"/>
              <a:ext cx="8643998" cy="4031873"/>
            </a:xfrm>
            <a:prstGeom prst="rect">
              <a:avLst/>
            </a:prstGeom>
            <a:solidFill>
              <a:srgbClr val="FFFF66"/>
            </a:solidFill>
          </p:spPr>
          <p:txBody>
            <a:bodyPr wrap="square">
              <a:spAutoFit/>
            </a:bodyPr>
            <a:lstStyle/>
            <a:p>
              <a:r>
                <a:rPr lang="ar-IQ" sz="3200" b="1" dirty="0" smtClean="0">
                  <a:solidFill>
                    <a:srgbClr val="0000FF"/>
                  </a:solidFill>
                </a:rPr>
                <a:t>أنشأت بعض أماكن الضيافة المدفوعة الأجر</a:t>
              </a:r>
              <a:r>
                <a:rPr lang="ar-IQ" sz="3200" b="1" dirty="0" smtClean="0"/>
                <a:t>، وكانت تقع </a:t>
              </a:r>
              <a:r>
                <a:rPr lang="ar-IQ" sz="3200" b="1" dirty="0" smtClean="0">
                  <a:solidFill>
                    <a:srgbClr val="C00000"/>
                  </a:solidFill>
                </a:rPr>
                <a:t>بالقرب من المعابد الكبيرة والأماكن المقدسة </a:t>
              </a:r>
              <a:r>
                <a:rPr lang="ar-IQ" sz="3200" b="1" dirty="0" smtClean="0"/>
                <a:t>لغرض إقامة الوافدين </a:t>
              </a:r>
              <a:r>
                <a:rPr lang="ar-IQ" sz="3200" b="1" dirty="0" smtClean="0">
                  <a:solidFill>
                    <a:srgbClr val="C00000"/>
                  </a:solidFill>
                </a:rPr>
                <a:t>للتعبد</a:t>
              </a:r>
              <a:r>
                <a:rPr lang="ar-IQ" sz="3200" b="1" dirty="0" smtClean="0"/>
                <a:t>. </a:t>
              </a:r>
            </a:p>
            <a:p>
              <a:r>
                <a:rPr lang="ar-IQ" sz="3200" b="1" dirty="0" smtClean="0"/>
                <a:t>وكانت أماكن الضيافة تلك </a:t>
              </a:r>
              <a:r>
                <a:rPr lang="ar-IQ" sz="3200" b="1" dirty="0" smtClean="0">
                  <a:solidFill>
                    <a:srgbClr val="C00000"/>
                  </a:solidFill>
                </a:rPr>
                <a:t>تقتصر على الأغنياء والميسورين نتيجة لإرتفاع تكلفة الإقامة بها</a:t>
              </a:r>
              <a:r>
                <a:rPr lang="ar-IQ" sz="3200" b="1" dirty="0" smtClean="0"/>
                <a:t>. وأما </a:t>
              </a:r>
              <a:r>
                <a:rPr lang="ar-IQ" sz="3200" b="1" dirty="0" smtClean="0">
                  <a:solidFill>
                    <a:srgbClr val="660066"/>
                  </a:solidFill>
                </a:rPr>
                <a:t>الفقراء</a:t>
              </a:r>
              <a:r>
                <a:rPr lang="ar-IQ" sz="3200" b="1" dirty="0" smtClean="0"/>
                <a:t> الذي يرغبون بزيارة الأماكن الدينية والتعبد، </a:t>
              </a:r>
              <a:r>
                <a:rPr lang="ar-IQ" sz="3200" b="1" dirty="0" smtClean="0">
                  <a:solidFill>
                    <a:srgbClr val="660066"/>
                  </a:solidFill>
                </a:rPr>
                <a:t>فكانوا يقيمون في مجموعة من الخيام التي تقع بالقرب من المعابد</a:t>
              </a:r>
              <a:r>
                <a:rPr lang="ar-IQ" sz="3200" b="1" dirty="0" smtClean="0"/>
                <a:t>، فكان الرهبان </a:t>
              </a:r>
              <a:r>
                <a:rPr lang="ar-IQ" sz="3200" b="1" dirty="0" smtClean="0">
                  <a:solidFill>
                    <a:srgbClr val="660066"/>
                  </a:solidFill>
                </a:rPr>
                <a:t>ورجال الدين هم الذين </a:t>
              </a:r>
              <a:r>
                <a:rPr lang="ar-IQ" sz="3200" b="1" dirty="0" smtClean="0">
                  <a:solidFill>
                    <a:srgbClr val="C00000"/>
                  </a:solidFill>
                </a:rPr>
                <a:t>يتولون</a:t>
              </a:r>
              <a:r>
                <a:rPr lang="ar-IQ" sz="3200" b="1" dirty="0" smtClean="0">
                  <a:solidFill>
                    <a:srgbClr val="660066"/>
                  </a:solidFill>
                </a:rPr>
                <a:t> إدارة تلك الخيام</a:t>
              </a:r>
              <a:r>
                <a:rPr lang="ar-IQ" sz="3200" b="1" dirty="0" smtClean="0"/>
                <a:t>.</a:t>
              </a:r>
              <a:endParaRPr lang="ar-IQ" sz="3200" b="1" dirty="0"/>
            </a:p>
          </p:txBody>
        </p:sp>
      </p:grpSp>
    </p:spTree>
    <p:extLst>
      <p:ext uri="{BB962C8B-B14F-4D97-AF65-F5344CB8AC3E}">
        <p14:creationId xmlns:p14="http://schemas.microsoft.com/office/powerpoint/2010/main" val="1061192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57488" y="357166"/>
            <a:ext cx="3275256" cy="646331"/>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smtClean="0">
                <a:solidFill>
                  <a:srgbClr val="FFFF66"/>
                </a:solidFill>
              </a:rPr>
              <a:t>الضيافة عند الرومان</a:t>
            </a:r>
            <a:endParaRPr lang="ar-IQ" sz="3600" b="1" dirty="0">
              <a:solidFill>
                <a:srgbClr val="FFFF66"/>
              </a:solidFill>
            </a:endParaRPr>
          </a:p>
        </p:txBody>
      </p:sp>
      <p:sp>
        <p:nvSpPr>
          <p:cNvPr id="5" name="Rectangle 4"/>
          <p:cNvSpPr/>
          <p:nvPr/>
        </p:nvSpPr>
        <p:spPr>
          <a:xfrm>
            <a:off x="285720" y="1214422"/>
            <a:ext cx="8572560" cy="3046988"/>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IQ" sz="3200" b="1" dirty="0" smtClean="0"/>
              <a:t>     إتساع الإمبراطورية الرومانية أدى الى زيادة الوافدين الى الإمبراطورية، </a:t>
            </a:r>
            <a:r>
              <a:rPr lang="ar-IQ" sz="3200" b="1" dirty="0" smtClean="0">
                <a:solidFill>
                  <a:srgbClr val="0000FF"/>
                </a:solidFill>
              </a:rPr>
              <a:t>فأنشأت مجموعة من أماكن الإقامة المخصصة لإيواء الوافدين الى الإمبراطورية</a:t>
            </a:r>
            <a:r>
              <a:rPr lang="ar-IQ" sz="3200" b="1" dirty="0" smtClean="0"/>
              <a:t>. </a:t>
            </a:r>
          </a:p>
          <a:p>
            <a:pPr algn="just"/>
            <a:r>
              <a:rPr lang="ar-IQ" sz="3200" b="1" dirty="0" smtClean="0"/>
              <a:t>     وكانت تلك الأماكن </a:t>
            </a:r>
            <a:r>
              <a:rPr lang="ar-IQ" sz="3200" b="1" dirty="0" smtClean="0">
                <a:solidFill>
                  <a:srgbClr val="C00000"/>
                </a:solidFill>
              </a:rPr>
              <a:t>عبارة عن فناء فسيح يحيط به مبنى به غرف إقامة مفروشة، </a:t>
            </a:r>
            <a:r>
              <a:rPr lang="ar-IQ" sz="3200" b="1" dirty="0" smtClean="0">
                <a:solidFill>
                  <a:srgbClr val="660066"/>
                </a:solidFill>
              </a:rPr>
              <a:t>وكانت الإقامة فيه بالمجان</a:t>
            </a:r>
            <a:r>
              <a:rPr lang="ar-IQ" sz="3200" b="1" dirty="0" smtClean="0"/>
              <a:t>. وقد إنتشرت أماكن الضيافة في داخل المدن وخارجها. </a:t>
            </a:r>
            <a:endParaRPr lang="ar-IQ" sz="3200" b="1" dirty="0"/>
          </a:p>
        </p:txBody>
      </p:sp>
      <p:sp>
        <p:nvSpPr>
          <p:cNvPr id="6" name="Rectangle 5"/>
          <p:cNvSpPr/>
          <p:nvPr/>
        </p:nvSpPr>
        <p:spPr>
          <a:xfrm>
            <a:off x="214282" y="4438731"/>
            <a:ext cx="8572560" cy="2062103"/>
          </a:xfrm>
          <a:prstGeom prst="rect">
            <a:avLst/>
          </a:prstGeom>
          <a:solidFill>
            <a:srgbClr val="66CCFF"/>
          </a:solidFill>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IQ" sz="3200" b="1" dirty="0" smtClean="0"/>
              <a:t>    كانت الخانات التي أنشأت على مشارف المدن </a:t>
            </a:r>
            <a:r>
              <a:rPr lang="ar-IQ" sz="3200" b="1" dirty="0" smtClean="0">
                <a:solidFill>
                  <a:srgbClr val="0000FF"/>
                </a:solidFill>
              </a:rPr>
              <a:t>تستضيف الجنود العائدين والتجار الوافدين</a:t>
            </a:r>
            <a:r>
              <a:rPr lang="ar-IQ" sz="3200" b="1" dirty="0" smtClean="0"/>
              <a:t>، </a:t>
            </a:r>
            <a:r>
              <a:rPr lang="ar-IQ" sz="3200" b="1" dirty="0" smtClean="0">
                <a:solidFill>
                  <a:srgbClr val="0000FF"/>
                </a:solidFill>
              </a:rPr>
              <a:t>وتقدّم الطعام والشراب</a:t>
            </a:r>
            <a:r>
              <a:rPr lang="ar-IQ" sz="3200" b="1" dirty="0" smtClean="0"/>
              <a:t>، فضلاً عن </a:t>
            </a:r>
            <a:r>
              <a:rPr lang="ar-IQ" sz="3200" b="1" dirty="0" smtClean="0">
                <a:solidFill>
                  <a:srgbClr val="0000FF"/>
                </a:solidFill>
              </a:rPr>
              <a:t>الرقص والغناء</a:t>
            </a:r>
            <a:r>
              <a:rPr lang="ar-IQ" sz="3200" b="1" dirty="0" smtClean="0"/>
              <a:t>، </a:t>
            </a:r>
            <a:r>
              <a:rPr lang="ar-IQ" sz="3200" b="1" dirty="0" smtClean="0">
                <a:solidFill>
                  <a:srgbClr val="660066"/>
                </a:solidFill>
              </a:rPr>
              <a:t>وكانت تلك الخانات تعمل على إبتزاز أموال الوافدين</a:t>
            </a:r>
            <a:r>
              <a:rPr lang="ar-IQ" sz="3200" b="1" dirty="0" smtClean="0"/>
              <a:t>.</a:t>
            </a:r>
            <a:endParaRPr lang="ar-IQ" sz="3200" b="1" dirty="0"/>
          </a:p>
        </p:txBody>
      </p:sp>
    </p:spTree>
    <p:extLst>
      <p:ext uri="{BB962C8B-B14F-4D97-AF65-F5344CB8AC3E}">
        <p14:creationId xmlns:p14="http://schemas.microsoft.com/office/powerpoint/2010/main" val="381596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4414" y="285728"/>
            <a:ext cx="6890028" cy="646331"/>
          </a:xfrm>
          <a:prstGeom prst="rect">
            <a:avLst/>
          </a:prstGeom>
        </p:spPr>
        <p:style>
          <a:lnRef idx="0">
            <a:schemeClr val="accent4"/>
          </a:lnRef>
          <a:fillRef idx="3">
            <a:schemeClr val="accent4"/>
          </a:fillRef>
          <a:effectRef idx="3">
            <a:schemeClr val="accent4"/>
          </a:effectRef>
          <a:fontRef idx="minor">
            <a:schemeClr val="lt1"/>
          </a:fontRef>
        </p:style>
        <p:txBody>
          <a:bodyPr wrap="none">
            <a:spAutoFit/>
          </a:bodyPr>
          <a:lstStyle/>
          <a:p>
            <a:r>
              <a:rPr lang="ar-IQ" sz="3600" b="1" dirty="0" smtClean="0">
                <a:solidFill>
                  <a:srgbClr val="FFFF66"/>
                </a:solidFill>
              </a:rPr>
              <a:t>الضيافة في القرنين السابع والثامن الميلاديين</a:t>
            </a:r>
            <a:endParaRPr lang="ar-IQ" sz="3600" b="1" dirty="0">
              <a:solidFill>
                <a:srgbClr val="FFFF66"/>
              </a:solidFill>
            </a:endParaRPr>
          </a:p>
        </p:txBody>
      </p:sp>
      <p:sp>
        <p:nvSpPr>
          <p:cNvPr id="5" name="Rectangle 4"/>
          <p:cNvSpPr/>
          <p:nvPr/>
        </p:nvSpPr>
        <p:spPr>
          <a:xfrm>
            <a:off x="285720" y="1214422"/>
            <a:ext cx="8572560" cy="4031873"/>
          </a:xfrm>
          <a:prstGeom prst="rect">
            <a:avLst/>
          </a:prstGeom>
          <a:solidFill>
            <a:srgbClr val="663300"/>
          </a:solidFill>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ar-IQ" sz="3200" b="1" dirty="0" smtClean="0">
                <a:solidFill>
                  <a:schemeClr val="bg1"/>
                </a:solidFill>
              </a:rPr>
              <a:t>    </a:t>
            </a:r>
            <a:r>
              <a:rPr lang="ar-IQ" sz="3200" b="1" dirty="0" smtClean="0">
                <a:solidFill>
                  <a:srgbClr val="FFFF00"/>
                </a:solidFill>
              </a:rPr>
              <a:t>كانت تتولاها الأديرة </a:t>
            </a:r>
            <a:r>
              <a:rPr lang="en-US" sz="3200" b="1" dirty="0" smtClean="0">
                <a:solidFill>
                  <a:srgbClr val="FFFF00"/>
                </a:solidFill>
              </a:rPr>
              <a:t>Monasteries</a:t>
            </a:r>
            <a:r>
              <a:rPr lang="ar-IQ" sz="3200" b="1" dirty="0" smtClean="0">
                <a:solidFill>
                  <a:srgbClr val="FFFF00"/>
                </a:solidFill>
              </a:rPr>
              <a:t> بلا مقابل</a:t>
            </a:r>
            <a:r>
              <a:rPr lang="ar-IQ" sz="3200" b="1" dirty="0" smtClean="0">
                <a:solidFill>
                  <a:schemeClr val="bg1"/>
                </a:solidFill>
              </a:rPr>
              <a:t>، فكانت تعتمد تلك الأديرة على </a:t>
            </a:r>
            <a:r>
              <a:rPr lang="ar-IQ" sz="3200" b="1" dirty="0" smtClean="0">
                <a:solidFill>
                  <a:srgbClr val="FFFF00"/>
                </a:solidFill>
              </a:rPr>
              <a:t>ما يتبرع به المسافرون </a:t>
            </a:r>
            <a:r>
              <a:rPr lang="ar-IQ" sz="3200" b="1" dirty="0" smtClean="0">
                <a:solidFill>
                  <a:schemeClr val="bg1"/>
                </a:solidFill>
              </a:rPr>
              <a:t>– حسب إمكانياتهم – </a:t>
            </a:r>
            <a:r>
              <a:rPr lang="ar-IQ" sz="3200" b="1" dirty="0" smtClean="0">
                <a:solidFill>
                  <a:srgbClr val="FFFF00"/>
                </a:solidFill>
              </a:rPr>
              <a:t>في تمويل الأديرة</a:t>
            </a:r>
            <a:r>
              <a:rPr lang="ar-IQ" sz="3200" b="1" dirty="0" smtClean="0">
                <a:solidFill>
                  <a:schemeClr val="bg1"/>
                </a:solidFill>
              </a:rPr>
              <a:t>. ونتيجة لازدياد أعداد المسافرين الذين تجمعوا من أجل الصحبة أو الحصول على  الحماية المشتركة من قطاع الطرق واللصوص، </a:t>
            </a:r>
            <a:r>
              <a:rPr lang="ar-IQ" sz="3200" b="1" dirty="0" smtClean="0">
                <a:solidFill>
                  <a:srgbClr val="FFFF00"/>
                </a:solidFill>
              </a:rPr>
              <a:t>فكان توافدهم في مجموعات إلى الأديرة، فشكل ذلك صعوبة في إقامتهم جميعاً، فأدّى ذلك إلى نشوء فكرة النزل والفنادق الصغيرة والبنسيونات، وصولاً الى مرحلة الفنادق</a:t>
            </a:r>
            <a:r>
              <a:rPr lang="ar-IQ" sz="3200" b="1" dirty="0" smtClean="0">
                <a:solidFill>
                  <a:schemeClr val="bg1"/>
                </a:solidFill>
              </a:rPr>
              <a:t>.</a:t>
            </a:r>
            <a:endParaRPr lang="ar-IQ" sz="3200" b="1" dirty="0">
              <a:solidFill>
                <a:schemeClr val="bg1"/>
              </a:solidFill>
            </a:endParaRPr>
          </a:p>
        </p:txBody>
      </p:sp>
    </p:spTree>
    <p:extLst>
      <p:ext uri="{BB962C8B-B14F-4D97-AF65-F5344CB8AC3E}">
        <p14:creationId xmlns:p14="http://schemas.microsoft.com/office/powerpoint/2010/main" val="41581935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609</TotalTime>
  <Words>1497</Words>
  <Application>Microsoft Office PowerPoint</Application>
  <PresentationFormat>عرض على الشاشة (3:4)‏</PresentationFormat>
  <Paragraphs>89</Paragraphs>
  <Slides>18</Slides>
  <Notes>0</Notes>
  <HiddenSlides>0</HiddenSlides>
  <MMClips>0</MMClips>
  <ScaleCrop>false</ScaleCrop>
  <HeadingPairs>
    <vt:vector size="4" baseType="variant">
      <vt:variant>
        <vt:lpstr>نسق</vt:lpstr>
      </vt:variant>
      <vt:variant>
        <vt:i4>1</vt:i4>
      </vt:variant>
      <vt:variant>
        <vt:lpstr>عناوين الشرائح</vt:lpstr>
      </vt:variant>
      <vt:variant>
        <vt:i4>18</vt:i4>
      </vt:variant>
    </vt:vector>
  </HeadingPairs>
  <TitlesOfParts>
    <vt:vector size="19" baseType="lpstr">
      <vt:lpstr>Office Theme</vt:lpstr>
      <vt:lpstr>عرض تقديمي في PowerPoint</vt:lpstr>
      <vt:lpstr>صناعة الضيافة Hospitality Industry</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dc:creator>
  <cp:lastModifiedBy>مرتضى الكربلائي</cp:lastModifiedBy>
  <cp:revision>52</cp:revision>
  <dcterms:created xsi:type="dcterms:W3CDTF">2013-09-16T15:50:27Z</dcterms:created>
  <dcterms:modified xsi:type="dcterms:W3CDTF">2015-03-22T15:27:50Z</dcterms:modified>
</cp:coreProperties>
</file>