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1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02/06/1436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424892" cy="6357982"/>
            <a:chOff x="-32" y="500042"/>
            <a:chExt cx="8424892"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5644932" y="4941168"/>
              <a:ext cx="2779928" cy="1077218"/>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lgn="ctr"/>
              <a:r>
                <a:rPr lang="ar-IQ" sz="3200" b="1" dirty="0" smtClean="0">
                  <a:solidFill>
                    <a:srgbClr val="FFFF00"/>
                  </a:solidFill>
                </a:rPr>
                <a:t>الفصل الثاني</a:t>
              </a:r>
            </a:p>
            <a:p>
              <a:pPr algn="ctr"/>
              <a:r>
                <a:rPr lang="ar-IQ" sz="3200" b="1" dirty="0" smtClean="0"/>
                <a:t>الإدارة الاستراتيجية</a:t>
              </a:r>
              <a:endParaRPr lang="ar-IQ" sz="3200" b="1"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600200"/>
            <a:ext cx="8715436" cy="5043510"/>
          </a:xfrm>
        </p:spPr>
        <p:txBody>
          <a:bodyPr>
            <a:noAutofit/>
          </a:bodyPr>
          <a:lstStyle/>
          <a:p>
            <a:pPr lvl="0" algn="just"/>
            <a:r>
              <a:rPr lang="ar-SA" sz="2400" b="1" dirty="0" smtClean="0">
                <a:solidFill>
                  <a:srgbClr val="0000FF"/>
                </a:solidFill>
              </a:rPr>
              <a:t>تحديد الأولويات والأهمية النسبية</a:t>
            </a:r>
            <a:r>
              <a:rPr lang="ar-SA" sz="2400" b="1" dirty="0" smtClean="0"/>
              <a:t> للأهداف طويلة الأجل والأهداف السنوية والسياسات اللازمة لتحقيقها،  وتخصيص الموارد لهذه الأولويات</a:t>
            </a:r>
            <a:r>
              <a:rPr lang="en-US" sz="2400" b="1" dirty="0" smtClean="0"/>
              <a:t>.</a:t>
            </a:r>
          </a:p>
          <a:p>
            <a:pPr lvl="0" algn="just"/>
            <a:r>
              <a:rPr lang="ar-SA" sz="2400" b="1" dirty="0" smtClean="0">
                <a:solidFill>
                  <a:srgbClr val="0000FF"/>
                </a:solidFill>
              </a:rPr>
              <a:t>توزيع الموارد وتخصيصها </a:t>
            </a:r>
            <a:r>
              <a:rPr lang="ar-SA" sz="2400" b="1" dirty="0" smtClean="0"/>
              <a:t>بين البدائل المختلفة</a:t>
            </a:r>
            <a:r>
              <a:rPr lang="en-US" sz="2400" b="1" dirty="0" smtClean="0"/>
              <a:t>.</a:t>
            </a:r>
          </a:p>
          <a:p>
            <a:pPr lvl="0" algn="just"/>
            <a:r>
              <a:rPr lang="ar-SA" sz="2400" b="1" dirty="0" smtClean="0">
                <a:solidFill>
                  <a:srgbClr val="0000FF"/>
                </a:solidFill>
              </a:rPr>
              <a:t>إجراء التعديلات في الهيكل التنظيمي </a:t>
            </a:r>
            <a:r>
              <a:rPr lang="ar-SA" sz="2400" b="1" dirty="0" smtClean="0"/>
              <a:t>وفق القواعد والأنظمة والقوى العاملة بما يزيد من قدرة المنظمة على التعامل مع البيئة الخارجية بكفاءة وفعالية</a:t>
            </a:r>
            <a:r>
              <a:rPr lang="en-US" sz="2400" b="1" dirty="0" smtClean="0"/>
              <a:t>.</a:t>
            </a:r>
          </a:p>
          <a:p>
            <a:pPr lvl="0" algn="just"/>
            <a:r>
              <a:rPr lang="ar-SA" sz="2400" b="1" dirty="0" smtClean="0">
                <a:solidFill>
                  <a:srgbClr val="0000FF"/>
                </a:solidFill>
              </a:rPr>
              <a:t>وضع المعيار الموضوعية </a:t>
            </a:r>
            <a:r>
              <a:rPr lang="ar-SA" sz="2400" b="1" dirty="0" smtClean="0"/>
              <a:t>للحكم على كفاءة أداء الإدارة</a:t>
            </a:r>
            <a:r>
              <a:rPr lang="ar-IQ" sz="2400" b="1" dirty="0" smtClean="0"/>
              <a:t> وتصحيح الإنحرافات.</a:t>
            </a:r>
            <a:endParaRPr lang="en-US" sz="2400" b="1" dirty="0" smtClean="0"/>
          </a:p>
          <a:p>
            <a:pPr lvl="0" algn="just"/>
            <a:r>
              <a:rPr lang="ar-SA" sz="2400" b="1" dirty="0" smtClean="0">
                <a:solidFill>
                  <a:srgbClr val="0000FF"/>
                </a:solidFill>
              </a:rPr>
              <a:t>إستغلال الفرص ومقاومة التهديدات </a:t>
            </a:r>
            <a:r>
              <a:rPr lang="ar-SA" sz="2400" b="1" dirty="0" smtClean="0"/>
              <a:t>في البيئة الخارجية للمنظمة والذي يعدّ المعيار الأساسي لنجاح المنظمات</a:t>
            </a:r>
            <a:r>
              <a:rPr lang="en-US" sz="2400" b="1" dirty="0" smtClean="0"/>
              <a:t>.</a:t>
            </a:r>
          </a:p>
          <a:p>
            <a:pPr lvl="0" algn="just"/>
            <a:r>
              <a:rPr lang="ar-SA" sz="2400" b="1" dirty="0" smtClean="0">
                <a:solidFill>
                  <a:srgbClr val="0000FF"/>
                </a:solidFill>
              </a:rPr>
              <a:t>جمع البيانات عن نقاط القوة والضعف </a:t>
            </a:r>
            <a:r>
              <a:rPr lang="ar-SA" sz="2400" b="1" dirty="0" smtClean="0"/>
              <a:t>في البيئة الداخلية للمنظمة واتخاذ القرارات الإستراتيجية</a:t>
            </a:r>
            <a:r>
              <a:rPr lang="en-US" sz="2400" b="1" dirty="0" smtClean="0"/>
              <a:t>.</a:t>
            </a:r>
          </a:p>
          <a:p>
            <a:pPr lvl="0" algn="just"/>
            <a:r>
              <a:rPr lang="ar-SA" sz="2400" b="1" dirty="0" smtClean="0">
                <a:solidFill>
                  <a:srgbClr val="0000FF"/>
                </a:solidFill>
              </a:rPr>
              <a:t>يشعر العاملون بأهمية المنهج العلمي </a:t>
            </a:r>
            <a:r>
              <a:rPr lang="ar-SA" sz="2400" b="1" dirty="0" smtClean="0"/>
              <a:t>في التعامل مع المشكلات</a:t>
            </a:r>
            <a:r>
              <a:rPr lang="en-US" sz="2400" b="1" dirty="0" smtClean="0"/>
              <a:t>.</a:t>
            </a:r>
          </a:p>
          <a:p>
            <a:pPr algn="just"/>
            <a:r>
              <a:rPr lang="ar-SA" sz="2400" b="1" dirty="0" smtClean="0">
                <a:solidFill>
                  <a:srgbClr val="0000FF"/>
                </a:solidFill>
              </a:rPr>
              <a:t>تسهيل عملية الإتصال </a:t>
            </a:r>
            <a:r>
              <a:rPr lang="ar-SA" sz="2400" b="1" dirty="0" smtClean="0"/>
              <a:t>داخل المنظمة</a:t>
            </a:r>
            <a:r>
              <a:rPr lang="en-US" sz="2400" b="1" dirty="0" smtClean="0"/>
              <a:t>.</a:t>
            </a:r>
            <a:endParaRPr lang="ar-IQ" sz="2400" b="1" dirty="0"/>
          </a:p>
        </p:txBody>
      </p:sp>
      <p:sp>
        <p:nvSpPr>
          <p:cNvPr id="4" name="Rectangle 3"/>
          <p:cNvSpPr/>
          <p:nvPr/>
        </p:nvSpPr>
        <p:spPr>
          <a:xfrm>
            <a:off x="214282" y="214290"/>
            <a:ext cx="8715436" cy="1138773"/>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smtClean="0">
                <a:solidFill>
                  <a:srgbClr val="FFFF00"/>
                </a:solidFill>
              </a:rPr>
              <a:t>أهداف </a:t>
            </a:r>
            <a:r>
              <a:rPr lang="ar-SA" sz="3600" b="1" dirty="0" smtClean="0">
                <a:solidFill>
                  <a:srgbClr val="FFFF00"/>
                </a:solidFill>
              </a:rPr>
              <a:t>الإدارة الإستراتيجية</a:t>
            </a:r>
            <a:endParaRPr lang="ar-IQ" sz="3600" b="1" dirty="0" smtClean="0">
              <a:solidFill>
                <a:srgbClr val="FFFF00"/>
              </a:solidFill>
            </a:endParaRPr>
          </a:p>
          <a:p>
            <a:pPr algn="ctr"/>
            <a:r>
              <a:rPr lang="ar-SA" sz="3200" b="1" dirty="0" smtClean="0"/>
              <a:t> </a:t>
            </a:r>
            <a:r>
              <a:rPr lang="en-US" sz="3200" b="1" dirty="0" smtClean="0"/>
              <a:t>The Goals of Strategic Management </a:t>
            </a:r>
            <a:endParaRPr lang="ar-IQ" sz="3200" dirty="0"/>
          </a:p>
        </p:txBody>
      </p:sp>
    </p:spTree>
    <p:extLst>
      <p:ext uri="{BB962C8B-B14F-4D97-AF65-F5344CB8AC3E}">
        <p14:creationId xmlns:p14="http://schemas.microsoft.com/office/powerpoint/2010/main" val="309435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214290"/>
            <a:ext cx="8715436" cy="1138773"/>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smtClean="0">
                <a:solidFill>
                  <a:srgbClr val="FFFF00"/>
                </a:solidFill>
              </a:rPr>
              <a:t>مستويات </a:t>
            </a:r>
            <a:r>
              <a:rPr lang="ar-SA" sz="3600" b="1" dirty="0" smtClean="0">
                <a:solidFill>
                  <a:srgbClr val="FFFF00"/>
                </a:solidFill>
              </a:rPr>
              <a:t>الإدارة الإستراتيجية</a:t>
            </a:r>
            <a:endParaRPr lang="ar-IQ" sz="3600" b="1" dirty="0" smtClean="0">
              <a:solidFill>
                <a:srgbClr val="FFFF00"/>
              </a:solidFill>
            </a:endParaRPr>
          </a:p>
          <a:p>
            <a:pPr algn="ctr"/>
            <a:r>
              <a:rPr lang="ar-SA" sz="3200" b="1" dirty="0" smtClean="0"/>
              <a:t> </a:t>
            </a:r>
            <a:r>
              <a:rPr lang="en-US" sz="3200" b="1" dirty="0" smtClean="0"/>
              <a:t>The Levels of Strategic Management </a:t>
            </a:r>
            <a:endParaRPr lang="ar-IQ" sz="3200" dirty="0"/>
          </a:p>
        </p:txBody>
      </p:sp>
      <p:sp>
        <p:nvSpPr>
          <p:cNvPr id="5" name="Rectangle 4"/>
          <p:cNvSpPr/>
          <p:nvPr/>
        </p:nvSpPr>
        <p:spPr>
          <a:xfrm>
            <a:off x="285720" y="1972567"/>
            <a:ext cx="8501090" cy="138499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ar-SA" sz="2800" b="1" dirty="0" smtClean="0">
                <a:solidFill>
                  <a:srgbClr val="006600"/>
                </a:solidFill>
              </a:rPr>
              <a:t>المنظمة التي تقدم سلعة أو خدمة واحدة </a:t>
            </a:r>
            <a:endParaRPr lang="en-US" sz="2800" b="1" dirty="0" smtClean="0">
              <a:solidFill>
                <a:srgbClr val="006600"/>
              </a:solidFill>
            </a:endParaRPr>
          </a:p>
          <a:p>
            <a:pPr algn="ctr"/>
            <a:r>
              <a:rPr lang="ar-SA" sz="2800" b="1" dirty="0" smtClean="0">
                <a:solidFill>
                  <a:srgbClr val="0000FF"/>
                </a:solidFill>
              </a:rPr>
              <a:t>تمتلك مستوى استراتيجي واحد </a:t>
            </a:r>
            <a:endParaRPr lang="en-US" sz="2800" b="1" dirty="0" smtClean="0">
              <a:solidFill>
                <a:srgbClr val="0000FF"/>
              </a:solidFill>
            </a:endParaRPr>
          </a:p>
          <a:p>
            <a:pPr algn="ctr"/>
            <a:r>
              <a:rPr lang="ar-SA" sz="2800" b="1" dirty="0" smtClean="0">
                <a:solidFill>
                  <a:srgbClr val="0000FF"/>
                </a:solidFill>
              </a:rPr>
              <a:t>تستطيع بواسطته القيام بجميع الأعمال لإنجاز السلعة أو الخدمة</a:t>
            </a:r>
            <a:endParaRPr lang="ar-IQ" sz="2800" b="1" dirty="0">
              <a:solidFill>
                <a:srgbClr val="0000FF"/>
              </a:solidFill>
            </a:endParaRPr>
          </a:p>
        </p:txBody>
      </p:sp>
      <p:sp>
        <p:nvSpPr>
          <p:cNvPr id="6" name="Rectangle 5"/>
          <p:cNvSpPr/>
          <p:nvPr/>
        </p:nvSpPr>
        <p:spPr>
          <a:xfrm>
            <a:off x="357158" y="3687079"/>
            <a:ext cx="8501090" cy="138499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ar-IQ" sz="2800" b="1" dirty="0" smtClean="0">
                <a:solidFill>
                  <a:srgbClr val="006600"/>
                </a:solidFill>
              </a:rPr>
              <a:t>منظمات تنوعت بتقديم السلع أو الخدمات </a:t>
            </a:r>
            <a:r>
              <a:rPr lang="ar-SA" sz="2800" b="1" dirty="0" smtClean="0">
                <a:solidFill>
                  <a:srgbClr val="006600"/>
                </a:solidFill>
              </a:rPr>
              <a:t> </a:t>
            </a:r>
            <a:endParaRPr lang="en-US" sz="2800" b="1" dirty="0" smtClean="0">
              <a:solidFill>
                <a:srgbClr val="006600"/>
              </a:solidFill>
            </a:endParaRPr>
          </a:p>
          <a:p>
            <a:pPr algn="ctr"/>
            <a:r>
              <a:rPr lang="ar-SA" sz="2800" b="1" dirty="0" smtClean="0">
                <a:solidFill>
                  <a:srgbClr val="0000FF"/>
                </a:solidFill>
              </a:rPr>
              <a:t>إستوجب ظهور مستويات مختلفة للإدارة الإستر</a:t>
            </a:r>
            <a:r>
              <a:rPr lang="ar-IQ" sz="2800" b="1" dirty="0" smtClean="0">
                <a:solidFill>
                  <a:srgbClr val="0000FF"/>
                </a:solidFill>
              </a:rPr>
              <a:t>اتيجية</a:t>
            </a:r>
            <a:endParaRPr lang="en-US" sz="2800" b="1" dirty="0" smtClean="0">
              <a:solidFill>
                <a:srgbClr val="0000FF"/>
              </a:solidFill>
            </a:endParaRPr>
          </a:p>
          <a:p>
            <a:pPr algn="ctr"/>
            <a:r>
              <a:rPr lang="ar-SA" sz="2800" b="1" dirty="0" smtClean="0">
                <a:solidFill>
                  <a:srgbClr val="0000FF"/>
                </a:solidFill>
              </a:rPr>
              <a:t>تتناسب مع تعدد وتنوع الأنشطة التي تقوم بها المنظمة</a:t>
            </a:r>
            <a:endParaRPr lang="ar-IQ" sz="2800" b="1" dirty="0" smtClean="0">
              <a:solidFill>
                <a:srgbClr val="0000FF"/>
              </a:solidFill>
            </a:endParaRPr>
          </a:p>
        </p:txBody>
      </p:sp>
      <p:grpSp>
        <p:nvGrpSpPr>
          <p:cNvPr id="9" name="Group 8"/>
          <p:cNvGrpSpPr/>
          <p:nvPr/>
        </p:nvGrpSpPr>
        <p:grpSpPr>
          <a:xfrm>
            <a:off x="2214546" y="5357826"/>
            <a:ext cx="4887877" cy="1500174"/>
            <a:chOff x="2214546" y="5357826"/>
            <a:chExt cx="4887877" cy="1500174"/>
          </a:xfrm>
        </p:grpSpPr>
        <p:sp>
          <p:nvSpPr>
            <p:cNvPr id="8" name="Down Arrow 7"/>
            <p:cNvSpPr/>
            <p:nvPr/>
          </p:nvSpPr>
          <p:spPr>
            <a:xfrm>
              <a:off x="3000364" y="5429264"/>
              <a:ext cx="3286148" cy="1428736"/>
            </a:xfrm>
            <a:prstGeom prst="downArrow">
              <a:avLst/>
            </a:prstGeom>
          </p:spPr>
          <p:style>
            <a:lnRef idx="0">
              <a:schemeClr val="accent4"/>
            </a:lnRef>
            <a:fillRef idx="3">
              <a:schemeClr val="accent4"/>
            </a:fillRef>
            <a:effectRef idx="3">
              <a:schemeClr val="accent4"/>
            </a:effectRef>
            <a:fontRef idx="minor">
              <a:schemeClr val="lt1"/>
            </a:fontRef>
          </p:style>
          <p:txBody>
            <a:bodyPr rtlCol="1" anchor="ctr"/>
            <a:lstStyle/>
            <a:p>
              <a:pPr algn="ctr"/>
              <a:endParaRPr lang="ar-IQ"/>
            </a:p>
          </p:txBody>
        </p:sp>
        <p:sp>
          <p:nvSpPr>
            <p:cNvPr id="7" name="Rectangle 6"/>
            <p:cNvSpPr/>
            <p:nvPr/>
          </p:nvSpPr>
          <p:spPr>
            <a:xfrm>
              <a:off x="2214546" y="5357826"/>
              <a:ext cx="4887877" cy="523220"/>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SA" sz="2800" b="1" dirty="0" smtClean="0"/>
                <a:t>هناك ثلاث مستويات للإدارة الإستراتيجة </a:t>
              </a:r>
              <a:endParaRPr lang="ar-IQ" sz="2800" b="1" dirty="0"/>
            </a:p>
          </p:txBody>
        </p:sp>
      </p:grpSp>
    </p:spTree>
    <p:extLst>
      <p:ext uri="{BB962C8B-B14F-4D97-AF65-F5344CB8AC3E}">
        <p14:creationId xmlns:p14="http://schemas.microsoft.com/office/powerpoint/2010/main" val="3270267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trips(down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4429124" y="142852"/>
            <a:ext cx="4457712" cy="1143008"/>
          </a:xfrm>
          <a:prstGeom prst="rect">
            <a:avLst/>
          </a:prstGeom>
          <a:solidFill>
            <a:srgbClr val="4BACC6"/>
          </a:solidFill>
          <a:ln w="3810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3200" b="1" i="0" u="none" strike="noStrike" cap="none" normalizeH="0" baseline="0" dirty="0" smtClean="0">
                <a:ln>
                  <a:noFill/>
                </a:ln>
                <a:solidFill>
                  <a:srgbClr val="FFFF00"/>
                </a:solidFill>
                <a:effectLst/>
                <a:latin typeface="Arial" pitchFamily="34" charset="0"/>
                <a:ea typeface="Arial" pitchFamily="34" charset="0"/>
                <a:cs typeface="Arial" pitchFamily="34" charset="0"/>
              </a:rPr>
              <a:t>الإدارة الاستراتيجية على مستوى المنظمة</a:t>
            </a:r>
            <a:endParaRPr kumimoji="0" lang="en-US" sz="3200" b="1" i="0" u="none" strike="noStrike" cap="none" normalizeH="0" baseline="0" dirty="0" smtClean="0">
              <a:ln>
                <a:noFill/>
              </a:ln>
              <a:solidFill>
                <a:srgbClr val="FFFF00"/>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3200" b="1" i="0" u="none" strike="noStrike" cap="none" normalizeH="0" baseline="0" dirty="0" smtClean="0">
              <a:ln>
                <a:noFill/>
              </a:ln>
              <a:solidFill>
                <a:srgbClr val="FFFF00"/>
              </a:solidFill>
              <a:effectLst/>
              <a:latin typeface="Arial" pitchFamily="34" charset="0"/>
              <a:cs typeface="Arial" pitchFamily="34" charset="0"/>
            </a:endParaRPr>
          </a:p>
        </p:txBody>
      </p:sp>
      <p:grpSp>
        <p:nvGrpSpPr>
          <p:cNvPr id="52" name="Group 51"/>
          <p:cNvGrpSpPr/>
          <p:nvPr/>
        </p:nvGrpSpPr>
        <p:grpSpPr>
          <a:xfrm>
            <a:off x="4429124" y="1285860"/>
            <a:ext cx="4500594" cy="1428760"/>
            <a:chOff x="4429124" y="1285860"/>
            <a:chExt cx="4500594" cy="1428760"/>
          </a:xfrm>
        </p:grpSpPr>
        <p:sp>
          <p:nvSpPr>
            <p:cNvPr id="1032" name="Text Box 8"/>
            <p:cNvSpPr txBox="1">
              <a:spLocks noChangeArrowheads="1"/>
            </p:cNvSpPr>
            <p:nvPr/>
          </p:nvSpPr>
          <p:spPr bwMode="auto">
            <a:xfrm>
              <a:off x="4429124" y="1643050"/>
              <a:ext cx="4500594" cy="1071570"/>
            </a:xfrm>
            <a:prstGeom prst="rect">
              <a:avLst/>
            </a:prstGeom>
            <a:solidFill>
              <a:schemeClr val="accent1">
                <a:lumMod val="60000"/>
                <a:lumOff val="40000"/>
              </a:schemeClr>
            </a:solidFill>
            <a:ln w="38100">
              <a:solidFill>
                <a:srgbClr val="F2F2F2"/>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3200" b="1" i="0" u="none" strike="noStrike" cap="none" normalizeH="0" baseline="0" dirty="0" smtClean="0">
                  <a:ln>
                    <a:noFill/>
                  </a:ln>
                  <a:solidFill>
                    <a:srgbClr val="0000FF"/>
                  </a:solidFill>
                  <a:effectLst/>
                  <a:latin typeface="Arial" pitchFamily="34" charset="0"/>
                  <a:ea typeface="Arial" pitchFamily="34" charset="0"/>
                  <a:cs typeface="Arial" pitchFamily="34" charset="0"/>
                </a:rPr>
                <a:t>الإدارة الاستراتيجية على مستوى وحدات الأعمال الاستراتيجية </a:t>
              </a:r>
              <a:endParaRPr kumimoji="0" lang="en-US" sz="3200" b="1" i="0" u="none" strike="noStrike" cap="none" normalizeH="0" baseline="0" dirty="0" smtClean="0">
                <a:ln>
                  <a:noFill/>
                </a:ln>
                <a:solidFill>
                  <a:srgbClr val="0000FF"/>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32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34" name="AutoShape 10"/>
            <p:cNvSpPr>
              <a:spLocks noChangeArrowheads="1"/>
            </p:cNvSpPr>
            <p:nvPr/>
          </p:nvSpPr>
          <p:spPr bwMode="auto">
            <a:xfrm>
              <a:off x="6357950" y="1285860"/>
              <a:ext cx="759029" cy="381003"/>
            </a:xfrm>
            <a:prstGeom prst="downArrow">
              <a:avLst>
                <a:gd name="adj1" fmla="val 50000"/>
                <a:gd name="adj2" fmla="val 25000"/>
              </a:avLst>
            </a:prstGeom>
            <a:gradFill rotWithShape="0">
              <a:gsLst>
                <a:gs pos="0">
                  <a:srgbClr val="92CDDC"/>
                </a:gs>
                <a:gs pos="50000">
                  <a:srgbClr val="4BACC6"/>
                </a:gs>
                <a:gs pos="100000">
                  <a:srgbClr val="92CDDC"/>
                </a:gs>
              </a:gsLst>
              <a:lin ang="5400000" scaled="1"/>
            </a:gradFill>
            <a:ln w="12700">
              <a:solidFill>
                <a:srgbClr val="4BACC6"/>
              </a:solidFill>
              <a:miter lim="800000"/>
              <a:headEnd/>
              <a:tailEnd/>
            </a:ln>
            <a:effectLst>
              <a:outerShdw dist="28398" dir="3806097" algn="ctr" rotWithShape="0">
                <a:srgbClr val="205867"/>
              </a:outerShdw>
            </a:effectLst>
          </p:spPr>
          <p:txBody>
            <a:bodyPr vert="eaVert" wrap="square" lIns="91440" tIns="45720" rIns="91440" bIns="45720" numCol="1" anchor="t" anchorCtr="0" compatLnSpc="1">
              <a:prstTxWarp prst="textNoShape">
                <a:avLst/>
              </a:prstTxWarp>
            </a:bodyPr>
            <a:lstStyle/>
            <a:p>
              <a:endParaRPr lang="ar-IQ" sz="3200"/>
            </a:p>
          </p:txBody>
        </p:sp>
      </p:grpSp>
      <p:grpSp>
        <p:nvGrpSpPr>
          <p:cNvPr id="39" name="Group 38"/>
          <p:cNvGrpSpPr/>
          <p:nvPr/>
        </p:nvGrpSpPr>
        <p:grpSpPr>
          <a:xfrm>
            <a:off x="4357686" y="2714620"/>
            <a:ext cx="4572032" cy="2095515"/>
            <a:chOff x="4357686" y="2714620"/>
            <a:chExt cx="4572032" cy="2095515"/>
          </a:xfrm>
        </p:grpSpPr>
        <p:sp>
          <p:nvSpPr>
            <p:cNvPr id="1033" name="Text Box 9"/>
            <p:cNvSpPr txBox="1">
              <a:spLocks noChangeArrowheads="1"/>
            </p:cNvSpPr>
            <p:nvPr/>
          </p:nvSpPr>
          <p:spPr bwMode="auto">
            <a:xfrm>
              <a:off x="4357686" y="3143248"/>
              <a:ext cx="4572032" cy="1285884"/>
            </a:xfrm>
            <a:prstGeom prst="rect">
              <a:avLst/>
            </a:prstGeom>
            <a:solidFill>
              <a:srgbClr val="F79646"/>
            </a:solidFill>
            <a:ln w="38100">
              <a:solidFill>
                <a:srgbClr val="F2F2F2"/>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الإدارة الاستراتيجية على المستوى الوظيفي</a:t>
              </a:r>
              <a:endParaRPr kumimoji="0" lang="en-US" sz="32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AutoShape 11"/>
            <p:cNvSpPr>
              <a:spLocks noChangeArrowheads="1"/>
            </p:cNvSpPr>
            <p:nvPr/>
          </p:nvSpPr>
          <p:spPr bwMode="auto">
            <a:xfrm>
              <a:off x="6357950" y="2714620"/>
              <a:ext cx="759029" cy="381003"/>
            </a:xfrm>
            <a:prstGeom prst="downArrow">
              <a:avLst>
                <a:gd name="adj1" fmla="val 50000"/>
                <a:gd name="adj2" fmla="val 25000"/>
              </a:avLst>
            </a:prstGeom>
            <a:gradFill rotWithShape="0">
              <a:gsLst>
                <a:gs pos="0">
                  <a:srgbClr val="C2D69B"/>
                </a:gs>
                <a:gs pos="50000">
                  <a:srgbClr val="9BBB59"/>
                </a:gs>
                <a:gs pos="100000">
                  <a:srgbClr val="C2D69B"/>
                </a:gs>
              </a:gsLst>
              <a:lin ang="5400000" scaled="1"/>
            </a:gradFill>
            <a:ln w="12700">
              <a:solidFill>
                <a:srgbClr val="9BBB59"/>
              </a:solidFill>
              <a:miter lim="800000"/>
              <a:headEnd/>
              <a:tailEnd/>
            </a:ln>
            <a:effectLst>
              <a:outerShdw dist="28398" dir="3806097" algn="ctr" rotWithShape="0">
                <a:srgbClr val="4E6128"/>
              </a:outerShdw>
            </a:effectLst>
          </p:spPr>
          <p:txBody>
            <a:bodyPr vert="eaVert" wrap="square" lIns="91440" tIns="45720" rIns="91440" bIns="45720" numCol="1" anchor="t" anchorCtr="0" compatLnSpc="1">
              <a:prstTxWarp prst="textNoShape">
                <a:avLst/>
              </a:prstTxWarp>
            </a:bodyPr>
            <a:lstStyle/>
            <a:p>
              <a:endParaRPr lang="ar-IQ" sz="3200"/>
            </a:p>
          </p:txBody>
        </p:sp>
        <p:sp>
          <p:nvSpPr>
            <p:cNvPr id="1036" name="AutoShape 12"/>
            <p:cNvSpPr>
              <a:spLocks noChangeArrowheads="1"/>
            </p:cNvSpPr>
            <p:nvPr/>
          </p:nvSpPr>
          <p:spPr bwMode="auto">
            <a:xfrm>
              <a:off x="6429388" y="4429132"/>
              <a:ext cx="759029" cy="381003"/>
            </a:xfrm>
            <a:prstGeom prst="downArrow">
              <a:avLst>
                <a:gd name="adj1" fmla="val 50000"/>
                <a:gd name="adj2" fmla="val 25000"/>
              </a:avLst>
            </a:prstGeom>
            <a:gradFill rotWithShape="0">
              <a:gsLst>
                <a:gs pos="0">
                  <a:srgbClr val="FABF8F"/>
                </a:gs>
                <a:gs pos="50000">
                  <a:srgbClr val="F79646"/>
                </a:gs>
                <a:gs pos="100000">
                  <a:srgbClr val="FABF8F"/>
                </a:gs>
              </a:gsLst>
              <a:lin ang="5400000" scaled="1"/>
            </a:gradFill>
            <a:ln w="12700">
              <a:solidFill>
                <a:srgbClr val="F79646"/>
              </a:solidFill>
              <a:miter lim="800000"/>
              <a:headEnd/>
              <a:tailEnd/>
            </a:ln>
            <a:effectLst>
              <a:outerShdw dist="28398" dir="3806097" algn="ctr" rotWithShape="0">
                <a:srgbClr val="974706"/>
              </a:outerShdw>
            </a:effectLst>
          </p:spPr>
          <p:txBody>
            <a:bodyPr vert="eaVert" wrap="square" lIns="91440" tIns="45720" rIns="91440" bIns="45720" numCol="1" anchor="t" anchorCtr="0" compatLnSpc="1">
              <a:prstTxWarp prst="textNoShape">
                <a:avLst/>
              </a:prstTxWarp>
            </a:bodyPr>
            <a:lstStyle/>
            <a:p>
              <a:endParaRPr lang="ar-IQ" sz="3600"/>
            </a:p>
          </p:txBody>
        </p:sp>
      </p:grpSp>
      <p:grpSp>
        <p:nvGrpSpPr>
          <p:cNvPr id="1037" name="Group 13"/>
          <p:cNvGrpSpPr>
            <a:grpSpLocks/>
          </p:cNvGrpSpPr>
          <p:nvPr/>
        </p:nvGrpSpPr>
        <p:grpSpPr bwMode="auto">
          <a:xfrm>
            <a:off x="500034" y="428604"/>
            <a:ext cx="3857652" cy="3071822"/>
            <a:chOff x="3600" y="9900"/>
            <a:chExt cx="2340" cy="2520"/>
          </a:xfrm>
        </p:grpSpPr>
        <p:grpSp>
          <p:nvGrpSpPr>
            <p:cNvPr id="1038" name="Group 14"/>
            <p:cNvGrpSpPr>
              <a:grpSpLocks/>
            </p:cNvGrpSpPr>
            <p:nvPr/>
          </p:nvGrpSpPr>
          <p:grpSpPr bwMode="auto">
            <a:xfrm>
              <a:off x="3600" y="9900"/>
              <a:ext cx="1440" cy="2520"/>
              <a:chOff x="3600" y="9540"/>
              <a:chExt cx="1440" cy="2520"/>
            </a:xfrm>
          </p:grpSpPr>
          <p:sp>
            <p:nvSpPr>
              <p:cNvPr id="1039" name="Text Box 15"/>
              <p:cNvSpPr txBox="1">
                <a:spLocks noChangeArrowheads="1"/>
              </p:cNvSpPr>
              <p:nvPr/>
            </p:nvSpPr>
            <p:spPr bwMode="auto">
              <a:xfrm>
                <a:off x="3600" y="9540"/>
                <a:ext cx="1440" cy="720"/>
              </a:xfrm>
              <a:prstGeom prst="rect">
                <a:avLst/>
              </a:prstGeom>
              <a:solidFill>
                <a:srgbClr val="D6E3B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800" b="1" i="0" u="none" strike="noStrike" cap="none" normalizeH="0" baseline="0" smtClean="0">
                    <a:ln>
                      <a:noFill/>
                    </a:ln>
                    <a:solidFill>
                      <a:schemeClr val="tx1"/>
                    </a:solidFill>
                    <a:effectLst/>
                    <a:latin typeface="Arial" pitchFamily="34" charset="0"/>
                    <a:ea typeface="Arial" pitchFamily="34" charset="0"/>
                    <a:cs typeface="Arial" pitchFamily="34" charset="0"/>
                  </a:rPr>
                  <a:t>وحدة الأعمال الاستراتيجية</a:t>
                </a:r>
                <a:endParaRPr kumimoji="0" lang="ar-IQ" sz="2800" b="1" i="0" u="none" strike="noStrike" cap="none" normalizeH="0" baseline="0" smtClean="0">
                  <a:ln>
                    <a:noFill/>
                  </a:ln>
                  <a:solidFill>
                    <a:schemeClr val="tx1"/>
                  </a:solidFill>
                  <a:effectLst/>
                  <a:latin typeface="Arial" pitchFamily="34" charset="0"/>
                  <a:cs typeface="Arial" pitchFamily="34" charset="0"/>
                </a:endParaRPr>
              </a:p>
            </p:txBody>
          </p:sp>
          <p:sp>
            <p:nvSpPr>
              <p:cNvPr id="1040" name="Text Box 16"/>
              <p:cNvSpPr txBox="1">
                <a:spLocks noChangeArrowheads="1"/>
              </p:cNvSpPr>
              <p:nvPr/>
            </p:nvSpPr>
            <p:spPr bwMode="auto">
              <a:xfrm>
                <a:off x="3600" y="10440"/>
                <a:ext cx="1440" cy="720"/>
              </a:xfrm>
              <a:prstGeom prst="rect">
                <a:avLst/>
              </a:prstGeom>
              <a:solidFill>
                <a:srgbClr val="D6E3B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800" b="1" i="0" u="none" strike="noStrike" cap="none" normalizeH="0" baseline="0" smtClean="0">
                    <a:ln>
                      <a:noFill/>
                    </a:ln>
                    <a:solidFill>
                      <a:schemeClr val="tx1"/>
                    </a:solidFill>
                    <a:effectLst/>
                    <a:latin typeface="Arial" pitchFamily="34" charset="0"/>
                    <a:ea typeface="Arial" pitchFamily="34" charset="0"/>
                    <a:cs typeface="Arial" pitchFamily="34" charset="0"/>
                  </a:rPr>
                  <a:t>وحدة الأعمال الاستراتيجية</a:t>
                </a:r>
                <a:endParaRPr kumimoji="0" lang="ar-IQ" sz="2800" b="1" i="0" u="none" strike="noStrike" cap="none" normalizeH="0" baseline="0" smtClean="0">
                  <a:ln>
                    <a:noFill/>
                  </a:ln>
                  <a:solidFill>
                    <a:schemeClr val="tx1"/>
                  </a:solidFill>
                  <a:effectLst/>
                  <a:latin typeface="Arial" pitchFamily="34" charset="0"/>
                  <a:cs typeface="Arial" pitchFamily="34" charset="0"/>
                </a:endParaRPr>
              </a:p>
            </p:txBody>
          </p:sp>
          <p:sp>
            <p:nvSpPr>
              <p:cNvPr id="1041" name="Text Box 17"/>
              <p:cNvSpPr txBox="1">
                <a:spLocks noChangeArrowheads="1"/>
              </p:cNvSpPr>
              <p:nvPr/>
            </p:nvSpPr>
            <p:spPr bwMode="auto">
              <a:xfrm>
                <a:off x="3600" y="11340"/>
                <a:ext cx="1440" cy="720"/>
              </a:xfrm>
              <a:prstGeom prst="rect">
                <a:avLst/>
              </a:prstGeom>
              <a:solidFill>
                <a:srgbClr val="D6E3B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800" b="1" i="0" u="none" strike="noStrike" cap="none" normalizeH="0" baseline="0" smtClean="0">
                    <a:ln>
                      <a:noFill/>
                    </a:ln>
                    <a:solidFill>
                      <a:schemeClr val="tx1"/>
                    </a:solidFill>
                    <a:effectLst/>
                    <a:latin typeface="Arial" pitchFamily="34" charset="0"/>
                    <a:ea typeface="Arial" pitchFamily="34" charset="0"/>
                    <a:cs typeface="Arial" pitchFamily="34" charset="0"/>
                  </a:rPr>
                  <a:t>وحدة الأعمال الاستراتيجية</a:t>
                </a:r>
                <a:endParaRPr kumimoji="0" lang="ar-IQ" sz="28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1042" name="Group 18"/>
            <p:cNvGrpSpPr>
              <a:grpSpLocks/>
            </p:cNvGrpSpPr>
            <p:nvPr/>
          </p:nvGrpSpPr>
          <p:grpSpPr bwMode="auto">
            <a:xfrm>
              <a:off x="5040" y="10260"/>
              <a:ext cx="540" cy="1980"/>
              <a:chOff x="5040" y="10260"/>
              <a:chExt cx="540" cy="1980"/>
            </a:xfrm>
          </p:grpSpPr>
          <p:cxnSp>
            <p:nvCxnSpPr>
              <p:cNvPr id="1043" name="AutoShape 19"/>
              <p:cNvCxnSpPr>
                <a:cxnSpLocks noChangeShapeType="1"/>
              </p:cNvCxnSpPr>
              <p:nvPr/>
            </p:nvCxnSpPr>
            <p:spPr bwMode="auto">
              <a:xfrm>
                <a:off x="5580" y="10260"/>
                <a:ext cx="0" cy="1980"/>
              </a:xfrm>
              <a:prstGeom prst="straightConnector1">
                <a:avLst/>
              </a:prstGeom>
              <a:noFill/>
              <a:ln w="38100">
                <a:solidFill>
                  <a:srgbClr val="00CC00"/>
                </a:solidFill>
                <a:round/>
                <a:headEnd/>
                <a:tailEnd/>
              </a:ln>
            </p:spPr>
          </p:cxnSp>
          <p:cxnSp>
            <p:nvCxnSpPr>
              <p:cNvPr id="1044" name="AutoShape 20"/>
              <p:cNvCxnSpPr>
                <a:cxnSpLocks noChangeShapeType="1"/>
              </p:cNvCxnSpPr>
              <p:nvPr/>
            </p:nvCxnSpPr>
            <p:spPr bwMode="auto">
              <a:xfrm flipH="1">
                <a:off x="5040" y="10260"/>
                <a:ext cx="540" cy="0"/>
              </a:xfrm>
              <a:prstGeom prst="straightConnector1">
                <a:avLst/>
              </a:prstGeom>
              <a:noFill/>
              <a:ln w="38100">
                <a:solidFill>
                  <a:srgbClr val="00CC00"/>
                </a:solidFill>
                <a:round/>
                <a:headEnd/>
                <a:tailEnd/>
              </a:ln>
            </p:spPr>
          </p:cxnSp>
          <p:cxnSp>
            <p:nvCxnSpPr>
              <p:cNvPr id="1045" name="AutoShape 21"/>
              <p:cNvCxnSpPr>
                <a:cxnSpLocks noChangeShapeType="1"/>
              </p:cNvCxnSpPr>
              <p:nvPr/>
            </p:nvCxnSpPr>
            <p:spPr bwMode="auto">
              <a:xfrm flipH="1">
                <a:off x="5040" y="12240"/>
                <a:ext cx="540" cy="0"/>
              </a:xfrm>
              <a:prstGeom prst="straightConnector1">
                <a:avLst/>
              </a:prstGeom>
              <a:noFill/>
              <a:ln w="38100">
                <a:solidFill>
                  <a:srgbClr val="00CC00"/>
                </a:solidFill>
                <a:round/>
                <a:headEnd/>
                <a:tailEnd/>
              </a:ln>
            </p:spPr>
          </p:cxnSp>
          <p:cxnSp>
            <p:nvCxnSpPr>
              <p:cNvPr id="1046" name="AutoShape 22"/>
              <p:cNvCxnSpPr>
                <a:cxnSpLocks noChangeShapeType="1"/>
              </p:cNvCxnSpPr>
              <p:nvPr/>
            </p:nvCxnSpPr>
            <p:spPr bwMode="auto">
              <a:xfrm flipH="1">
                <a:off x="5040" y="11160"/>
                <a:ext cx="540" cy="0"/>
              </a:xfrm>
              <a:prstGeom prst="straightConnector1">
                <a:avLst/>
              </a:prstGeom>
              <a:noFill/>
              <a:ln w="38100">
                <a:solidFill>
                  <a:srgbClr val="00CC00"/>
                </a:solidFill>
                <a:round/>
                <a:headEnd/>
                <a:tailEnd/>
              </a:ln>
            </p:spPr>
          </p:cxnSp>
        </p:grpSp>
        <p:sp>
          <p:nvSpPr>
            <p:cNvPr id="1047" name="AutoShape 23"/>
            <p:cNvSpPr>
              <a:spLocks noChangeArrowheads="1"/>
            </p:cNvSpPr>
            <p:nvPr/>
          </p:nvSpPr>
          <p:spPr bwMode="auto">
            <a:xfrm>
              <a:off x="5580" y="10980"/>
              <a:ext cx="360" cy="540"/>
            </a:xfrm>
            <a:prstGeom prst="leftArrow">
              <a:avLst>
                <a:gd name="adj1" fmla="val 50000"/>
                <a:gd name="adj2" fmla="val 25000"/>
              </a:avLst>
            </a:prstGeom>
            <a:solidFill>
              <a:srgbClr val="00CC00"/>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algn="ctr"/>
              <a:endParaRPr lang="ar-IQ" sz="2800" b="1"/>
            </a:p>
          </p:txBody>
        </p:sp>
      </p:grpSp>
      <p:grpSp>
        <p:nvGrpSpPr>
          <p:cNvPr id="40" name="Group 39"/>
          <p:cNvGrpSpPr/>
          <p:nvPr/>
        </p:nvGrpSpPr>
        <p:grpSpPr>
          <a:xfrm>
            <a:off x="214282" y="3571876"/>
            <a:ext cx="8643998" cy="2714644"/>
            <a:chOff x="214282" y="3571876"/>
            <a:chExt cx="8643998" cy="2714644"/>
          </a:xfrm>
        </p:grpSpPr>
        <p:grpSp>
          <p:nvGrpSpPr>
            <p:cNvPr id="1048" name="Group 24"/>
            <p:cNvGrpSpPr>
              <a:grpSpLocks/>
            </p:cNvGrpSpPr>
            <p:nvPr/>
          </p:nvGrpSpPr>
          <p:grpSpPr bwMode="auto">
            <a:xfrm>
              <a:off x="571472" y="4857760"/>
              <a:ext cx="8286808" cy="1428760"/>
              <a:chOff x="1440" y="7740"/>
              <a:chExt cx="8820" cy="1080"/>
            </a:xfrm>
          </p:grpSpPr>
          <p:grpSp>
            <p:nvGrpSpPr>
              <p:cNvPr id="1049" name="Group 25"/>
              <p:cNvGrpSpPr>
                <a:grpSpLocks/>
              </p:cNvGrpSpPr>
              <p:nvPr/>
            </p:nvGrpSpPr>
            <p:grpSpPr bwMode="auto">
              <a:xfrm>
                <a:off x="1440" y="8100"/>
                <a:ext cx="8820" cy="720"/>
                <a:chOff x="1260" y="8100"/>
                <a:chExt cx="8820" cy="720"/>
              </a:xfrm>
            </p:grpSpPr>
            <p:sp>
              <p:nvSpPr>
                <p:cNvPr id="1050" name="Text Box 26"/>
                <p:cNvSpPr txBox="1">
                  <a:spLocks noChangeArrowheads="1"/>
                </p:cNvSpPr>
                <p:nvPr/>
              </p:nvSpPr>
              <p:spPr bwMode="auto">
                <a:xfrm>
                  <a:off x="8820" y="8100"/>
                  <a:ext cx="1260" cy="720"/>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استراتيجية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التمويل</a:t>
                  </a:r>
                  <a:endParaRPr kumimoji="0" lang="ar-IQ" sz="2000" b="1" i="0" u="none" strike="noStrike" cap="none" normalizeH="0" baseline="0" smtClean="0">
                    <a:ln>
                      <a:noFill/>
                    </a:ln>
                    <a:solidFill>
                      <a:schemeClr val="tx1"/>
                    </a:solidFill>
                    <a:effectLst/>
                    <a:latin typeface="Arial" pitchFamily="34" charset="0"/>
                    <a:cs typeface="Arial" pitchFamily="34" charset="0"/>
                  </a:endParaRPr>
                </a:p>
              </p:txBody>
            </p:sp>
            <p:sp>
              <p:nvSpPr>
                <p:cNvPr id="1051" name="Text Box 27"/>
                <p:cNvSpPr txBox="1">
                  <a:spLocks noChangeArrowheads="1"/>
                </p:cNvSpPr>
                <p:nvPr/>
              </p:nvSpPr>
              <p:spPr bwMode="auto">
                <a:xfrm>
                  <a:off x="7380" y="8100"/>
                  <a:ext cx="1260" cy="720"/>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استراتيجية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التسويق</a:t>
                  </a:r>
                  <a:endParaRPr kumimoji="0" lang="ar-IQ" sz="2000" b="1" i="0" u="none" strike="noStrike" cap="none" normalizeH="0" baseline="0" smtClean="0">
                    <a:ln>
                      <a:noFill/>
                    </a:ln>
                    <a:solidFill>
                      <a:schemeClr val="tx1"/>
                    </a:solidFill>
                    <a:effectLst/>
                    <a:latin typeface="Arial" pitchFamily="34" charset="0"/>
                    <a:cs typeface="Arial" pitchFamily="34" charset="0"/>
                  </a:endParaRPr>
                </a:p>
              </p:txBody>
            </p:sp>
            <p:sp>
              <p:nvSpPr>
                <p:cNvPr id="1052" name="Text Box 28"/>
                <p:cNvSpPr txBox="1">
                  <a:spLocks noChangeArrowheads="1"/>
                </p:cNvSpPr>
                <p:nvPr/>
              </p:nvSpPr>
              <p:spPr bwMode="auto">
                <a:xfrm>
                  <a:off x="5760" y="8100"/>
                  <a:ext cx="1440" cy="720"/>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استراتيجية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الموارد البشرية</a:t>
                  </a:r>
                  <a:endParaRPr kumimoji="0" lang="ar-IQ" sz="2000" b="1" i="0" u="none" strike="noStrike" cap="none" normalizeH="0" baseline="0" smtClean="0">
                    <a:ln>
                      <a:noFill/>
                    </a:ln>
                    <a:solidFill>
                      <a:schemeClr val="tx1"/>
                    </a:solidFill>
                    <a:effectLst/>
                    <a:latin typeface="Arial" pitchFamily="34" charset="0"/>
                    <a:cs typeface="Arial" pitchFamily="34" charset="0"/>
                  </a:endParaRPr>
                </a:p>
              </p:txBody>
            </p:sp>
            <p:sp>
              <p:nvSpPr>
                <p:cNvPr id="1053" name="Text Box 29"/>
                <p:cNvSpPr txBox="1">
                  <a:spLocks noChangeArrowheads="1"/>
                </p:cNvSpPr>
                <p:nvPr/>
              </p:nvSpPr>
              <p:spPr bwMode="auto">
                <a:xfrm>
                  <a:off x="4320" y="8100"/>
                  <a:ext cx="1260" cy="720"/>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استراتيجية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الإنتاج</a:t>
                  </a:r>
                  <a:endParaRPr kumimoji="0" lang="ar-IQ" sz="2000" b="1" i="0" u="none" strike="noStrike" cap="none" normalizeH="0" baseline="0" smtClean="0">
                    <a:ln>
                      <a:noFill/>
                    </a:ln>
                    <a:solidFill>
                      <a:schemeClr val="tx1"/>
                    </a:solidFill>
                    <a:effectLst/>
                    <a:latin typeface="Arial" pitchFamily="34" charset="0"/>
                    <a:cs typeface="Arial" pitchFamily="34" charset="0"/>
                  </a:endParaRPr>
                </a:p>
              </p:txBody>
            </p:sp>
            <p:sp>
              <p:nvSpPr>
                <p:cNvPr id="1054" name="Text Box 30"/>
                <p:cNvSpPr txBox="1">
                  <a:spLocks noChangeArrowheads="1"/>
                </p:cNvSpPr>
                <p:nvPr/>
              </p:nvSpPr>
              <p:spPr bwMode="auto">
                <a:xfrm>
                  <a:off x="2880" y="8100"/>
                  <a:ext cx="1260" cy="720"/>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استراتيجية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المحاسبة</a:t>
                  </a:r>
                  <a:endParaRPr kumimoji="0" lang="ar-IQ" sz="2000" b="1" i="0" u="none" strike="noStrike" cap="none" normalizeH="0" baseline="0" smtClean="0">
                    <a:ln>
                      <a:noFill/>
                    </a:ln>
                    <a:solidFill>
                      <a:schemeClr val="tx1"/>
                    </a:solidFill>
                    <a:effectLst/>
                    <a:latin typeface="Arial" pitchFamily="34" charset="0"/>
                    <a:cs typeface="Arial" pitchFamily="34" charset="0"/>
                  </a:endParaRPr>
                </a:p>
              </p:txBody>
            </p:sp>
            <p:sp>
              <p:nvSpPr>
                <p:cNvPr id="1055" name="Text Box 31"/>
                <p:cNvSpPr txBox="1">
                  <a:spLocks noChangeArrowheads="1"/>
                </p:cNvSpPr>
                <p:nvPr/>
              </p:nvSpPr>
              <p:spPr bwMode="auto">
                <a:xfrm>
                  <a:off x="1260" y="8100"/>
                  <a:ext cx="1440" cy="720"/>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استراتيجية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البحث والتطوير</a:t>
                  </a:r>
                  <a:endParaRPr kumimoji="0" lang="ar-IQ" sz="20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1056" name="Group 32"/>
              <p:cNvGrpSpPr>
                <a:grpSpLocks/>
              </p:cNvGrpSpPr>
              <p:nvPr/>
            </p:nvGrpSpPr>
            <p:grpSpPr bwMode="auto">
              <a:xfrm>
                <a:off x="2160" y="7740"/>
                <a:ext cx="7380" cy="360"/>
                <a:chOff x="2160" y="7740"/>
                <a:chExt cx="7380" cy="360"/>
              </a:xfrm>
            </p:grpSpPr>
            <p:cxnSp>
              <p:nvCxnSpPr>
                <p:cNvPr id="1057" name="AutoShape 33"/>
                <p:cNvCxnSpPr>
                  <a:cxnSpLocks noChangeShapeType="1"/>
                </p:cNvCxnSpPr>
                <p:nvPr/>
              </p:nvCxnSpPr>
              <p:spPr bwMode="auto">
                <a:xfrm flipH="1">
                  <a:off x="2160" y="7740"/>
                  <a:ext cx="7380" cy="1"/>
                </a:xfrm>
                <a:prstGeom prst="straightConnector1">
                  <a:avLst/>
                </a:prstGeom>
                <a:noFill/>
                <a:ln w="38100">
                  <a:solidFill>
                    <a:srgbClr val="E36C0A"/>
                  </a:solidFill>
                  <a:round/>
                  <a:headEnd/>
                  <a:tailEnd/>
                </a:ln>
              </p:spPr>
            </p:cxnSp>
            <p:cxnSp>
              <p:nvCxnSpPr>
                <p:cNvPr id="1058" name="AutoShape 34"/>
                <p:cNvCxnSpPr>
                  <a:cxnSpLocks noChangeShapeType="1"/>
                </p:cNvCxnSpPr>
                <p:nvPr/>
              </p:nvCxnSpPr>
              <p:spPr bwMode="auto">
                <a:xfrm>
                  <a:off x="9540" y="7740"/>
                  <a:ext cx="0" cy="360"/>
                </a:xfrm>
                <a:prstGeom prst="straightConnector1">
                  <a:avLst/>
                </a:prstGeom>
                <a:noFill/>
                <a:ln w="38100">
                  <a:solidFill>
                    <a:srgbClr val="E36C0A"/>
                  </a:solidFill>
                  <a:round/>
                  <a:headEnd/>
                  <a:tailEnd/>
                </a:ln>
              </p:spPr>
            </p:cxnSp>
            <p:cxnSp>
              <p:nvCxnSpPr>
                <p:cNvPr id="1059" name="AutoShape 35"/>
                <p:cNvCxnSpPr>
                  <a:cxnSpLocks noChangeShapeType="1"/>
                </p:cNvCxnSpPr>
                <p:nvPr/>
              </p:nvCxnSpPr>
              <p:spPr bwMode="auto">
                <a:xfrm>
                  <a:off x="8100" y="7740"/>
                  <a:ext cx="0" cy="360"/>
                </a:xfrm>
                <a:prstGeom prst="straightConnector1">
                  <a:avLst/>
                </a:prstGeom>
                <a:noFill/>
                <a:ln w="38100">
                  <a:solidFill>
                    <a:srgbClr val="E36C0A"/>
                  </a:solidFill>
                  <a:round/>
                  <a:headEnd/>
                  <a:tailEnd/>
                </a:ln>
              </p:spPr>
            </p:cxnSp>
            <p:cxnSp>
              <p:nvCxnSpPr>
                <p:cNvPr id="1060" name="AutoShape 36"/>
                <p:cNvCxnSpPr>
                  <a:cxnSpLocks noChangeShapeType="1"/>
                </p:cNvCxnSpPr>
                <p:nvPr/>
              </p:nvCxnSpPr>
              <p:spPr bwMode="auto">
                <a:xfrm>
                  <a:off x="6660" y="7740"/>
                  <a:ext cx="0" cy="360"/>
                </a:xfrm>
                <a:prstGeom prst="straightConnector1">
                  <a:avLst/>
                </a:prstGeom>
                <a:noFill/>
                <a:ln w="38100">
                  <a:solidFill>
                    <a:srgbClr val="E36C0A"/>
                  </a:solidFill>
                  <a:round/>
                  <a:headEnd/>
                  <a:tailEnd/>
                </a:ln>
              </p:spPr>
            </p:cxnSp>
            <p:cxnSp>
              <p:nvCxnSpPr>
                <p:cNvPr id="1061" name="AutoShape 37"/>
                <p:cNvCxnSpPr>
                  <a:cxnSpLocks noChangeShapeType="1"/>
                </p:cNvCxnSpPr>
                <p:nvPr/>
              </p:nvCxnSpPr>
              <p:spPr bwMode="auto">
                <a:xfrm>
                  <a:off x="5040" y="7740"/>
                  <a:ext cx="0" cy="360"/>
                </a:xfrm>
                <a:prstGeom prst="straightConnector1">
                  <a:avLst/>
                </a:prstGeom>
                <a:noFill/>
                <a:ln w="38100">
                  <a:solidFill>
                    <a:srgbClr val="E36C0A"/>
                  </a:solidFill>
                  <a:round/>
                  <a:headEnd/>
                  <a:tailEnd/>
                </a:ln>
              </p:spPr>
            </p:cxnSp>
            <p:cxnSp>
              <p:nvCxnSpPr>
                <p:cNvPr id="1062" name="AutoShape 38"/>
                <p:cNvCxnSpPr>
                  <a:cxnSpLocks noChangeShapeType="1"/>
                </p:cNvCxnSpPr>
                <p:nvPr/>
              </p:nvCxnSpPr>
              <p:spPr bwMode="auto">
                <a:xfrm>
                  <a:off x="3600" y="7741"/>
                  <a:ext cx="0" cy="359"/>
                </a:xfrm>
                <a:prstGeom prst="straightConnector1">
                  <a:avLst/>
                </a:prstGeom>
                <a:noFill/>
                <a:ln w="38100">
                  <a:solidFill>
                    <a:srgbClr val="E36C0A"/>
                  </a:solidFill>
                  <a:round/>
                  <a:headEnd/>
                  <a:tailEnd/>
                </a:ln>
              </p:spPr>
            </p:cxnSp>
            <p:cxnSp>
              <p:nvCxnSpPr>
                <p:cNvPr id="1063" name="AutoShape 39"/>
                <p:cNvCxnSpPr>
                  <a:cxnSpLocks noChangeShapeType="1"/>
                </p:cNvCxnSpPr>
                <p:nvPr/>
              </p:nvCxnSpPr>
              <p:spPr bwMode="auto">
                <a:xfrm>
                  <a:off x="2160" y="7741"/>
                  <a:ext cx="0" cy="359"/>
                </a:xfrm>
                <a:prstGeom prst="straightConnector1">
                  <a:avLst/>
                </a:prstGeom>
                <a:noFill/>
                <a:ln w="38100">
                  <a:solidFill>
                    <a:srgbClr val="E36C0A"/>
                  </a:solidFill>
                  <a:round/>
                  <a:headEnd/>
                  <a:tailEnd/>
                </a:ln>
              </p:spPr>
            </p:cxnSp>
          </p:grpSp>
        </p:grpSp>
        <p:grpSp>
          <p:nvGrpSpPr>
            <p:cNvPr id="51" name="Group 50"/>
            <p:cNvGrpSpPr/>
            <p:nvPr/>
          </p:nvGrpSpPr>
          <p:grpSpPr>
            <a:xfrm>
              <a:off x="214282" y="3571876"/>
              <a:ext cx="2857520" cy="1285884"/>
              <a:chOff x="214282" y="3571876"/>
              <a:chExt cx="2857520" cy="1285884"/>
            </a:xfrm>
          </p:grpSpPr>
          <p:sp>
            <p:nvSpPr>
              <p:cNvPr id="32" name="Left Brace 31"/>
              <p:cNvSpPr/>
              <p:nvPr/>
            </p:nvSpPr>
            <p:spPr>
              <a:xfrm rot="16200000">
                <a:off x="1321571" y="2464587"/>
                <a:ext cx="642942" cy="2857520"/>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IQ">
                  <a:ln w="76200">
                    <a:solidFill>
                      <a:schemeClr val="tx1"/>
                    </a:solidFill>
                  </a:ln>
                </a:endParaRPr>
              </a:p>
            </p:txBody>
          </p:sp>
          <p:sp>
            <p:nvSpPr>
              <p:cNvPr id="50" name="Down Arrow 49"/>
              <p:cNvSpPr/>
              <p:nvPr/>
            </p:nvSpPr>
            <p:spPr>
              <a:xfrm>
                <a:off x="928662" y="3929066"/>
                <a:ext cx="1428760" cy="928694"/>
              </a:xfrm>
              <a:prstGeom prst="downArrow">
                <a:avLst/>
              </a:prstGeom>
              <a:ln w="57150">
                <a:solidFill>
                  <a:schemeClr val="accent1"/>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IQ"/>
              </a:p>
            </p:txBody>
          </p:sp>
        </p:grpSp>
      </p:grpSp>
    </p:spTree>
    <p:extLst>
      <p:ext uri="{BB962C8B-B14F-4D97-AF65-F5344CB8AC3E}">
        <p14:creationId xmlns:p14="http://schemas.microsoft.com/office/powerpoint/2010/main" val="1666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ox(in)">
                                      <p:cBhvr>
                                        <p:cTn id="7" dur="5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37"/>
                                        </p:tgtEl>
                                        <p:attrNameLst>
                                          <p:attrName>style.visibility</p:attrName>
                                        </p:attrNameLst>
                                      </p:cBhvr>
                                      <p:to>
                                        <p:strVal val="visible"/>
                                      </p:to>
                                    </p:set>
                                    <p:animEffect transition="in" filter="box(in)">
                                      <p:cBhvr>
                                        <p:cTn id="12" dur="500"/>
                                        <p:tgtEl>
                                          <p:spTgt spid="103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box(in)">
                                      <p:cBhvr>
                                        <p:cTn id="17" dur="500"/>
                                        <p:tgtEl>
                                          <p:spTgt spid="3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box(in)">
                                      <p:cBhvr>
                                        <p:cTn id="2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654032"/>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ar-SA" b="1" dirty="0">
                <a:solidFill>
                  <a:srgbClr val="FFFF00"/>
                </a:solidFill>
              </a:rPr>
              <a:t>مكونات عملية الإدارة </a:t>
            </a:r>
            <a:r>
              <a:rPr lang="ar-SA" b="1" dirty="0" smtClean="0">
                <a:solidFill>
                  <a:srgbClr val="FFFF00"/>
                </a:solidFill>
              </a:rPr>
              <a:t>الإستراتيجية</a:t>
            </a:r>
            <a:endParaRPr lang="ar-IQ" b="1" dirty="0">
              <a:solidFill>
                <a:srgbClr val="FFFF00"/>
              </a:solidFill>
            </a:endParaRPr>
          </a:p>
        </p:txBody>
      </p:sp>
      <p:grpSp>
        <p:nvGrpSpPr>
          <p:cNvPr id="26" name="Group 25"/>
          <p:cNvGrpSpPr/>
          <p:nvPr/>
        </p:nvGrpSpPr>
        <p:grpSpPr>
          <a:xfrm>
            <a:off x="785786" y="1428736"/>
            <a:ext cx="8286808" cy="4786346"/>
            <a:chOff x="785786" y="1428736"/>
            <a:chExt cx="8286808" cy="4786346"/>
          </a:xfrm>
        </p:grpSpPr>
        <p:sp>
          <p:nvSpPr>
            <p:cNvPr id="24" name="Left Arrow 23"/>
            <p:cNvSpPr/>
            <p:nvPr/>
          </p:nvSpPr>
          <p:spPr>
            <a:xfrm>
              <a:off x="785786" y="1428736"/>
              <a:ext cx="7929618" cy="4786346"/>
            </a:xfrm>
            <a:prstGeom prst="leftArrow">
              <a:avLst/>
            </a:prstGeom>
            <a:scene3d>
              <a:camera prst="orthographicFront"/>
              <a:lightRig rig="threePt" dir="t">
                <a:rot lat="0" lon="0" rev="7500000"/>
              </a:lightRig>
            </a:scene3d>
            <a:sp3d z="-152400" extrusionH="63500" prstMaterial="matte">
              <a:bevelT w="144450" h="6350" prst="relaxedInset"/>
              <a:contourClr>
                <a:schemeClr val="bg1"/>
              </a:contourClr>
            </a:sp3d>
          </p:spPr>
          <p:style>
            <a:lnRef idx="0">
              <a:schemeClr val="dk1">
                <a:hueOff val="0"/>
                <a:satOff val="0"/>
                <a:lumOff val="0"/>
                <a:alphaOff val="0"/>
              </a:schemeClr>
            </a:lnRef>
            <a:fillRef idx="3">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sp>
        <p:grpSp>
          <p:nvGrpSpPr>
            <p:cNvPr id="9" name="Group 8"/>
            <p:cNvGrpSpPr/>
            <p:nvPr/>
          </p:nvGrpSpPr>
          <p:grpSpPr>
            <a:xfrm>
              <a:off x="7298447" y="2892713"/>
              <a:ext cx="1774147" cy="1785950"/>
              <a:chOff x="4428285" y="588610"/>
              <a:chExt cx="1053779" cy="784814"/>
            </a:xfrm>
            <a:scene3d>
              <a:camera prst="orthographicFront"/>
              <a:lightRig rig="threePt" dir="t">
                <a:rot lat="0" lon="0" rev="7500000"/>
              </a:lightRig>
            </a:scene3d>
          </p:grpSpPr>
          <p:sp>
            <p:nvSpPr>
              <p:cNvPr id="22" name="Rounded Rectangle 21"/>
              <p:cNvSpPr/>
              <p:nvPr/>
            </p:nvSpPr>
            <p:spPr>
              <a:xfrm>
                <a:off x="4428285" y="588610"/>
                <a:ext cx="1053779" cy="784814"/>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23" name="Rounded Rectangle 4"/>
              <p:cNvSpPr/>
              <p:nvPr/>
            </p:nvSpPr>
            <p:spPr>
              <a:xfrm>
                <a:off x="4466596" y="626921"/>
                <a:ext cx="977157" cy="70819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2800" b="1" kern="1200">
                    <a:solidFill>
                      <a:srgbClr val="0000FF"/>
                    </a:solidFill>
                  </a:rPr>
                  <a:t>رؤية ورسالة المنظمة </a:t>
                </a:r>
              </a:p>
            </p:txBody>
          </p:sp>
        </p:grpSp>
      </p:grpSp>
      <p:grpSp>
        <p:nvGrpSpPr>
          <p:cNvPr id="10" name="Group 9"/>
          <p:cNvGrpSpPr/>
          <p:nvPr/>
        </p:nvGrpSpPr>
        <p:grpSpPr>
          <a:xfrm>
            <a:off x="5512497" y="2857496"/>
            <a:ext cx="1774147" cy="1785950"/>
            <a:chOff x="3321816" y="588610"/>
            <a:chExt cx="1053779" cy="784814"/>
          </a:xfrm>
          <a:scene3d>
            <a:camera prst="orthographicFront"/>
            <a:lightRig rig="threePt" dir="t">
              <a:rot lat="0" lon="0" rev="7500000"/>
            </a:lightRig>
          </a:scene3d>
        </p:grpSpPr>
        <p:sp>
          <p:nvSpPr>
            <p:cNvPr id="20" name="Rounded Rectangle 19"/>
            <p:cNvSpPr/>
            <p:nvPr/>
          </p:nvSpPr>
          <p:spPr>
            <a:xfrm>
              <a:off x="3321816" y="588610"/>
              <a:ext cx="1053779" cy="784814"/>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2483469"/>
                <a:satOff val="9953"/>
                <a:lumOff val="2157"/>
                <a:alphaOff val="0"/>
              </a:schemeClr>
            </a:fillRef>
            <a:effectRef idx="2">
              <a:schemeClr val="accent5">
                <a:hueOff val="-2483469"/>
                <a:satOff val="9953"/>
                <a:lumOff val="2157"/>
                <a:alphaOff val="0"/>
              </a:schemeClr>
            </a:effectRef>
            <a:fontRef idx="minor">
              <a:schemeClr val="lt1"/>
            </a:fontRef>
          </p:style>
        </p:sp>
        <p:sp>
          <p:nvSpPr>
            <p:cNvPr id="21" name="Rounded Rectangle 6"/>
            <p:cNvSpPr/>
            <p:nvPr/>
          </p:nvSpPr>
          <p:spPr>
            <a:xfrm>
              <a:off x="3360127" y="626921"/>
              <a:ext cx="977157" cy="70819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IQ" sz="2800" b="1" kern="1200">
                  <a:solidFill>
                    <a:srgbClr val="0000FF"/>
                  </a:solidFill>
                </a:rPr>
                <a:t>المسح البيئي</a:t>
              </a:r>
            </a:p>
            <a:p>
              <a:pPr lvl="0" algn="ctr" defTabSz="622300" rtl="1">
                <a:lnSpc>
                  <a:spcPct val="90000"/>
                </a:lnSpc>
                <a:spcBef>
                  <a:spcPct val="0"/>
                </a:spcBef>
                <a:spcAft>
                  <a:spcPct val="35000"/>
                </a:spcAft>
              </a:pPr>
              <a:r>
                <a:rPr lang="ar-IQ" sz="2800" b="1" kern="1200">
                  <a:solidFill>
                    <a:srgbClr val="0000FF"/>
                  </a:solidFill>
                </a:rPr>
                <a:t>واختيار البدائل</a:t>
              </a:r>
              <a:endParaRPr lang="ar-SA" sz="2800" b="1" kern="1200">
                <a:solidFill>
                  <a:srgbClr val="0000FF"/>
                </a:solidFill>
              </a:endParaRPr>
            </a:p>
          </p:txBody>
        </p:sp>
      </p:grpSp>
      <p:grpSp>
        <p:nvGrpSpPr>
          <p:cNvPr id="11" name="Group 10"/>
          <p:cNvGrpSpPr/>
          <p:nvPr/>
        </p:nvGrpSpPr>
        <p:grpSpPr>
          <a:xfrm>
            <a:off x="3714744" y="2786058"/>
            <a:ext cx="1774147" cy="1785950"/>
            <a:chOff x="2215348" y="588610"/>
            <a:chExt cx="1053779" cy="784814"/>
          </a:xfrm>
          <a:scene3d>
            <a:camera prst="orthographicFront"/>
            <a:lightRig rig="threePt" dir="t">
              <a:rot lat="0" lon="0" rev="7500000"/>
            </a:lightRig>
          </a:scene3d>
        </p:grpSpPr>
        <p:sp>
          <p:nvSpPr>
            <p:cNvPr id="18" name="Rounded Rectangle 17"/>
            <p:cNvSpPr/>
            <p:nvPr/>
          </p:nvSpPr>
          <p:spPr>
            <a:xfrm>
              <a:off x="2215348" y="588610"/>
              <a:ext cx="1053779" cy="784814"/>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4966938"/>
                <a:satOff val="19906"/>
                <a:lumOff val="4314"/>
                <a:alphaOff val="0"/>
              </a:schemeClr>
            </a:fillRef>
            <a:effectRef idx="2">
              <a:schemeClr val="accent5">
                <a:hueOff val="-4966938"/>
                <a:satOff val="19906"/>
                <a:lumOff val="4314"/>
                <a:alphaOff val="0"/>
              </a:schemeClr>
            </a:effectRef>
            <a:fontRef idx="minor">
              <a:schemeClr val="lt1"/>
            </a:fontRef>
          </p:style>
        </p:sp>
        <p:sp>
          <p:nvSpPr>
            <p:cNvPr id="19" name="Rounded Rectangle 8"/>
            <p:cNvSpPr/>
            <p:nvPr/>
          </p:nvSpPr>
          <p:spPr>
            <a:xfrm>
              <a:off x="2253659" y="626921"/>
              <a:ext cx="977157" cy="70819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IQ" sz="2800" b="1" kern="1200">
                  <a:solidFill>
                    <a:srgbClr val="0000FF"/>
                  </a:solidFill>
                </a:rPr>
                <a:t>صياغة الاستراتيجية</a:t>
              </a:r>
              <a:endParaRPr lang="ar-SA" sz="2800" b="1" kern="1200">
                <a:solidFill>
                  <a:srgbClr val="0000FF"/>
                </a:solidFill>
              </a:endParaRPr>
            </a:p>
          </p:txBody>
        </p:sp>
      </p:grpSp>
      <p:grpSp>
        <p:nvGrpSpPr>
          <p:cNvPr id="12" name="Group 11"/>
          <p:cNvGrpSpPr/>
          <p:nvPr/>
        </p:nvGrpSpPr>
        <p:grpSpPr>
          <a:xfrm>
            <a:off x="1940597" y="2786058"/>
            <a:ext cx="1774147" cy="1785950"/>
            <a:chOff x="1108879" y="588610"/>
            <a:chExt cx="1053779" cy="784814"/>
          </a:xfrm>
          <a:scene3d>
            <a:camera prst="orthographicFront"/>
            <a:lightRig rig="threePt" dir="t">
              <a:rot lat="0" lon="0" rev="7500000"/>
            </a:lightRig>
          </a:scene3d>
        </p:grpSpPr>
        <p:sp>
          <p:nvSpPr>
            <p:cNvPr id="16" name="Rounded Rectangle 15"/>
            <p:cNvSpPr/>
            <p:nvPr/>
          </p:nvSpPr>
          <p:spPr>
            <a:xfrm>
              <a:off x="1108879" y="588610"/>
              <a:ext cx="1053779" cy="784814"/>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7450407"/>
                <a:satOff val="29858"/>
                <a:lumOff val="6471"/>
                <a:alphaOff val="0"/>
              </a:schemeClr>
            </a:fillRef>
            <a:effectRef idx="2">
              <a:schemeClr val="accent5">
                <a:hueOff val="-7450407"/>
                <a:satOff val="29858"/>
                <a:lumOff val="6471"/>
                <a:alphaOff val="0"/>
              </a:schemeClr>
            </a:effectRef>
            <a:fontRef idx="minor">
              <a:schemeClr val="lt1"/>
            </a:fontRef>
          </p:style>
        </p:sp>
        <p:sp>
          <p:nvSpPr>
            <p:cNvPr id="17" name="Rounded Rectangle 10"/>
            <p:cNvSpPr/>
            <p:nvPr/>
          </p:nvSpPr>
          <p:spPr>
            <a:xfrm>
              <a:off x="1147190" y="626921"/>
              <a:ext cx="977157" cy="70819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IQ" sz="2800" b="1" kern="1200" dirty="0">
                  <a:solidFill>
                    <a:srgbClr val="0000FF"/>
                  </a:solidFill>
                </a:rPr>
                <a:t>تنفيذ الاستراتيجية</a:t>
              </a:r>
              <a:endParaRPr lang="ar-SA" sz="2800" b="1" kern="1200" dirty="0">
                <a:solidFill>
                  <a:srgbClr val="0000FF"/>
                </a:solidFill>
              </a:endParaRPr>
            </a:p>
          </p:txBody>
        </p:sp>
      </p:grpSp>
      <p:grpSp>
        <p:nvGrpSpPr>
          <p:cNvPr id="13" name="Group 12"/>
          <p:cNvGrpSpPr/>
          <p:nvPr/>
        </p:nvGrpSpPr>
        <p:grpSpPr>
          <a:xfrm>
            <a:off x="142844" y="2821275"/>
            <a:ext cx="1774147" cy="1785950"/>
            <a:chOff x="2410" y="588610"/>
            <a:chExt cx="1053779" cy="784814"/>
          </a:xfrm>
          <a:scene3d>
            <a:camera prst="orthographicFront"/>
            <a:lightRig rig="threePt" dir="t">
              <a:rot lat="0" lon="0" rev="7500000"/>
            </a:lightRig>
          </a:scene3d>
        </p:grpSpPr>
        <p:sp>
          <p:nvSpPr>
            <p:cNvPr id="14" name="Rounded Rectangle 13"/>
            <p:cNvSpPr/>
            <p:nvPr/>
          </p:nvSpPr>
          <p:spPr>
            <a:xfrm>
              <a:off x="2410" y="588610"/>
              <a:ext cx="1053779" cy="784814"/>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sp>
        <p:sp>
          <p:nvSpPr>
            <p:cNvPr id="15" name="Rounded Rectangle 12"/>
            <p:cNvSpPr/>
            <p:nvPr/>
          </p:nvSpPr>
          <p:spPr>
            <a:xfrm>
              <a:off x="40721" y="626921"/>
              <a:ext cx="977157" cy="70819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IQ" sz="2800" b="1" kern="1200">
                  <a:solidFill>
                    <a:srgbClr val="0000FF"/>
                  </a:solidFill>
                </a:rPr>
                <a:t>تقييم الأداء</a:t>
              </a:r>
              <a:endParaRPr lang="ar-SA" sz="2800" b="1" kern="1200">
                <a:solidFill>
                  <a:srgbClr val="0000FF"/>
                </a:solidFill>
              </a:endParaRPr>
            </a:p>
          </p:txBody>
        </p:sp>
      </p:grpSp>
    </p:spTree>
    <p:extLst>
      <p:ext uri="{BB962C8B-B14F-4D97-AF65-F5344CB8AC3E}">
        <p14:creationId xmlns:p14="http://schemas.microsoft.com/office/powerpoint/2010/main" val="3154603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strips(downLef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trips(down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trips(down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strips(down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trips(downLef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189804" y="500042"/>
            <a:ext cx="6681418" cy="646331"/>
            <a:chOff x="2032078" y="1214422"/>
            <a:chExt cx="6681418" cy="646331"/>
          </a:xfrm>
        </p:grpSpPr>
        <p:sp>
          <p:nvSpPr>
            <p:cNvPr id="4" name="Rectangle 3"/>
            <p:cNvSpPr/>
            <p:nvPr/>
          </p:nvSpPr>
          <p:spPr>
            <a:xfrm>
              <a:off x="2032078" y="1214422"/>
              <a:ext cx="6104556" cy="646331"/>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SA" sz="3600" b="1" dirty="0"/>
                <a:t>الرؤية </a:t>
              </a:r>
              <a:r>
                <a:rPr lang="ar-SA" sz="3600" b="1" dirty="0" smtClean="0"/>
                <a:t>والرسالة</a:t>
              </a:r>
              <a:r>
                <a:rPr lang="en-US" sz="3600" b="1" dirty="0" smtClean="0"/>
                <a:t> Mission  </a:t>
              </a:r>
              <a:r>
                <a:rPr lang="ar-SA" sz="3600" b="1" dirty="0" smtClean="0"/>
                <a:t> </a:t>
              </a:r>
              <a:r>
                <a:rPr lang="en-US" sz="3600" b="1" dirty="0" smtClean="0"/>
                <a:t>Vision &amp;</a:t>
              </a:r>
              <a:endParaRPr lang="ar-IQ" sz="3600" b="1" dirty="0"/>
            </a:p>
          </p:txBody>
        </p:sp>
        <p:sp>
          <p:nvSpPr>
            <p:cNvPr id="5" name="Rectangle 4"/>
            <p:cNvSpPr/>
            <p:nvPr/>
          </p:nvSpPr>
          <p:spPr>
            <a:xfrm>
              <a:off x="8269144" y="1214422"/>
              <a:ext cx="444352"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ar-IQ" sz="3600" b="1" dirty="0" smtClean="0"/>
                <a:t>1</a:t>
              </a:r>
              <a:endParaRPr lang="ar-IQ" sz="3600" b="1" dirty="0"/>
            </a:p>
          </p:txBody>
        </p:sp>
      </p:grpSp>
      <p:grpSp>
        <p:nvGrpSpPr>
          <p:cNvPr id="24" name="Group 23"/>
          <p:cNvGrpSpPr/>
          <p:nvPr/>
        </p:nvGrpSpPr>
        <p:grpSpPr>
          <a:xfrm>
            <a:off x="642910" y="1500174"/>
            <a:ext cx="7926597" cy="954107"/>
            <a:chOff x="642910" y="1500174"/>
            <a:chExt cx="7926597" cy="954107"/>
          </a:xfrm>
        </p:grpSpPr>
        <p:sp>
          <p:nvSpPr>
            <p:cNvPr id="7" name="Rectangle 6"/>
            <p:cNvSpPr/>
            <p:nvPr/>
          </p:nvSpPr>
          <p:spPr>
            <a:xfrm>
              <a:off x="7492086" y="1714488"/>
              <a:ext cx="1077421" cy="52322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SA" sz="2800" b="1" dirty="0" smtClean="0"/>
                <a:t>الرؤية </a:t>
              </a:r>
              <a:endParaRPr lang="ar-IQ" sz="2800" dirty="0"/>
            </a:p>
          </p:txBody>
        </p:sp>
        <p:sp>
          <p:nvSpPr>
            <p:cNvPr id="6" name="Rectangle 5"/>
            <p:cNvSpPr/>
            <p:nvPr/>
          </p:nvSpPr>
          <p:spPr>
            <a:xfrm>
              <a:off x="642910" y="1500174"/>
              <a:ext cx="6770201" cy="95410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buFont typeface="Arial" pitchFamily="34" charset="0"/>
                <a:buChar char="•"/>
              </a:pPr>
              <a:r>
                <a:rPr lang="ar-IQ" sz="2800" b="1" dirty="0" smtClean="0"/>
                <a:t> </a:t>
              </a:r>
              <a:r>
                <a:rPr lang="ar-SA" sz="2800" b="1" dirty="0" smtClean="0">
                  <a:solidFill>
                    <a:srgbClr val="C00000"/>
                  </a:solidFill>
                </a:rPr>
                <a:t>تصاغ</a:t>
              </a:r>
              <a:r>
                <a:rPr lang="ar-SA" sz="2800" b="1" dirty="0" smtClean="0"/>
                <a:t> </a:t>
              </a:r>
              <a:r>
                <a:rPr lang="ar-SA" sz="2800" b="1" dirty="0"/>
                <a:t>الرؤية المستقبلية من </a:t>
              </a:r>
              <a:r>
                <a:rPr lang="ar-SA" sz="2800" b="1" dirty="0">
                  <a:solidFill>
                    <a:srgbClr val="0000FF"/>
                  </a:solidFill>
                </a:rPr>
                <a:t>عبارات محددة محددة من أجل توصيلها بفهم واضح وربطها بالأهداف بعيدة المدى</a:t>
              </a:r>
              <a:r>
                <a:rPr lang="ar-SA" sz="2800" b="1" dirty="0"/>
                <a:t>.</a:t>
              </a:r>
              <a:endParaRPr lang="ar-IQ" sz="2800" b="1" dirty="0"/>
            </a:p>
          </p:txBody>
        </p:sp>
      </p:grpSp>
      <p:grpSp>
        <p:nvGrpSpPr>
          <p:cNvPr id="28" name="Group 27"/>
          <p:cNvGrpSpPr/>
          <p:nvPr/>
        </p:nvGrpSpPr>
        <p:grpSpPr>
          <a:xfrm>
            <a:off x="357158" y="2786058"/>
            <a:ext cx="8501122" cy="1357322"/>
            <a:chOff x="357158" y="2786058"/>
            <a:chExt cx="8501122" cy="1357322"/>
          </a:xfrm>
        </p:grpSpPr>
        <p:sp>
          <p:nvSpPr>
            <p:cNvPr id="32769" name="Rectangle 1"/>
            <p:cNvSpPr>
              <a:spLocks noChangeArrowheads="1"/>
            </p:cNvSpPr>
            <p:nvPr/>
          </p:nvSpPr>
          <p:spPr bwMode="auto">
            <a:xfrm>
              <a:off x="4214810" y="2786058"/>
              <a:ext cx="442909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 typeface="Arial" pitchFamily="34" charset="0"/>
                <a:buChar char="•"/>
                <a:tabLst/>
              </a:pPr>
              <a:r>
                <a:rPr kumimoji="0" lang="ar-IQ" sz="36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 </a:t>
              </a:r>
              <a:r>
                <a:rPr kumimoji="0" lang="ar-SA" sz="3600" b="1" i="0" u="none" strike="noStrike" cap="none" normalizeH="0" baseline="0" dirty="0" smtClean="0">
                  <a:ln>
                    <a:noFill/>
                  </a:ln>
                  <a:solidFill>
                    <a:srgbClr val="C00000"/>
                  </a:solidFill>
                  <a:effectLst/>
                  <a:latin typeface="Calibri" pitchFamily="34" charset="0"/>
                  <a:ea typeface="Calibri" pitchFamily="34" charset="0"/>
                  <a:cs typeface="Simplified Arabic" pitchFamily="2" charset="-78"/>
                </a:rPr>
                <a:t>تنبثق</a:t>
              </a:r>
              <a:r>
                <a:rPr kumimoji="0" lang="ar-SA" sz="36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 الرؤية من تساؤلات عدّة منها:</a:t>
              </a:r>
              <a:endParaRPr kumimoji="0" lang="en-US" sz="36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25" name="Group 24"/>
            <p:cNvGrpSpPr/>
            <p:nvPr/>
          </p:nvGrpSpPr>
          <p:grpSpPr>
            <a:xfrm>
              <a:off x="357158" y="3497049"/>
              <a:ext cx="8501122" cy="646331"/>
              <a:chOff x="357158" y="3429000"/>
              <a:chExt cx="8501122" cy="646331"/>
            </a:xfrm>
          </p:grpSpPr>
          <p:sp>
            <p:nvSpPr>
              <p:cNvPr id="15" name="Rectangle 14"/>
              <p:cNvSpPr/>
              <p:nvPr/>
            </p:nvSpPr>
            <p:spPr>
              <a:xfrm>
                <a:off x="3929058" y="3429000"/>
                <a:ext cx="4929222" cy="646331"/>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algn="justLow" eaLnBrk="0" fontAlgn="base" hangingPunct="0">
                  <a:spcBef>
                    <a:spcPct val="0"/>
                  </a:spcBef>
                  <a:spcAft>
                    <a:spcPct val="0"/>
                  </a:spcAft>
                </a:pPr>
                <a:r>
                  <a:rPr lang="ar-IQ" sz="3600" b="1" dirty="0" smtClean="0">
                    <a:latin typeface="Calibri" pitchFamily="34" charset="0"/>
                    <a:ea typeface="Calibri" pitchFamily="34" charset="0"/>
                    <a:cs typeface="Simplified Arabic" pitchFamily="2" charset="-78"/>
                  </a:rPr>
                  <a:t>ما </a:t>
                </a:r>
                <a:r>
                  <a:rPr lang="ar-SA" sz="3600" b="1" dirty="0" smtClean="0">
                    <a:latin typeface="Calibri" pitchFamily="34" charset="0"/>
                    <a:ea typeface="Calibri" pitchFamily="34" charset="0"/>
                    <a:cs typeface="Simplified Arabic" pitchFamily="2" charset="-78"/>
                  </a:rPr>
                  <a:t>العمل الذي تقوم به المنظمة؟</a:t>
                </a:r>
                <a:endParaRPr lang="en-US" sz="3600" b="1" dirty="0" smtClean="0">
                  <a:latin typeface="Arial" pitchFamily="34" charset="0"/>
                  <a:cs typeface="Arial" pitchFamily="34" charset="0"/>
                </a:endParaRPr>
              </a:p>
            </p:txBody>
          </p:sp>
          <p:sp>
            <p:nvSpPr>
              <p:cNvPr id="18" name="Rectangle 17"/>
              <p:cNvSpPr/>
              <p:nvPr/>
            </p:nvSpPr>
            <p:spPr>
              <a:xfrm>
                <a:off x="357158" y="3429000"/>
                <a:ext cx="1423788" cy="584775"/>
              </a:xfrm>
              <a:prstGeom prst="rect">
                <a:avLst/>
              </a:prstGeom>
              <a:ln w="57150"/>
            </p:spPr>
            <p:style>
              <a:lnRef idx="2">
                <a:schemeClr val="accent5"/>
              </a:lnRef>
              <a:fillRef idx="1">
                <a:schemeClr val="lt1"/>
              </a:fillRef>
              <a:effectRef idx="0">
                <a:schemeClr val="accent5"/>
              </a:effectRef>
              <a:fontRef idx="minor">
                <a:schemeClr val="dk1"/>
              </a:fontRef>
            </p:style>
            <p:txBody>
              <a:bodyPr wrap="none">
                <a:spAutoFit/>
              </a:bodyPr>
              <a:lstStyle/>
              <a:p>
                <a:r>
                  <a:rPr lang="ar-IQ" sz="3200" b="1" dirty="0" smtClean="0">
                    <a:latin typeface="Calibri" pitchFamily="34" charset="0"/>
                    <a:ea typeface="Calibri" pitchFamily="34" charset="0"/>
                    <a:cs typeface="Simplified Arabic" pitchFamily="2" charset="-78"/>
                  </a:rPr>
                  <a:t>ما عملنا؟</a:t>
                </a:r>
                <a:endParaRPr lang="ar-IQ" sz="3200" dirty="0"/>
              </a:p>
            </p:txBody>
          </p:sp>
          <p:sp>
            <p:nvSpPr>
              <p:cNvPr id="21" name="Left Arrow 20"/>
              <p:cNvSpPr/>
              <p:nvPr/>
            </p:nvSpPr>
            <p:spPr>
              <a:xfrm>
                <a:off x="2000232" y="3643314"/>
                <a:ext cx="1785950" cy="285752"/>
              </a:xfrm>
              <a:prstGeom prst="leftArrow">
                <a:avLst/>
              </a:prstGeom>
              <a:solidFill>
                <a:schemeClr val="accent2"/>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grpSp>
      <p:grpSp>
        <p:nvGrpSpPr>
          <p:cNvPr id="26" name="Group 25"/>
          <p:cNvGrpSpPr/>
          <p:nvPr/>
        </p:nvGrpSpPr>
        <p:grpSpPr>
          <a:xfrm>
            <a:off x="357158" y="4487299"/>
            <a:ext cx="8453779" cy="656213"/>
            <a:chOff x="357158" y="4143380"/>
            <a:chExt cx="8453779" cy="656213"/>
          </a:xfrm>
        </p:grpSpPr>
        <p:sp>
          <p:nvSpPr>
            <p:cNvPr id="16" name="Rectangle 15"/>
            <p:cNvSpPr/>
            <p:nvPr/>
          </p:nvSpPr>
          <p:spPr>
            <a:xfrm>
              <a:off x="5857884" y="4143380"/>
              <a:ext cx="2953053" cy="646331"/>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pPr algn="justLow" eaLnBrk="0" fontAlgn="base" hangingPunct="0">
                <a:spcBef>
                  <a:spcPct val="0"/>
                </a:spcBef>
                <a:spcAft>
                  <a:spcPct val="0"/>
                </a:spcAft>
              </a:pPr>
              <a:r>
                <a:rPr lang="ar-SA" sz="3600" b="1" dirty="0" smtClean="0">
                  <a:latin typeface="Calibri" pitchFamily="34" charset="0"/>
                  <a:ea typeface="Calibri" pitchFamily="34" charset="0"/>
                  <a:cs typeface="Simplified Arabic" pitchFamily="2" charset="-78"/>
                </a:rPr>
                <a:t>أين تتجه المنظمة؟</a:t>
              </a:r>
              <a:endParaRPr lang="en-US" sz="3600" b="1" dirty="0" smtClean="0">
                <a:latin typeface="Arial" pitchFamily="34" charset="0"/>
                <a:cs typeface="Arial" pitchFamily="34" charset="0"/>
              </a:endParaRPr>
            </a:p>
          </p:txBody>
        </p:sp>
        <p:sp>
          <p:nvSpPr>
            <p:cNvPr id="19" name="Rectangle 18"/>
            <p:cNvSpPr/>
            <p:nvPr/>
          </p:nvSpPr>
          <p:spPr>
            <a:xfrm>
              <a:off x="357158" y="4214818"/>
              <a:ext cx="1640193" cy="584775"/>
            </a:xfrm>
            <a:prstGeom prst="rect">
              <a:avLst/>
            </a:prstGeom>
            <a:ln w="57150"/>
          </p:spPr>
          <p:style>
            <a:lnRef idx="2">
              <a:schemeClr val="accent5"/>
            </a:lnRef>
            <a:fillRef idx="1">
              <a:schemeClr val="lt1"/>
            </a:fillRef>
            <a:effectRef idx="0">
              <a:schemeClr val="accent5"/>
            </a:effectRef>
            <a:fontRef idx="minor">
              <a:schemeClr val="dk1"/>
            </a:fontRef>
          </p:style>
          <p:txBody>
            <a:bodyPr wrap="none">
              <a:spAutoFit/>
            </a:bodyPr>
            <a:lstStyle/>
            <a:p>
              <a:r>
                <a:rPr lang="ar-IQ" sz="3200" b="1" dirty="0" smtClean="0">
                  <a:latin typeface="Calibri" pitchFamily="34" charset="0"/>
                  <a:ea typeface="Calibri" pitchFamily="34" charset="0"/>
                  <a:cs typeface="Simplified Arabic" pitchFamily="2" charset="-78"/>
                </a:rPr>
                <a:t>ما اتجاهنا؟</a:t>
              </a:r>
              <a:endParaRPr lang="ar-IQ" sz="3200" dirty="0"/>
            </a:p>
          </p:txBody>
        </p:sp>
        <p:sp>
          <p:nvSpPr>
            <p:cNvPr id="22" name="Left Arrow 21"/>
            <p:cNvSpPr/>
            <p:nvPr/>
          </p:nvSpPr>
          <p:spPr>
            <a:xfrm>
              <a:off x="2071670" y="4286256"/>
              <a:ext cx="3643338" cy="285752"/>
            </a:xfrm>
            <a:prstGeom prst="leftArrow">
              <a:avLst/>
            </a:prstGeom>
            <a:solidFill>
              <a:schemeClr val="accent2"/>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grpSp>
        <p:nvGrpSpPr>
          <p:cNvPr id="27" name="Group 26"/>
          <p:cNvGrpSpPr/>
          <p:nvPr/>
        </p:nvGrpSpPr>
        <p:grpSpPr>
          <a:xfrm>
            <a:off x="428596" y="5412604"/>
            <a:ext cx="8341714" cy="731040"/>
            <a:chOff x="428596" y="4854371"/>
            <a:chExt cx="8341714" cy="731040"/>
          </a:xfrm>
        </p:grpSpPr>
        <p:sp>
          <p:nvSpPr>
            <p:cNvPr id="17" name="Rectangle 16"/>
            <p:cNvSpPr/>
            <p:nvPr/>
          </p:nvSpPr>
          <p:spPr>
            <a:xfrm>
              <a:off x="3286116" y="4854371"/>
              <a:ext cx="5484194" cy="646331"/>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pPr algn="justLow" eaLnBrk="0" fontAlgn="base" hangingPunct="0">
                <a:spcBef>
                  <a:spcPct val="0"/>
                </a:spcBef>
                <a:spcAft>
                  <a:spcPct val="0"/>
                </a:spcAft>
              </a:pPr>
              <a:r>
                <a:rPr lang="ar-SA" sz="3600" b="1" dirty="0" smtClean="0">
                  <a:latin typeface="Calibri" pitchFamily="34" charset="0"/>
                  <a:ea typeface="Calibri" pitchFamily="34" charset="0"/>
                  <a:cs typeface="Simplified Arabic" pitchFamily="2" charset="-78"/>
                </a:rPr>
                <a:t>ما هي طريقة الوصول الى ما نريد؟</a:t>
              </a:r>
              <a:endParaRPr lang="ar-SA" sz="3600" b="1" dirty="0" smtClean="0">
                <a:latin typeface="Arial" pitchFamily="34" charset="0"/>
                <a:cs typeface="Arial" pitchFamily="34" charset="0"/>
              </a:endParaRPr>
            </a:p>
          </p:txBody>
        </p:sp>
        <p:sp>
          <p:nvSpPr>
            <p:cNvPr id="20" name="Rectangle 19"/>
            <p:cNvSpPr/>
            <p:nvPr/>
          </p:nvSpPr>
          <p:spPr>
            <a:xfrm>
              <a:off x="428596" y="5000636"/>
              <a:ext cx="1460656" cy="584775"/>
            </a:xfrm>
            <a:prstGeom prst="rect">
              <a:avLst/>
            </a:prstGeom>
            <a:ln w="57150"/>
          </p:spPr>
          <p:style>
            <a:lnRef idx="2">
              <a:schemeClr val="accent5"/>
            </a:lnRef>
            <a:fillRef idx="1">
              <a:schemeClr val="lt1"/>
            </a:fillRef>
            <a:effectRef idx="0">
              <a:schemeClr val="accent5"/>
            </a:effectRef>
            <a:fontRef idx="minor">
              <a:schemeClr val="dk1"/>
            </a:fontRef>
          </p:style>
          <p:txBody>
            <a:bodyPr wrap="none">
              <a:spAutoFit/>
            </a:bodyPr>
            <a:lstStyle/>
            <a:p>
              <a:r>
                <a:rPr lang="ar-IQ" sz="3200" b="1" dirty="0" smtClean="0">
                  <a:latin typeface="Calibri" pitchFamily="34" charset="0"/>
                  <a:ea typeface="Calibri" pitchFamily="34" charset="0"/>
                  <a:cs typeface="Simplified Arabic" pitchFamily="2" charset="-78"/>
                </a:rPr>
                <a:t>ما السبل؟</a:t>
              </a:r>
              <a:endParaRPr lang="ar-IQ" sz="3200" dirty="0"/>
            </a:p>
          </p:txBody>
        </p:sp>
        <p:sp>
          <p:nvSpPr>
            <p:cNvPr id="23" name="Left Arrow 22"/>
            <p:cNvSpPr/>
            <p:nvPr/>
          </p:nvSpPr>
          <p:spPr>
            <a:xfrm>
              <a:off x="2000232" y="5072074"/>
              <a:ext cx="1214446" cy="285752"/>
            </a:xfrm>
            <a:prstGeom prst="leftArrow">
              <a:avLst/>
            </a:prstGeom>
            <a:solidFill>
              <a:schemeClr val="accent2"/>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spTree>
    <p:extLst>
      <p:ext uri="{BB962C8B-B14F-4D97-AF65-F5344CB8AC3E}">
        <p14:creationId xmlns:p14="http://schemas.microsoft.com/office/powerpoint/2010/main" val="2395175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ox(in)">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box(in)">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ox(in)">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ox(in)">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2198" y="274638"/>
            <a:ext cx="2614602" cy="654032"/>
          </a:xfrm>
          <a:solidFill>
            <a:schemeClr val="accent5">
              <a:lumMod val="50000"/>
            </a:schemeClr>
          </a:solidFill>
        </p:spPr>
        <p:style>
          <a:lnRef idx="1">
            <a:schemeClr val="accent3"/>
          </a:lnRef>
          <a:fillRef idx="3">
            <a:schemeClr val="accent3"/>
          </a:fillRef>
          <a:effectRef idx="2">
            <a:schemeClr val="accent3"/>
          </a:effectRef>
          <a:fontRef idx="minor">
            <a:schemeClr val="lt1"/>
          </a:fontRef>
        </p:style>
        <p:txBody>
          <a:bodyPr>
            <a:normAutofit/>
          </a:bodyPr>
          <a:lstStyle/>
          <a:p>
            <a:r>
              <a:rPr lang="ar-IQ" sz="3200" b="1" dirty="0" smtClean="0"/>
              <a:t>على سبيل المثال</a:t>
            </a:r>
            <a:endParaRPr lang="ar-IQ" sz="3200" b="1" dirty="0"/>
          </a:p>
        </p:txBody>
      </p:sp>
      <p:sp>
        <p:nvSpPr>
          <p:cNvPr id="4" name="Rectangle 3"/>
          <p:cNvSpPr/>
          <p:nvPr/>
        </p:nvSpPr>
        <p:spPr>
          <a:xfrm>
            <a:off x="214282" y="1357298"/>
            <a:ext cx="8643998" cy="452431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SA" sz="3200" b="1" dirty="0" smtClean="0">
                <a:solidFill>
                  <a:srgbClr val="C00000"/>
                </a:solidFill>
              </a:rPr>
              <a:t>الجواب</a:t>
            </a:r>
            <a:r>
              <a:rPr lang="ar-SA" sz="3200" b="1" dirty="0"/>
              <a:t>؛ إن الكلية تسعى الى ضرورة </a:t>
            </a:r>
            <a:r>
              <a:rPr lang="ar-SA" sz="3200" b="1" dirty="0">
                <a:solidFill>
                  <a:srgbClr val="0000FF"/>
                </a:solidFill>
              </a:rPr>
              <a:t>تخريج كوادر متخصصة في المجالات السياحية المختلفة ومعتمدة علمياً</a:t>
            </a:r>
            <a:r>
              <a:rPr lang="ar-SA" sz="3200" b="1" dirty="0"/>
              <a:t> عن </a:t>
            </a:r>
            <a:r>
              <a:rPr lang="ar-SA" sz="3200" b="1" dirty="0">
                <a:solidFill>
                  <a:srgbClr val="0000FF"/>
                </a:solidFill>
              </a:rPr>
              <a:t>طريق</a:t>
            </a:r>
            <a:r>
              <a:rPr lang="ar-SA" sz="3200" b="1" dirty="0"/>
              <a:t> الآتي:</a:t>
            </a:r>
            <a:endParaRPr lang="en-US" sz="3200" b="1" dirty="0"/>
          </a:p>
          <a:p>
            <a:pPr lvl="0" algn="just">
              <a:buFont typeface="Wingdings" pitchFamily="2" charset="2"/>
              <a:buChar char="§"/>
            </a:pPr>
            <a:r>
              <a:rPr lang="ar-SA" sz="3200" b="1" dirty="0"/>
              <a:t>تطوير المناهج الدراسية لتواكب تطورات العصر في مجال السياحة والفنادق.</a:t>
            </a:r>
            <a:endParaRPr lang="en-US" sz="3200" b="1" dirty="0"/>
          </a:p>
          <a:p>
            <a:pPr lvl="0" algn="just">
              <a:buFont typeface="Wingdings" pitchFamily="2" charset="2"/>
              <a:buChar char="§"/>
            </a:pPr>
            <a:r>
              <a:rPr lang="ar-SA" sz="3200" b="1" dirty="0"/>
              <a:t>تطوير الأجهزة والمعدات اللازمة لتدريب الطلاب على مهارات سوق العمل.</a:t>
            </a:r>
            <a:endParaRPr lang="en-US" sz="3200" b="1" dirty="0"/>
          </a:p>
          <a:p>
            <a:pPr algn="just">
              <a:buFont typeface="Wingdings" pitchFamily="2" charset="2"/>
              <a:buChar char="§"/>
            </a:pPr>
            <a:r>
              <a:rPr lang="ar-SA" sz="3200" b="1" dirty="0"/>
              <a:t>ربط البحوث العلمية في مجال السياحة والضيافة بواقع المحيط ومشكلاته مع تقديم الإستشارات المتخصصة للمحافظة على التنمية السياحية المتواصلة بها.</a:t>
            </a:r>
            <a:endParaRPr lang="ar-IQ" sz="3200" b="1" dirty="0"/>
          </a:p>
        </p:txBody>
      </p:sp>
      <p:sp>
        <p:nvSpPr>
          <p:cNvPr id="5" name="Rectangle 4"/>
          <p:cNvSpPr/>
          <p:nvPr/>
        </p:nvSpPr>
        <p:spPr>
          <a:xfrm>
            <a:off x="214282" y="285728"/>
            <a:ext cx="5787162" cy="1077218"/>
          </a:xfrm>
          <a:prstGeom prst="rect">
            <a:avLst/>
          </a:prstGeom>
        </p:spPr>
        <p:txBody>
          <a:bodyPr wrap="square">
            <a:spAutoFit/>
          </a:bodyPr>
          <a:lstStyle/>
          <a:p>
            <a:r>
              <a:rPr lang="ar-SA" sz="3200" b="1" dirty="0" smtClean="0">
                <a:solidFill>
                  <a:srgbClr val="C00000"/>
                </a:solidFill>
              </a:rPr>
              <a:t>ما هي رؤية كلية </a:t>
            </a:r>
            <a:r>
              <a:rPr lang="ar-IQ" sz="3200" b="1" dirty="0" smtClean="0">
                <a:solidFill>
                  <a:srgbClr val="C00000"/>
                </a:solidFill>
              </a:rPr>
              <a:t>العلوم </a:t>
            </a:r>
            <a:r>
              <a:rPr lang="ar-SA" sz="3200" b="1" dirty="0" smtClean="0">
                <a:solidFill>
                  <a:srgbClr val="C00000"/>
                </a:solidFill>
              </a:rPr>
              <a:t>السياح</a:t>
            </a:r>
            <a:r>
              <a:rPr lang="ar-IQ" sz="3200" b="1" dirty="0" smtClean="0">
                <a:solidFill>
                  <a:srgbClr val="C00000"/>
                </a:solidFill>
              </a:rPr>
              <a:t>ي</a:t>
            </a:r>
            <a:r>
              <a:rPr lang="ar-SA" sz="3200" b="1" dirty="0" smtClean="0">
                <a:solidFill>
                  <a:srgbClr val="C00000"/>
                </a:solidFill>
              </a:rPr>
              <a:t>ة بجامعة كربلاء</a:t>
            </a:r>
            <a:r>
              <a:rPr lang="ar-SA" sz="3200" b="1" dirty="0" smtClean="0"/>
              <a:t>؟ </a:t>
            </a:r>
            <a:endParaRPr lang="ar-IQ" sz="3200" dirty="0"/>
          </a:p>
        </p:txBody>
      </p:sp>
    </p:spTree>
    <p:extLst>
      <p:ext uri="{BB962C8B-B14F-4D97-AF65-F5344CB8AC3E}">
        <p14:creationId xmlns:p14="http://schemas.microsoft.com/office/powerpoint/2010/main" val="2655657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500042"/>
            <a:ext cx="7000924" cy="156966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IQ" sz="2400" b="1" dirty="0" smtClean="0"/>
              <a:t> </a:t>
            </a:r>
            <a:r>
              <a:rPr lang="ar-IQ" sz="2400" b="1" dirty="0" smtClean="0">
                <a:solidFill>
                  <a:srgbClr val="C00000"/>
                </a:solidFill>
              </a:rPr>
              <a:t>تعدّ </a:t>
            </a:r>
            <a:r>
              <a:rPr lang="ar-IQ" sz="2400" b="1" dirty="0">
                <a:solidFill>
                  <a:srgbClr val="C00000"/>
                </a:solidFill>
              </a:rPr>
              <a:t>الجمل والكلمات التي تحدد رسالة المؤسسة بمثابة إعلان لغرض وجود المؤسسة</a:t>
            </a:r>
            <a:r>
              <a:rPr lang="ar-IQ" sz="2400" b="1" dirty="0"/>
              <a:t>، </a:t>
            </a:r>
            <a:endParaRPr lang="ar-IQ" sz="2400" b="1" dirty="0" smtClean="0"/>
          </a:p>
          <a:p>
            <a:r>
              <a:rPr lang="ar-IQ" sz="2400" b="1" dirty="0" smtClean="0"/>
              <a:t>وهي </a:t>
            </a:r>
            <a:r>
              <a:rPr lang="ar-IQ" sz="2400" b="1" dirty="0"/>
              <a:t>تشكل نقطة الهدف الرئيسية التي يجب أن تتجه نحوه جميع إستراتيجيات المؤسسة.</a:t>
            </a:r>
          </a:p>
        </p:txBody>
      </p:sp>
      <p:sp>
        <p:nvSpPr>
          <p:cNvPr id="5" name="Rectangle 4"/>
          <p:cNvSpPr/>
          <p:nvPr/>
        </p:nvSpPr>
        <p:spPr>
          <a:xfrm>
            <a:off x="7823464" y="500042"/>
            <a:ext cx="1040670" cy="52322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2800" b="1" dirty="0" smtClean="0"/>
              <a:t>الرسالة</a:t>
            </a:r>
            <a:endParaRPr lang="ar-IQ" sz="2800" dirty="0"/>
          </a:p>
        </p:txBody>
      </p:sp>
      <p:grpSp>
        <p:nvGrpSpPr>
          <p:cNvPr id="8" name="Group 7"/>
          <p:cNvGrpSpPr/>
          <p:nvPr/>
        </p:nvGrpSpPr>
        <p:grpSpPr>
          <a:xfrm>
            <a:off x="4857752" y="2357430"/>
            <a:ext cx="3920735" cy="1473939"/>
            <a:chOff x="4825176" y="2672830"/>
            <a:chExt cx="3920735" cy="1473939"/>
          </a:xfrm>
        </p:grpSpPr>
        <p:sp>
          <p:nvSpPr>
            <p:cNvPr id="6" name="Rectangle 5"/>
            <p:cNvSpPr/>
            <p:nvPr/>
          </p:nvSpPr>
          <p:spPr>
            <a:xfrm>
              <a:off x="4825176" y="2672830"/>
              <a:ext cx="3919663" cy="646331"/>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3600" b="1" dirty="0" smtClean="0">
                  <a:solidFill>
                    <a:schemeClr val="bg1"/>
                  </a:solidFill>
                </a:rPr>
                <a:t>ما أسباب وجود المنظمة؟</a:t>
              </a:r>
              <a:endParaRPr lang="ar-IQ" sz="3600" dirty="0">
                <a:solidFill>
                  <a:schemeClr val="bg1"/>
                </a:solidFill>
              </a:endParaRPr>
            </a:p>
          </p:txBody>
        </p:sp>
        <p:sp>
          <p:nvSpPr>
            <p:cNvPr id="7" name="Rectangle 6"/>
            <p:cNvSpPr/>
            <p:nvPr/>
          </p:nvSpPr>
          <p:spPr>
            <a:xfrm>
              <a:off x="5786446" y="3500438"/>
              <a:ext cx="2959465" cy="646331"/>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3600" b="1" dirty="0" smtClean="0">
                  <a:solidFill>
                    <a:schemeClr val="bg1"/>
                  </a:solidFill>
                </a:rPr>
                <a:t>ماذا يجب أن نفعل؟</a:t>
              </a:r>
              <a:endParaRPr lang="ar-IQ" sz="3600" dirty="0">
                <a:solidFill>
                  <a:schemeClr val="bg1"/>
                </a:solidFill>
              </a:endParaRPr>
            </a:p>
          </p:txBody>
        </p:sp>
      </p:grpSp>
      <p:grpSp>
        <p:nvGrpSpPr>
          <p:cNvPr id="12" name="Group 11"/>
          <p:cNvGrpSpPr/>
          <p:nvPr/>
        </p:nvGrpSpPr>
        <p:grpSpPr>
          <a:xfrm>
            <a:off x="1428728" y="4143380"/>
            <a:ext cx="6304931" cy="2714620"/>
            <a:chOff x="1428728" y="4143380"/>
            <a:chExt cx="6304931" cy="2714620"/>
          </a:xfrm>
        </p:grpSpPr>
        <p:sp>
          <p:nvSpPr>
            <p:cNvPr id="10" name="Down Arrow 9"/>
            <p:cNvSpPr/>
            <p:nvPr/>
          </p:nvSpPr>
          <p:spPr>
            <a:xfrm>
              <a:off x="2143108" y="4143380"/>
              <a:ext cx="4714908" cy="2714620"/>
            </a:xfrm>
            <a:prstGeom prst="downArrow">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IQ"/>
            </a:p>
          </p:txBody>
        </p:sp>
        <p:sp>
          <p:nvSpPr>
            <p:cNvPr id="9" name="Rectangle 8"/>
            <p:cNvSpPr/>
            <p:nvPr/>
          </p:nvSpPr>
          <p:spPr>
            <a:xfrm>
              <a:off x="1428728" y="4429132"/>
              <a:ext cx="6304931" cy="523220"/>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ar-IQ" sz="2800" b="1" dirty="0" smtClean="0"/>
                <a:t>الغرض من تحديد رسالة المؤسسة هو تحقيق التالي</a:t>
              </a:r>
              <a:r>
                <a:rPr lang="en-US" sz="2800" b="1" dirty="0" smtClean="0"/>
                <a:t>: </a:t>
              </a:r>
              <a:endParaRPr lang="en-US" sz="2800" b="1" dirty="0"/>
            </a:p>
          </p:txBody>
        </p:sp>
      </p:grpSp>
    </p:spTree>
    <p:extLst>
      <p:ext uri="{BB962C8B-B14F-4D97-AF65-F5344CB8AC3E}">
        <p14:creationId xmlns:p14="http://schemas.microsoft.com/office/powerpoint/2010/main" val="3584404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slide(fromBottom)">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571472" y="571480"/>
            <a:ext cx="8043890" cy="5286412"/>
          </a:xfrm>
        </p:spPr>
        <p:style>
          <a:lnRef idx="1">
            <a:schemeClr val="accent3"/>
          </a:lnRef>
          <a:fillRef idx="2">
            <a:schemeClr val="accent3"/>
          </a:fillRef>
          <a:effectRef idx="1">
            <a:schemeClr val="accent3"/>
          </a:effectRef>
          <a:fontRef idx="minor">
            <a:schemeClr val="dk1"/>
          </a:fontRef>
        </p:style>
        <p:txBody>
          <a:bodyPr>
            <a:noAutofit/>
          </a:bodyPr>
          <a:lstStyle/>
          <a:p>
            <a:pPr lvl="0" algn="just"/>
            <a:r>
              <a:rPr lang="ar-IQ" sz="3600" b="1" dirty="0" smtClean="0">
                <a:solidFill>
                  <a:srgbClr val="0000FF"/>
                </a:solidFill>
              </a:rPr>
              <a:t>ضمان </a:t>
            </a:r>
            <a:r>
              <a:rPr lang="ar-IQ" sz="3600" b="1" dirty="0">
                <a:solidFill>
                  <a:srgbClr val="0000FF"/>
                </a:solidFill>
              </a:rPr>
              <a:t>الإتفاق على الأهداف </a:t>
            </a:r>
            <a:r>
              <a:rPr lang="ar-IQ" sz="3600" b="1" dirty="0"/>
              <a:t>داخل المؤسسة</a:t>
            </a:r>
            <a:r>
              <a:rPr lang="en-US" sz="3600" b="1" dirty="0"/>
              <a:t>. </a:t>
            </a:r>
          </a:p>
          <a:p>
            <a:pPr lvl="0" algn="just"/>
            <a:r>
              <a:rPr lang="ar-IQ" sz="3600" b="1" dirty="0"/>
              <a:t>تشكيل الأساس الذي يتم على ضوئه </a:t>
            </a:r>
            <a:r>
              <a:rPr lang="ar-IQ" sz="3600" b="1" dirty="0">
                <a:solidFill>
                  <a:srgbClr val="0000FF"/>
                </a:solidFill>
              </a:rPr>
              <a:t>إستغلال موارد المؤسسة</a:t>
            </a:r>
            <a:r>
              <a:rPr lang="ar-IQ" sz="3600" b="1" dirty="0"/>
              <a:t>. </a:t>
            </a:r>
            <a:endParaRPr lang="en-US" sz="3600" b="1" dirty="0"/>
          </a:p>
          <a:p>
            <a:pPr lvl="0" algn="just"/>
            <a:r>
              <a:rPr lang="ar-IQ" sz="3600" b="1" dirty="0">
                <a:solidFill>
                  <a:srgbClr val="0000FF"/>
                </a:solidFill>
              </a:rPr>
              <a:t>التعبير عن الروح والقيم للعمل داخل المؤسسة</a:t>
            </a:r>
            <a:r>
              <a:rPr lang="en-US" sz="3600" b="1" dirty="0"/>
              <a:t>. </a:t>
            </a:r>
          </a:p>
          <a:p>
            <a:pPr lvl="0" algn="just"/>
            <a:r>
              <a:rPr lang="ar-IQ" sz="3600" b="1" dirty="0">
                <a:solidFill>
                  <a:srgbClr val="0000FF"/>
                </a:solidFill>
              </a:rPr>
              <a:t>تحديد هدف واضح</a:t>
            </a:r>
            <a:r>
              <a:rPr lang="ar-IQ" sz="3600" b="1" dirty="0"/>
              <a:t> يتحرك نحوه جميع العاملين في المؤسسة. </a:t>
            </a:r>
            <a:endParaRPr lang="en-US" sz="3600" b="1" dirty="0"/>
          </a:p>
          <a:p>
            <a:pPr algn="just"/>
            <a:r>
              <a:rPr lang="ar-IQ" sz="3600" b="1" dirty="0"/>
              <a:t>تيسير عملية </a:t>
            </a:r>
            <a:r>
              <a:rPr lang="ar-IQ" sz="3600" b="1" dirty="0">
                <a:solidFill>
                  <a:srgbClr val="0000FF"/>
                </a:solidFill>
              </a:rPr>
              <a:t>ترجمة الأهداف إلى خطط وعمليات تكتيكية</a:t>
            </a:r>
            <a:r>
              <a:rPr lang="ar-IQ" sz="3600" b="1" dirty="0"/>
              <a:t>.</a:t>
            </a:r>
          </a:p>
        </p:txBody>
      </p:sp>
    </p:spTree>
    <p:extLst>
      <p:ext uri="{BB962C8B-B14F-4D97-AF65-F5344CB8AC3E}">
        <p14:creationId xmlns:p14="http://schemas.microsoft.com/office/powerpoint/2010/main" val="164192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slide(fromBottom)">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slide(fromBottom)">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slide(fromBottom)">
                                      <p:cBhvr>
                                        <p:cTn id="2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72198" y="274638"/>
            <a:ext cx="2614602" cy="654032"/>
          </a:xfrm>
          <a:solidFill>
            <a:schemeClr val="accent5">
              <a:lumMod val="50000"/>
            </a:schemeClr>
          </a:solidFill>
        </p:spPr>
        <p:style>
          <a:lnRef idx="1">
            <a:schemeClr val="accent3"/>
          </a:lnRef>
          <a:fillRef idx="3">
            <a:schemeClr val="accent3"/>
          </a:fillRef>
          <a:effectRef idx="2">
            <a:schemeClr val="accent3"/>
          </a:effectRef>
          <a:fontRef idx="minor">
            <a:schemeClr val="lt1"/>
          </a:fontRef>
        </p:style>
        <p:txBody>
          <a:bodyPr>
            <a:normAutofit/>
          </a:bodyPr>
          <a:lstStyle/>
          <a:p>
            <a:r>
              <a:rPr lang="ar-IQ" sz="3200" b="1" dirty="0" smtClean="0"/>
              <a:t>على سبيل المثال</a:t>
            </a:r>
            <a:endParaRPr lang="ar-IQ" sz="3200" b="1" dirty="0"/>
          </a:p>
        </p:txBody>
      </p:sp>
      <p:sp>
        <p:nvSpPr>
          <p:cNvPr id="5" name="Rectangle 4"/>
          <p:cNvSpPr/>
          <p:nvPr/>
        </p:nvSpPr>
        <p:spPr>
          <a:xfrm>
            <a:off x="214282" y="1357298"/>
            <a:ext cx="8643998" cy="403187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SA" sz="3200" b="1" dirty="0" smtClean="0">
                <a:solidFill>
                  <a:srgbClr val="C00000"/>
                </a:solidFill>
              </a:rPr>
              <a:t>الجواب</a:t>
            </a:r>
            <a:r>
              <a:rPr lang="ar-SA" sz="3200" b="1" dirty="0"/>
              <a:t>؛ </a:t>
            </a:r>
            <a:endParaRPr lang="ar-IQ" sz="3200" b="1" dirty="0" smtClean="0"/>
          </a:p>
          <a:p>
            <a:pPr algn="just"/>
            <a:r>
              <a:rPr lang="ar-IQ" sz="3200" b="1" dirty="0"/>
              <a:t> </a:t>
            </a:r>
            <a:r>
              <a:rPr lang="ar-IQ" sz="3200" b="1" dirty="0" smtClean="0"/>
              <a:t>  تعمل </a:t>
            </a:r>
            <a:r>
              <a:rPr lang="ar-IQ" sz="3200" b="1" dirty="0"/>
              <a:t>الكلية على </a:t>
            </a:r>
            <a:r>
              <a:rPr lang="ar-IQ" sz="3200" b="1" dirty="0">
                <a:solidFill>
                  <a:srgbClr val="7030A0"/>
                </a:solidFill>
              </a:rPr>
              <a:t>تخريج كوادر ذات كفاءة عالية في مجالات الدراسات السياحية والإرشاد السياحي والدراسات الفندقية</a:t>
            </a:r>
            <a:r>
              <a:rPr lang="ar-IQ" sz="3200" b="1" dirty="0"/>
              <a:t>، تكون قادرة على مواكبة متطلبات سوق العمل المحلية والإقليمية، وملتزمة بآداب المهنة وأخلاقياتها وذلك عن طريق آليات أكاديمية وتطبيقية, وأيضاً </a:t>
            </a:r>
            <a:r>
              <a:rPr lang="ar-IQ" sz="3200" b="1" dirty="0">
                <a:solidFill>
                  <a:srgbClr val="7030A0"/>
                </a:solidFill>
              </a:rPr>
              <a:t>تساهم الكلية في تطوير البحث العلمي في مجالات السياحة المختلفة بما يخدم التنمية السياحية وخدمة المجتمع</a:t>
            </a:r>
            <a:r>
              <a:rPr lang="ar-IQ" sz="3200" b="1" dirty="0"/>
              <a:t>.</a:t>
            </a:r>
            <a:endParaRPr lang="ar-SA" sz="3200" b="1" dirty="0"/>
          </a:p>
        </p:txBody>
      </p:sp>
      <p:sp>
        <p:nvSpPr>
          <p:cNvPr id="6" name="Rectangle 5"/>
          <p:cNvSpPr/>
          <p:nvPr/>
        </p:nvSpPr>
        <p:spPr>
          <a:xfrm>
            <a:off x="214282" y="285728"/>
            <a:ext cx="5787166" cy="1077218"/>
          </a:xfrm>
          <a:prstGeom prst="rect">
            <a:avLst/>
          </a:prstGeom>
        </p:spPr>
        <p:txBody>
          <a:bodyPr wrap="square">
            <a:spAutoFit/>
          </a:bodyPr>
          <a:lstStyle/>
          <a:p>
            <a:r>
              <a:rPr lang="ar-SA" sz="3200" b="1" dirty="0" smtClean="0">
                <a:solidFill>
                  <a:srgbClr val="C00000"/>
                </a:solidFill>
              </a:rPr>
              <a:t>ما هي </a:t>
            </a:r>
            <a:r>
              <a:rPr lang="ar-IQ" sz="3200" b="1" dirty="0" smtClean="0">
                <a:solidFill>
                  <a:srgbClr val="C00000"/>
                </a:solidFill>
              </a:rPr>
              <a:t>رسالة </a:t>
            </a:r>
            <a:r>
              <a:rPr lang="ar-SA" sz="3200" b="1" dirty="0" smtClean="0">
                <a:solidFill>
                  <a:srgbClr val="C00000"/>
                </a:solidFill>
              </a:rPr>
              <a:t>كلية </a:t>
            </a:r>
            <a:r>
              <a:rPr lang="ar-IQ" sz="3200" b="1" dirty="0" smtClean="0">
                <a:solidFill>
                  <a:srgbClr val="C00000"/>
                </a:solidFill>
              </a:rPr>
              <a:t>العلوم </a:t>
            </a:r>
            <a:r>
              <a:rPr lang="ar-SA" sz="3200" b="1" dirty="0" smtClean="0">
                <a:solidFill>
                  <a:srgbClr val="C00000"/>
                </a:solidFill>
              </a:rPr>
              <a:t>السياح</a:t>
            </a:r>
            <a:r>
              <a:rPr lang="ar-IQ" sz="3200" b="1" dirty="0" smtClean="0">
                <a:solidFill>
                  <a:srgbClr val="C00000"/>
                </a:solidFill>
              </a:rPr>
              <a:t>ي</a:t>
            </a:r>
            <a:r>
              <a:rPr lang="ar-SA" sz="3200" b="1" dirty="0" smtClean="0">
                <a:solidFill>
                  <a:srgbClr val="C00000"/>
                </a:solidFill>
              </a:rPr>
              <a:t>ة بجامعة كربلاء</a:t>
            </a:r>
            <a:r>
              <a:rPr lang="ar-SA" sz="3200" b="1" dirty="0" smtClean="0"/>
              <a:t>؟ </a:t>
            </a:r>
            <a:endParaRPr lang="ar-IQ" sz="3200" dirty="0"/>
          </a:p>
        </p:txBody>
      </p:sp>
    </p:spTree>
    <p:extLst>
      <p:ext uri="{BB962C8B-B14F-4D97-AF65-F5344CB8AC3E}">
        <p14:creationId xmlns:p14="http://schemas.microsoft.com/office/powerpoint/2010/main" val="123083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00203" y="500042"/>
            <a:ext cx="2608406" cy="646331"/>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SA" sz="3600" b="1" dirty="0"/>
              <a:t>الأهداف</a:t>
            </a:r>
            <a:r>
              <a:rPr lang="ar-SA" sz="3600" dirty="0"/>
              <a:t> </a:t>
            </a:r>
            <a:r>
              <a:rPr lang="en-US" sz="3600" dirty="0"/>
              <a:t>Goals </a:t>
            </a:r>
            <a:endParaRPr lang="ar-IQ" sz="3600" dirty="0"/>
          </a:p>
        </p:txBody>
      </p:sp>
      <p:sp>
        <p:nvSpPr>
          <p:cNvPr id="5" name="Rectangle 4"/>
          <p:cNvSpPr/>
          <p:nvPr/>
        </p:nvSpPr>
        <p:spPr>
          <a:xfrm>
            <a:off x="8158750" y="500042"/>
            <a:ext cx="426720"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ar-IQ" sz="3600" dirty="0" smtClean="0"/>
              <a:t>2</a:t>
            </a:r>
            <a:endParaRPr lang="ar-IQ" sz="3600" dirty="0"/>
          </a:p>
        </p:txBody>
      </p:sp>
      <p:grpSp>
        <p:nvGrpSpPr>
          <p:cNvPr id="13" name="Group 12"/>
          <p:cNvGrpSpPr/>
          <p:nvPr/>
        </p:nvGrpSpPr>
        <p:grpSpPr>
          <a:xfrm>
            <a:off x="428596" y="500042"/>
            <a:ext cx="7929618" cy="1370593"/>
            <a:chOff x="428596" y="500042"/>
            <a:chExt cx="7929618" cy="1370593"/>
          </a:xfrm>
        </p:grpSpPr>
        <p:sp>
          <p:nvSpPr>
            <p:cNvPr id="2049" name="Rectangle 1"/>
            <p:cNvSpPr>
              <a:spLocks noChangeArrowheads="1"/>
            </p:cNvSpPr>
            <p:nvPr/>
          </p:nvSpPr>
          <p:spPr bwMode="auto">
            <a:xfrm>
              <a:off x="428596" y="500042"/>
              <a:ext cx="4817344"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dirty="0" smtClean="0">
                  <a:ln>
                    <a:noFill/>
                  </a:ln>
                  <a:solidFill>
                    <a:srgbClr val="0000FF"/>
                  </a:solidFill>
                  <a:effectLst/>
                  <a:latin typeface="Calibri" pitchFamily="34" charset="0"/>
                  <a:ea typeface="Calibri" pitchFamily="34" charset="0"/>
                  <a:cs typeface="Simplified Arabic" pitchFamily="2" charset="-78"/>
                </a:rPr>
                <a:t>تحدد الأهداف عن طريق التساؤل :</a:t>
              </a:r>
              <a:endParaRPr kumimoji="0" lang="ar-IQ" sz="3200" b="1" i="0" u="none" strike="noStrike" cap="none" normalizeH="0" baseline="0" dirty="0" smtClean="0">
                <a:ln>
                  <a:noFill/>
                </a:ln>
                <a:solidFill>
                  <a:srgbClr val="0000FF"/>
                </a:solidFill>
                <a:effectLst/>
                <a:latin typeface="Arial" pitchFamily="34" charset="0"/>
                <a:cs typeface="Arial" pitchFamily="34" charset="0"/>
              </a:endParaRPr>
            </a:p>
          </p:txBody>
        </p:sp>
        <p:sp>
          <p:nvSpPr>
            <p:cNvPr id="6" name="Rectangle 5"/>
            <p:cNvSpPr/>
            <p:nvPr/>
          </p:nvSpPr>
          <p:spPr>
            <a:xfrm>
              <a:off x="428596" y="1285860"/>
              <a:ext cx="7929618" cy="584775"/>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lvl="0" algn="justLow" fontAlgn="base">
                <a:spcBef>
                  <a:spcPct val="0"/>
                </a:spcBef>
                <a:spcAft>
                  <a:spcPct val="0"/>
                </a:spcAft>
              </a:pPr>
              <a:r>
                <a:rPr lang="ar-IQ" sz="3200" b="1" dirty="0" smtClean="0"/>
                <a:t>ما </a:t>
              </a:r>
              <a:r>
                <a:rPr lang="ar-SA" sz="3200" b="1" dirty="0" smtClean="0"/>
                <a:t>النتائج التي تصبو المنظمة إلى تحقيقها في المستقبل</a:t>
              </a:r>
              <a:r>
                <a:rPr lang="ar-IQ" sz="3200" b="1" dirty="0" smtClean="0">
                  <a:latin typeface="Calibri" pitchFamily="34" charset="0"/>
                  <a:ea typeface="Calibri" pitchFamily="34" charset="0"/>
                  <a:cs typeface="Simplified Arabic" pitchFamily="2" charset="-78"/>
                </a:rPr>
                <a:t>؟</a:t>
              </a:r>
              <a:endParaRPr lang="ar-IQ" sz="3200" b="1" dirty="0" smtClean="0">
                <a:latin typeface="Arial" pitchFamily="34" charset="0"/>
                <a:cs typeface="Arial" pitchFamily="34" charset="0"/>
              </a:endParaRPr>
            </a:p>
          </p:txBody>
        </p:sp>
      </p:grpSp>
      <p:grpSp>
        <p:nvGrpSpPr>
          <p:cNvPr id="11" name="Group 10"/>
          <p:cNvGrpSpPr/>
          <p:nvPr/>
        </p:nvGrpSpPr>
        <p:grpSpPr>
          <a:xfrm>
            <a:off x="4643438" y="2000240"/>
            <a:ext cx="4298110" cy="2000264"/>
            <a:chOff x="4429124" y="3000372"/>
            <a:chExt cx="4298110" cy="2000264"/>
          </a:xfrm>
        </p:grpSpPr>
        <p:sp>
          <p:nvSpPr>
            <p:cNvPr id="8" name="Down Arrow 7"/>
            <p:cNvSpPr/>
            <p:nvPr/>
          </p:nvSpPr>
          <p:spPr>
            <a:xfrm rot="5400000">
              <a:off x="4929178" y="2500318"/>
              <a:ext cx="2000264" cy="30003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7" name="Rectangle 6"/>
            <p:cNvSpPr/>
            <p:nvPr/>
          </p:nvSpPr>
          <p:spPr>
            <a:xfrm>
              <a:off x="5072066" y="3643314"/>
              <a:ext cx="3655168" cy="584775"/>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r>
                <a:rPr lang="ar-IQ" sz="3200" b="1" dirty="0" smtClean="0"/>
                <a:t>ويجب أن تكون الأهداف : </a:t>
              </a:r>
              <a:endParaRPr lang="ar-IQ" sz="3200" b="1" dirty="0"/>
            </a:p>
          </p:txBody>
        </p:sp>
      </p:grpSp>
      <p:sp>
        <p:nvSpPr>
          <p:cNvPr id="12" name="Rectangle 11"/>
          <p:cNvSpPr/>
          <p:nvPr/>
        </p:nvSpPr>
        <p:spPr>
          <a:xfrm>
            <a:off x="928662" y="2285992"/>
            <a:ext cx="3471015" cy="1446550"/>
          </a:xfrm>
          <a:prstGeom prst="rect">
            <a:avLst/>
          </a:prstGeom>
        </p:spPr>
        <p:txBody>
          <a:bodyPr wrap="none">
            <a:spAutoFit/>
          </a:bodyPr>
          <a:lstStyle/>
          <a:p>
            <a:r>
              <a:rPr lang="en-US" sz="8800" dirty="0" smtClean="0"/>
              <a:t>SMART</a:t>
            </a:r>
            <a:endParaRPr lang="ar-IQ" sz="8800" dirty="0"/>
          </a:p>
        </p:txBody>
      </p:sp>
      <p:sp>
        <p:nvSpPr>
          <p:cNvPr id="8193" name="Rectangle 1"/>
          <p:cNvSpPr>
            <a:spLocks noChangeArrowheads="1"/>
          </p:cNvSpPr>
          <p:nvPr/>
        </p:nvSpPr>
        <p:spPr bwMode="auto">
          <a:xfrm>
            <a:off x="500034" y="3929066"/>
            <a:ext cx="528641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FF"/>
                </a:solidFill>
                <a:effectLst/>
                <a:latin typeface="Times New Roman" pitchFamily="18" charset="0"/>
                <a:ea typeface="Calibri" pitchFamily="34" charset="0"/>
              </a:rPr>
              <a:t>S</a:t>
            </a:r>
            <a:r>
              <a:rPr kumimoji="0" lang="en-US" sz="2800" b="1" i="0" u="none" strike="noStrike" cap="none" normalizeH="0" baseline="0" dirty="0" smtClean="0">
                <a:ln>
                  <a:noFill/>
                </a:ln>
                <a:solidFill>
                  <a:srgbClr val="FF0000"/>
                </a:solidFill>
                <a:effectLst/>
                <a:latin typeface="Times New Roman" pitchFamily="18" charset="0"/>
                <a:ea typeface="Calibri" pitchFamily="34" charset="0"/>
              </a:rPr>
              <a:t> = Specific                              </a:t>
            </a:r>
            <a:r>
              <a:rPr kumimoji="0" lang="ar-SA" sz="2800" b="1" i="0" u="none" strike="noStrike" cap="none" normalizeH="0" baseline="0" dirty="0" smtClean="0">
                <a:ln>
                  <a:noFill/>
                </a:ln>
                <a:solidFill>
                  <a:srgbClr val="FF0000"/>
                </a:solidFill>
                <a:effectLst/>
                <a:latin typeface="Times New Roman" pitchFamily="18" charset="0"/>
                <a:ea typeface="Calibri" pitchFamily="34" charset="0"/>
              </a:rPr>
              <a:t>محدد</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FF"/>
                </a:solidFill>
                <a:effectLst/>
                <a:latin typeface="Times New Roman" pitchFamily="18" charset="0"/>
                <a:ea typeface="Calibri" pitchFamily="34" charset="0"/>
              </a:rPr>
              <a:t>M</a:t>
            </a:r>
            <a:r>
              <a:rPr kumimoji="0" lang="en-US" sz="2800" b="1" i="0" u="none" strike="noStrike" cap="none" normalizeH="0" baseline="0" dirty="0" smtClean="0">
                <a:ln>
                  <a:noFill/>
                </a:ln>
                <a:solidFill>
                  <a:srgbClr val="FF0000"/>
                </a:solidFill>
                <a:effectLst/>
                <a:latin typeface="Times New Roman" pitchFamily="18" charset="0"/>
                <a:ea typeface="Calibri" pitchFamily="34" charset="0"/>
              </a:rPr>
              <a:t> = Measurable              </a:t>
            </a:r>
            <a:r>
              <a:rPr kumimoji="0" lang="ar-SA" sz="2800" b="1" i="0" u="none" strike="noStrike" cap="none" normalizeH="0" baseline="0" dirty="0" smtClean="0">
                <a:ln>
                  <a:noFill/>
                </a:ln>
                <a:solidFill>
                  <a:srgbClr val="FF0000"/>
                </a:solidFill>
                <a:effectLst/>
                <a:latin typeface="Times New Roman" pitchFamily="18" charset="0"/>
                <a:ea typeface="Calibri" pitchFamily="34" charset="0"/>
              </a:rPr>
              <a:t>قابل للقياس</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FF"/>
                </a:solidFill>
                <a:effectLst/>
                <a:latin typeface="Times New Roman" pitchFamily="18" charset="0"/>
                <a:ea typeface="Calibri" pitchFamily="34" charset="0"/>
              </a:rPr>
              <a:t>A</a:t>
            </a:r>
            <a:r>
              <a:rPr kumimoji="0" lang="en-US" sz="2800" b="1" i="0" u="none" strike="noStrike" cap="none" normalizeH="0" baseline="0" dirty="0" smtClean="0">
                <a:ln>
                  <a:noFill/>
                </a:ln>
                <a:solidFill>
                  <a:srgbClr val="FF0000"/>
                </a:solidFill>
                <a:effectLst/>
                <a:latin typeface="Times New Roman" pitchFamily="18" charset="0"/>
                <a:ea typeface="Calibri" pitchFamily="34" charset="0"/>
              </a:rPr>
              <a:t> = Agreed Upon    </a:t>
            </a:r>
            <a:r>
              <a:rPr kumimoji="0" lang="ar-SA" sz="2800" b="1" i="0" u="none" strike="noStrike" cap="none" normalizeH="0" baseline="0" dirty="0" smtClean="0">
                <a:ln>
                  <a:noFill/>
                </a:ln>
                <a:solidFill>
                  <a:srgbClr val="FF0000"/>
                </a:solidFill>
                <a:effectLst/>
                <a:latin typeface="Times New Roman" pitchFamily="18" charset="0"/>
                <a:ea typeface="Calibri" pitchFamily="34" charset="0"/>
              </a:rPr>
              <a:t>يمكن الاتفاق عليه</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FF"/>
                </a:solidFill>
                <a:effectLst/>
                <a:latin typeface="Times New Roman" pitchFamily="18" charset="0"/>
                <a:ea typeface="Calibri" pitchFamily="34" charset="0"/>
              </a:rPr>
              <a:t>R</a:t>
            </a:r>
            <a:r>
              <a:rPr kumimoji="0" lang="en-US" sz="2800" b="1" i="0" u="none" strike="noStrike" cap="none" normalizeH="0" baseline="0" dirty="0" smtClean="0">
                <a:ln>
                  <a:noFill/>
                </a:ln>
                <a:solidFill>
                  <a:srgbClr val="FF0000"/>
                </a:solidFill>
                <a:effectLst/>
                <a:latin typeface="Times New Roman" pitchFamily="18" charset="0"/>
                <a:ea typeface="Calibri" pitchFamily="34" charset="0"/>
              </a:rPr>
              <a:t> = Realistic                           </a:t>
            </a:r>
            <a:r>
              <a:rPr kumimoji="0" lang="ar-IQ" sz="2800" b="1" i="0" u="none" strike="noStrike" cap="none" normalizeH="0" baseline="0" dirty="0" smtClean="0">
                <a:ln>
                  <a:noFill/>
                </a:ln>
                <a:solidFill>
                  <a:srgbClr val="FF0000"/>
                </a:solidFill>
                <a:effectLst/>
                <a:latin typeface="Times New Roman" pitchFamily="18" charset="0"/>
                <a:ea typeface="Calibri" pitchFamily="34" charset="0"/>
              </a:rPr>
              <a:t>واقعي</a:t>
            </a:r>
            <a:r>
              <a:rPr kumimoji="0" lang="en-US" sz="2800" b="1" i="0" u="none" strike="noStrike" cap="none" normalizeH="0" baseline="0" dirty="0" smtClean="0">
                <a:ln>
                  <a:noFill/>
                </a:ln>
                <a:solidFill>
                  <a:srgbClr val="FF0000"/>
                </a:solidFill>
                <a:effectLst/>
                <a:latin typeface="Times New Roman" pitchFamily="18" charset="0"/>
                <a:ea typeface="Calibri"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FF"/>
                </a:solidFill>
                <a:effectLst/>
                <a:latin typeface="Times New Roman" pitchFamily="18" charset="0"/>
                <a:ea typeface="Calibri" pitchFamily="34" charset="0"/>
              </a:rPr>
              <a:t>T</a:t>
            </a:r>
            <a:r>
              <a:rPr kumimoji="0" lang="en-US" sz="2800" b="1" i="0" u="none" strike="noStrike" cap="none" normalizeH="0" baseline="0" dirty="0" smtClean="0">
                <a:ln>
                  <a:noFill/>
                </a:ln>
                <a:solidFill>
                  <a:srgbClr val="FF0000"/>
                </a:solidFill>
                <a:effectLst/>
                <a:latin typeface="Times New Roman" pitchFamily="18" charset="0"/>
                <a:ea typeface="Calibri" pitchFamily="34" charset="0"/>
              </a:rPr>
              <a:t> = Timed                         </a:t>
            </a:r>
            <a:r>
              <a:rPr kumimoji="0" lang="ar-SA" sz="2800" b="1" i="0" u="none" strike="noStrike" cap="none" normalizeH="0" baseline="0" dirty="0" smtClean="0">
                <a:ln>
                  <a:noFill/>
                </a:ln>
                <a:solidFill>
                  <a:srgbClr val="FF0000"/>
                </a:solidFill>
                <a:effectLst/>
                <a:latin typeface="Times New Roman" pitchFamily="18" charset="0"/>
                <a:ea typeface="Calibri" pitchFamily="34" charset="0"/>
              </a:rPr>
              <a:t>محدد بزمن    </a:t>
            </a:r>
            <a:r>
              <a:rPr kumimoji="0" lang="en-US" sz="2800" b="1" i="0" u="none" strike="noStrike" cap="none" normalizeH="0" baseline="0" dirty="0" smtClean="0">
                <a:ln>
                  <a:noFill/>
                </a:ln>
                <a:solidFill>
                  <a:srgbClr val="FF0000"/>
                </a:solidFill>
                <a:effectLst/>
                <a:latin typeface="Times New Roman" pitchFamily="18" charset="0"/>
                <a:ea typeface="Calibri" pitchFamily="34" charset="0"/>
              </a:rPr>
              <a:t> </a:t>
            </a:r>
            <a:r>
              <a:rPr kumimoji="0" lang="ar-SA" sz="2800" b="1" i="0" u="none" strike="noStrike" cap="none" normalizeH="0" baseline="0" dirty="0" smtClean="0">
                <a:ln>
                  <a:noFill/>
                </a:ln>
                <a:solidFill>
                  <a:srgbClr val="FF0000"/>
                </a:solidFill>
                <a:effectLst/>
                <a:latin typeface="Times New Roman" pitchFamily="18" charset="0"/>
                <a:ea typeface="Calibri" pitchFamily="34" charset="0"/>
              </a:rPr>
              <a:t>               </a:t>
            </a:r>
            <a:endParaRPr kumimoji="0" lang="ar-SA" sz="28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07222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strips(downLeft)">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3" presetClass="entr" presetSubtype="16"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plus(in)">
                                      <p:cBhvr>
                                        <p:cTn id="18" dur="2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8193"/>
                                        </p:tgtEl>
                                        <p:attrNameLst>
                                          <p:attrName>style.visibility</p:attrName>
                                        </p:attrNameLst>
                                      </p:cBhvr>
                                      <p:to>
                                        <p:strVal val="visible"/>
                                      </p:to>
                                    </p:set>
                                    <p:animEffect transition="in" filter="box(in)">
                                      <p:cBhvr>
                                        <p:cTn id="23" dur="500"/>
                                        <p:tgtEl>
                                          <p:spTgt spid="8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19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14480" y="428604"/>
            <a:ext cx="5715040" cy="1323439"/>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ar-IQ" sz="4000" b="1" dirty="0" smtClean="0">
                <a:solidFill>
                  <a:srgbClr val="FFFF00"/>
                </a:solidFill>
              </a:rPr>
              <a:t>الإدارة الإستراتيجية</a:t>
            </a:r>
          </a:p>
          <a:p>
            <a:pPr algn="ctr"/>
            <a:r>
              <a:rPr lang="ar-IQ" sz="4000" b="1" dirty="0" smtClean="0">
                <a:solidFill>
                  <a:srgbClr val="FFFF00"/>
                </a:solidFill>
              </a:rPr>
              <a:t>  </a:t>
            </a:r>
            <a:r>
              <a:rPr lang="en-US" sz="4000" b="1" dirty="0" smtClean="0"/>
              <a:t>Strategic Management</a:t>
            </a:r>
            <a:endParaRPr lang="ar-IQ" sz="4000" dirty="0"/>
          </a:p>
        </p:txBody>
      </p:sp>
      <p:sp>
        <p:nvSpPr>
          <p:cNvPr id="7" name="Rectangle 6"/>
          <p:cNvSpPr/>
          <p:nvPr/>
        </p:nvSpPr>
        <p:spPr>
          <a:xfrm>
            <a:off x="4857752" y="2214554"/>
            <a:ext cx="2523448" cy="1077218"/>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pPr algn="ctr"/>
            <a:r>
              <a:rPr lang="ar-SA" sz="3200" b="1" dirty="0" smtClean="0"/>
              <a:t>كلمة الإستراتيجية</a:t>
            </a:r>
            <a:endParaRPr lang="ar-IQ" sz="3200" b="1" dirty="0" smtClean="0"/>
          </a:p>
          <a:p>
            <a:pPr algn="ctr"/>
            <a:r>
              <a:rPr lang="ar-SA" sz="3200" b="1" dirty="0" smtClean="0"/>
              <a:t> </a:t>
            </a:r>
            <a:r>
              <a:rPr lang="en-US" sz="3200" b="1" dirty="0" smtClean="0">
                <a:ln>
                  <a:solidFill>
                    <a:srgbClr val="FF0000"/>
                  </a:solidFill>
                </a:ln>
              </a:rPr>
              <a:t>Strategy </a:t>
            </a:r>
            <a:endParaRPr lang="ar-IQ" sz="3200" b="1" dirty="0">
              <a:ln>
                <a:solidFill>
                  <a:srgbClr val="FF0000"/>
                </a:solidFill>
              </a:ln>
            </a:endParaRPr>
          </a:p>
        </p:txBody>
      </p:sp>
      <p:grpSp>
        <p:nvGrpSpPr>
          <p:cNvPr id="24" name="Group 23"/>
          <p:cNvGrpSpPr/>
          <p:nvPr/>
        </p:nvGrpSpPr>
        <p:grpSpPr>
          <a:xfrm>
            <a:off x="1643042" y="3357562"/>
            <a:ext cx="2357454" cy="2942229"/>
            <a:chOff x="1643042" y="3357562"/>
            <a:chExt cx="2357454" cy="2942229"/>
          </a:xfrm>
        </p:grpSpPr>
        <p:grpSp>
          <p:nvGrpSpPr>
            <p:cNvPr id="15" name="Group 14"/>
            <p:cNvGrpSpPr/>
            <p:nvPr/>
          </p:nvGrpSpPr>
          <p:grpSpPr>
            <a:xfrm>
              <a:off x="2000232" y="4429132"/>
              <a:ext cx="1608133" cy="1870659"/>
              <a:chOff x="2000232" y="4429132"/>
              <a:chExt cx="1608133" cy="1870659"/>
            </a:xfrm>
          </p:grpSpPr>
          <p:sp>
            <p:nvSpPr>
              <p:cNvPr id="9" name="Rectangle 8"/>
              <p:cNvSpPr/>
              <p:nvPr/>
            </p:nvSpPr>
            <p:spPr>
              <a:xfrm>
                <a:off x="2071670" y="4429132"/>
                <a:ext cx="1455848" cy="584775"/>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r>
                  <a:rPr lang="ar-SA" sz="3200" b="1" dirty="0" smtClean="0"/>
                  <a:t>فن القيادة</a:t>
                </a:r>
                <a:endParaRPr lang="ar-IQ" sz="3200" b="1" dirty="0"/>
              </a:p>
            </p:txBody>
          </p:sp>
          <p:sp>
            <p:nvSpPr>
              <p:cNvPr id="10" name="Rectangle 9"/>
              <p:cNvSpPr/>
              <p:nvPr/>
            </p:nvSpPr>
            <p:spPr>
              <a:xfrm>
                <a:off x="2643174" y="5072074"/>
                <a:ext cx="460382" cy="584775"/>
              </a:xfrm>
              <a:prstGeom prst="rect">
                <a:avLst/>
              </a:prstGeom>
            </p:spPr>
            <p:txBody>
              <a:bodyPr wrap="none">
                <a:spAutoFit/>
              </a:bodyPr>
              <a:lstStyle/>
              <a:p>
                <a:r>
                  <a:rPr lang="ar-SA" sz="3200" b="1" dirty="0" smtClean="0"/>
                  <a:t>أو</a:t>
                </a:r>
                <a:endParaRPr lang="ar-IQ" sz="3200" b="1" dirty="0"/>
              </a:p>
            </p:txBody>
          </p:sp>
          <p:sp>
            <p:nvSpPr>
              <p:cNvPr id="11" name="Rectangle 10"/>
              <p:cNvSpPr/>
              <p:nvPr/>
            </p:nvSpPr>
            <p:spPr>
              <a:xfrm>
                <a:off x="2000232" y="5715016"/>
                <a:ext cx="1608133" cy="584775"/>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r>
                  <a:rPr lang="ar-SA" sz="3200" b="1" dirty="0" smtClean="0"/>
                  <a:t>فن الجنرال</a:t>
                </a:r>
                <a:endParaRPr lang="ar-IQ" sz="3200" b="1" dirty="0"/>
              </a:p>
            </p:txBody>
          </p:sp>
        </p:grpSp>
        <p:grpSp>
          <p:nvGrpSpPr>
            <p:cNvPr id="14" name="Group 13"/>
            <p:cNvGrpSpPr/>
            <p:nvPr/>
          </p:nvGrpSpPr>
          <p:grpSpPr>
            <a:xfrm>
              <a:off x="1643042" y="3357562"/>
              <a:ext cx="2357454" cy="928694"/>
              <a:chOff x="1643042" y="3357562"/>
              <a:chExt cx="2357454" cy="928694"/>
            </a:xfrm>
          </p:grpSpPr>
          <p:sp>
            <p:nvSpPr>
              <p:cNvPr id="12" name="Down Arrow 11"/>
              <p:cNvSpPr/>
              <p:nvPr/>
            </p:nvSpPr>
            <p:spPr>
              <a:xfrm>
                <a:off x="1643042" y="3357562"/>
                <a:ext cx="2357454" cy="928694"/>
              </a:xfrm>
              <a:prstGeom prst="downArrow">
                <a:avLst/>
              </a:prstGeom>
            </p:spPr>
            <p:style>
              <a:lnRef idx="3">
                <a:schemeClr val="lt1"/>
              </a:lnRef>
              <a:fillRef idx="1">
                <a:schemeClr val="accent3"/>
              </a:fillRef>
              <a:effectRef idx="1">
                <a:schemeClr val="accent3"/>
              </a:effectRef>
              <a:fontRef idx="minor">
                <a:schemeClr val="lt1"/>
              </a:fontRef>
            </p:style>
            <p:txBody>
              <a:bodyPr rtlCol="1" anchor="ctr"/>
              <a:lstStyle/>
              <a:p>
                <a:pPr algn="ctr"/>
                <a:endParaRPr lang="ar-IQ"/>
              </a:p>
            </p:txBody>
          </p:sp>
          <p:sp>
            <p:nvSpPr>
              <p:cNvPr id="13" name="Rectangle 12"/>
              <p:cNvSpPr/>
              <p:nvPr/>
            </p:nvSpPr>
            <p:spPr>
              <a:xfrm>
                <a:off x="2428860" y="3500438"/>
                <a:ext cx="793807" cy="584775"/>
              </a:xfrm>
              <a:prstGeom prst="rect">
                <a:avLst/>
              </a:prstGeom>
            </p:spPr>
            <p:txBody>
              <a:bodyPr wrap="none">
                <a:spAutoFit/>
              </a:bodyPr>
              <a:lstStyle/>
              <a:p>
                <a:r>
                  <a:rPr lang="ar-IQ" sz="3200" b="1" dirty="0" smtClean="0"/>
                  <a:t>تعني</a:t>
                </a:r>
                <a:endParaRPr lang="ar-IQ" sz="3200" b="1" dirty="0"/>
              </a:p>
            </p:txBody>
          </p:sp>
        </p:grpSp>
      </p:grpSp>
      <p:grpSp>
        <p:nvGrpSpPr>
          <p:cNvPr id="18" name="Group 17"/>
          <p:cNvGrpSpPr/>
          <p:nvPr/>
        </p:nvGrpSpPr>
        <p:grpSpPr>
          <a:xfrm>
            <a:off x="1714480" y="2214554"/>
            <a:ext cx="3143272" cy="1214446"/>
            <a:chOff x="1714480" y="2214554"/>
            <a:chExt cx="3143272" cy="1214446"/>
          </a:xfrm>
        </p:grpSpPr>
        <p:sp>
          <p:nvSpPr>
            <p:cNvPr id="8" name="Rectangle 7"/>
            <p:cNvSpPr/>
            <p:nvPr/>
          </p:nvSpPr>
          <p:spPr>
            <a:xfrm>
              <a:off x="1714480" y="2214554"/>
              <a:ext cx="2154757" cy="1077218"/>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3200" b="1" dirty="0" smtClean="0"/>
                <a:t>الكلمة اليونانية</a:t>
              </a:r>
              <a:endParaRPr lang="en-US" sz="3200" b="1" dirty="0" smtClean="0"/>
            </a:p>
            <a:p>
              <a:r>
                <a:rPr lang="ar-SA" sz="3200" b="1" dirty="0" smtClean="0"/>
                <a:t> </a:t>
              </a:r>
              <a:r>
                <a:rPr lang="en-US" sz="3200" b="1" dirty="0" err="1" smtClean="0">
                  <a:ln>
                    <a:solidFill>
                      <a:srgbClr val="FF0000"/>
                    </a:solidFill>
                  </a:ln>
                </a:rPr>
                <a:t>Strategos</a:t>
              </a:r>
              <a:r>
                <a:rPr lang="en-US" sz="3200" b="1" dirty="0" smtClean="0"/>
                <a:t> </a:t>
              </a:r>
              <a:endParaRPr lang="ar-IQ" sz="3200" b="1" dirty="0"/>
            </a:p>
          </p:txBody>
        </p:sp>
        <p:sp>
          <p:nvSpPr>
            <p:cNvPr id="16" name="Left Arrow 15"/>
            <p:cNvSpPr/>
            <p:nvPr/>
          </p:nvSpPr>
          <p:spPr>
            <a:xfrm>
              <a:off x="3857620" y="2214554"/>
              <a:ext cx="1000132" cy="1214446"/>
            </a:xfrm>
            <a:prstGeom prst="leftArrow">
              <a:avLst/>
            </a:prstGeom>
          </p:spPr>
          <p:style>
            <a:lnRef idx="3">
              <a:schemeClr val="lt1"/>
            </a:lnRef>
            <a:fillRef idx="1">
              <a:schemeClr val="accent3"/>
            </a:fillRef>
            <a:effectRef idx="1">
              <a:schemeClr val="accent3"/>
            </a:effectRef>
            <a:fontRef idx="minor">
              <a:schemeClr val="lt1"/>
            </a:fontRef>
          </p:style>
          <p:txBody>
            <a:bodyPr rtlCol="1" anchor="ctr"/>
            <a:lstStyle/>
            <a:p>
              <a:pPr algn="ctr"/>
              <a:endParaRPr lang="ar-IQ"/>
            </a:p>
          </p:txBody>
        </p:sp>
        <p:sp>
          <p:nvSpPr>
            <p:cNvPr id="17" name="Rectangle 16"/>
            <p:cNvSpPr/>
            <p:nvPr/>
          </p:nvSpPr>
          <p:spPr>
            <a:xfrm>
              <a:off x="3975779" y="2500306"/>
              <a:ext cx="881973" cy="584775"/>
            </a:xfrm>
            <a:prstGeom prst="rect">
              <a:avLst/>
            </a:prstGeom>
          </p:spPr>
          <p:txBody>
            <a:bodyPr wrap="none">
              <a:spAutoFit/>
            </a:bodyPr>
            <a:lstStyle/>
            <a:p>
              <a:r>
                <a:rPr lang="ar-IQ" sz="3200" b="1" dirty="0" smtClean="0"/>
                <a:t>ترجع</a:t>
              </a:r>
              <a:endParaRPr lang="ar-IQ" sz="3200" b="1" dirty="0"/>
            </a:p>
          </p:txBody>
        </p:sp>
      </p:grpSp>
      <p:sp>
        <p:nvSpPr>
          <p:cNvPr id="19" name="Right Arrow 18"/>
          <p:cNvSpPr/>
          <p:nvPr/>
        </p:nvSpPr>
        <p:spPr>
          <a:xfrm>
            <a:off x="3786182" y="4071942"/>
            <a:ext cx="1428760" cy="2571768"/>
          </a:xfrm>
          <a:prstGeom prst="rightArrow">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IQ"/>
          </a:p>
        </p:txBody>
      </p:sp>
      <p:sp>
        <p:nvSpPr>
          <p:cNvPr id="20" name="Rectangle 19"/>
          <p:cNvSpPr/>
          <p:nvPr/>
        </p:nvSpPr>
        <p:spPr>
          <a:xfrm>
            <a:off x="3857620" y="5072074"/>
            <a:ext cx="914033" cy="584775"/>
          </a:xfrm>
          <a:prstGeom prst="rect">
            <a:avLst/>
          </a:prstGeom>
        </p:spPr>
        <p:txBody>
          <a:bodyPr wrap="none">
            <a:spAutoFit/>
          </a:bodyPr>
          <a:lstStyle/>
          <a:p>
            <a:r>
              <a:rPr lang="ar-IQ" sz="3200" b="1" dirty="0" smtClean="0">
                <a:solidFill>
                  <a:schemeClr val="bg1"/>
                </a:solidFill>
              </a:rPr>
              <a:t>ترتبط</a:t>
            </a:r>
            <a:endParaRPr lang="ar-IQ" sz="3200" b="1" dirty="0">
              <a:solidFill>
                <a:schemeClr val="bg1"/>
              </a:solidFill>
            </a:endParaRPr>
          </a:p>
        </p:txBody>
      </p:sp>
      <p:grpSp>
        <p:nvGrpSpPr>
          <p:cNvPr id="23" name="Group 22"/>
          <p:cNvGrpSpPr/>
          <p:nvPr/>
        </p:nvGrpSpPr>
        <p:grpSpPr>
          <a:xfrm>
            <a:off x="5500694" y="4357694"/>
            <a:ext cx="2935419" cy="1863036"/>
            <a:chOff x="5500694" y="4357694"/>
            <a:chExt cx="2935419" cy="1863036"/>
          </a:xfrm>
        </p:grpSpPr>
        <p:sp>
          <p:nvSpPr>
            <p:cNvPr id="21" name="Rectangle 20"/>
            <p:cNvSpPr/>
            <p:nvPr/>
          </p:nvSpPr>
          <p:spPr>
            <a:xfrm>
              <a:off x="5643570" y="4357694"/>
              <a:ext cx="2545890" cy="584775"/>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r>
                <a:rPr lang="ar-IQ" sz="3200" b="1" dirty="0" smtClean="0"/>
                <a:t>المهمات العسكرية</a:t>
              </a:r>
              <a:endParaRPr lang="ar-IQ" sz="3200" b="1" dirty="0"/>
            </a:p>
          </p:txBody>
        </p:sp>
        <p:sp>
          <p:nvSpPr>
            <p:cNvPr id="22" name="Rectangle 21"/>
            <p:cNvSpPr/>
            <p:nvPr/>
          </p:nvSpPr>
          <p:spPr>
            <a:xfrm>
              <a:off x="5500694" y="5143512"/>
              <a:ext cx="2935419" cy="1077218"/>
            </a:xfrm>
            <a:prstGeom prst="rect">
              <a:avLst/>
            </a:prstGeom>
            <a:ln w="76200"/>
          </p:spPr>
          <p:style>
            <a:lnRef idx="2">
              <a:schemeClr val="accent2"/>
            </a:lnRef>
            <a:fillRef idx="1">
              <a:schemeClr val="lt1"/>
            </a:fillRef>
            <a:effectRef idx="0">
              <a:schemeClr val="accent2"/>
            </a:effectRef>
            <a:fontRef idx="minor">
              <a:schemeClr val="dk1"/>
            </a:fontRef>
          </p:style>
          <p:txBody>
            <a:bodyPr wrap="none">
              <a:spAutoFit/>
            </a:bodyPr>
            <a:lstStyle/>
            <a:p>
              <a:r>
                <a:rPr lang="ar-SA" sz="3200" b="1" dirty="0" smtClean="0"/>
                <a:t>علم تخطيط العمليات </a:t>
              </a:r>
              <a:endParaRPr lang="ar-IQ" sz="3200" b="1" dirty="0" smtClean="0"/>
            </a:p>
            <a:p>
              <a:r>
                <a:rPr lang="ar-SA" sz="3200" b="1" dirty="0" smtClean="0"/>
                <a:t>العسكرية وتوجيهها</a:t>
              </a:r>
              <a:endParaRPr lang="ar-IQ" sz="3200" b="1" dirty="0"/>
            </a:p>
          </p:txBody>
        </p:sp>
      </p:grpSp>
    </p:spTree>
    <p:extLst>
      <p:ext uri="{BB962C8B-B14F-4D97-AF65-F5344CB8AC3E}">
        <p14:creationId xmlns:p14="http://schemas.microsoft.com/office/powerpoint/2010/main" val="156598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ox(i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slide(fromBottom)">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ox(in)">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slide(fromBottom)">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descr="D:\مواضيع لإدارة الفنادق\صور تعبيرية متنوعة\qxn6q2.jpg"/>
          <p:cNvPicPr>
            <a:picLocks noChangeAspect="1" noChangeArrowheads="1"/>
          </p:cNvPicPr>
          <p:nvPr/>
        </p:nvPicPr>
        <p:blipFill>
          <a:blip r:embed="rId2"/>
          <a:srcRect/>
          <a:stretch>
            <a:fillRect/>
          </a:stretch>
        </p:blipFill>
        <p:spPr bwMode="auto">
          <a:xfrm>
            <a:off x="0" y="1246176"/>
            <a:ext cx="5072066" cy="5072066"/>
          </a:xfrm>
          <a:prstGeom prst="rect">
            <a:avLst/>
          </a:prstGeom>
          <a:noFill/>
        </p:spPr>
      </p:pic>
      <p:sp>
        <p:nvSpPr>
          <p:cNvPr id="7" name="Rectangle 6"/>
          <p:cNvSpPr/>
          <p:nvPr/>
        </p:nvSpPr>
        <p:spPr>
          <a:xfrm>
            <a:off x="714348" y="500042"/>
            <a:ext cx="8143932" cy="646331"/>
          </a:xfrm>
          <a:prstGeom prst="rect">
            <a:avLst/>
          </a:prstGeom>
        </p:spPr>
        <p:txBody>
          <a:bodyPr wrap="square">
            <a:spAutoFit/>
          </a:bodyPr>
          <a:lstStyle/>
          <a:p>
            <a:r>
              <a:rPr lang="ar-IQ" sz="3600" b="1" dirty="0" smtClean="0">
                <a:solidFill>
                  <a:srgbClr val="C00000"/>
                </a:solidFill>
              </a:rPr>
              <a:t>يمكن أن نحدد هدفاً صغيراً ممتداً وصعب المنال</a:t>
            </a:r>
            <a:endParaRPr lang="ar-IQ" sz="3600" b="1" dirty="0">
              <a:solidFill>
                <a:srgbClr val="C00000"/>
              </a:solidFill>
            </a:endParaRPr>
          </a:p>
        </p:txBody>
      </p:sp>
      <p:grpSp>
        <p:nvGrpSpPr>
          <p:cNvPr id="13" name="Group 12"/>
          <p:cNvGrpSpPr/>
          <p:nvPr/>
        </p:nvGrpSpPr>
        <p:grpSpPr>
          <a:xfrm>
            <a:off x="4929190" y="1344027"/>
            <a:ext cx="2286016" cy="2013535"/>
            <a:chOff x="428596" y="3929066"/>
            <a:chExt cx="2286016" cy="2013535"/>
          </a:xfrm>
        </p:grpSpPr>
        <p:grpSp>
          <p:nvGrpSpPr>
            <p:cNvPr id="10" name="Group 9"/>
            <p:cNvGrpSpPr/>
            <p:nvPr/>
          </p:nvGrpSpPr>
          <p:grpSpPr>
            <a:xfrm>
              <a:off x="428596" y="3929066"/>
              <a:ext cx="2286016" cy="1357322"/>
              <a:chOff x="428596" y="3929066"/>
              <a:chExt cx="2286016" cy="1357322"/>
            </a:xfrm>
          </p:grpSpPr>
          <p:sp>
            <p:nvSpPr>
              <p:cNvPr id="8" name="Down Arrow 7"/>
              <p:cNvSpPr/>
              <p:nvPr/>
            </p:nvSpPr>
            <p:spPr>
              <a:xfrm>
                <a:off x="428596" y="3929066"/>
                <a:ext cx="2286016" cy="1357322"/>
              </a:xfrm>
              <a:prstGeom prst="downArrow">
                <a:avLst>
                  <a:gd name="adj1" fmla="val 50000"/>
                  <a:gd name="adj2" fmla="val 51182"/>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9" name="Rectangle 8"/>
              <p:cNvSpPr/>
              <p:nvPr/>
            </p:nvSpPr>
            <p:spPr>
              <a:xfrm>
                <a:off x="1142976" y="4143380"/>
                <a:ext cx="837089" cy="584775"/>
              </a:xfrm>
              <a:prstGeom prst="rect">
                <a:avLst/>
              </a:prstGeom>
            </p:spPr>
            <p:txBody>
              <a:bodyPr wrap="none">
                <a:spAutoFit/>
              </a:bodyPr>
              <a:lstStyle/>
              <a:p>
                <a:r>
                  <a:rPr lang="ar-IQ" sz="3200" b="1" dirty="0" smtClean="0">
                    <a:solidFill>
                      <a:srgbClr val="FFFF00"/>
                    </a:solidFill>
                  </a:rPr>
                  <a:t>ولكن</a:t>
                </a:r>
                <a:endParaRPr lang="ar-IQ" sz="3200" dirty="0">
                  <a:solidFill>
                    <a:srgbClr val="FFFF00"/>
                  </a:solidFill>
                </a:endParaRPr>
              </a:p>
            </p:txBody>
          </p:sp>
        </p:grpSp>
        <p:sp>
          <p:nvSpPr>
            <p:cNvPr id="11" name="Rectangle 10"/>
            <p:cNvSpPr/>
            <p:nvPr/>
          </p:nvSpPr>
          <p:spPr>
            <a:xfrm>
              <a:off x="500034" y="5357826"/>
              <a:ext cx="2018501" cy="584775"/>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ar-IQ" sz="3200" b="1" dirty="0" smtClean="0"/>
                <a:t>ممكن التحقيق</a:t>
              </a:r>
              <a:endParaRPr lang="ar-IQ" sz="3200" b="1" dirty="0"/>
            </a:p>
          </p:txBody>
        </p:sp>
      </p:grpSp>
      <p:sp>
        <p:nvSpPr>
          <p:cNvPr id="14" name="Rectangle 13"/>
          <p:cNvSpPr/>
          <p:nvPr/>
        </p:nvSpPr>
        <p:spPr>
          <a:xfrm>
            <a:off x="4572000" y="3714752"/>
            <a:ext cx="4214842" cy="1384995"/>
          </a:xfrm>
          <a:prstGeom prst="rect">
            <a:avLst/>
          </a:prstGeom>
          <a:ln w="57150"/>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ar-IQ" sz="2800" b="1" dirty="0" smtClean="0">
                <a:solidFill>
                  <a:srgbClr val="0000FF"/>
                </a:solidFill>
              </a:rPr>
              <a:t>وإذا كان الهدف مستحيلاً</a:t>
            </a:r>
            <a:endParaRPr lang="ar-IQ" sz="2800" b="1" dirty="0" smtClean="0"/>
          </a:p>
          <a:p>
            <a:pPr algn="ctr"/>
            <a:r>
              <a:rPr lang="ar-IQ" sz="2800" b="1" dirty="0" smtClean="0"/>
              <a:t>فالمنظمة تسعى لتحويله الى هدف ممكن تحقيقه أيضاً</a:t>
            </a:r>
            <a:endParaRPr lang="ar-IQ" sz="2800" b="1" dirty="0"/>
          </a:p>
        </p:txBody>
      </p:sp>
      <p:sp>
        <p:nvSpPr>
          <p:cNvPr id="15" name="Rectangle 14"/>
          <p:cNvSpPr/>
          <p:nvPr/>
        </p:nvSpPr>
        <p:spPr>
          <a:xfrm>
            <a:off x="4357686" y="5929330"/>
            <a:ext cx="4297971" cy="584775"/>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ar-IQ" sz="3200" b="1" dirty="0" smtClean="0">
                <a:solidFill>
                  <a:srgbClr val="0000FF"/>
                </a:solidFill>
              </a:rPr>
              <a:t>يثير الهدف التساؤلات التالية : </a:t>
            </a:r>
            <a:endParaRPr lang="ar-IQ" sz="3200" dirty="0">
              <a:solidFill>
                <a:srgbClr val="0000FF"/>
              </a:solidFill>
            </a:endParaRPr>
          </a:p>
        </p:txBody>
      </p:sp>
    </p:spTree>
    <p:extLst>
      <p:ext uri="{BB962C8B-B14F-4D97-AF65-F5344CB8AC3E}">
        <p14:creationId xmlns:p14="http://schemas.microsoft.com/office/powerpoint/2010/main" val="589110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ox(i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descr="D:\مواضيع لإدارة الفنادق\صور تعبيرية متنوعة\steps 01.jpg"/>
          <p:cNvPicPr>
            <a:picLocks noChangeAspect="1" noChangeArrowheads="1"/>
          </p:cNvPicPr>
          <p:nvPr/>
        </p:nvPicPr>
        <p:blipFill>
          <a:blip r:embed="rId2"/>
          <a:srcRect/>
          <a:stretch>
            <a:fillRect/>
          </a:stretch>
        </p:blipFill>
        <p:spPr bwMode="auto">
          <a:xfrm>
            <a:off x="0" y="-300429"/>
            <a:ext cx="9144000" cy="6944139"/>
          </a:xfrm>
          <a:prstGeom prst="rect">
            <a:avLst/>
          </a:prstGeom>
          <a:noFill/>
        </p:spPr>
      </p:pic>
      <p:sp>
        <p:nvSpPr>
          <p:cNvPr id="3" name="Content Placeholder 2"/>
          <p:cNvSpPr>
            <a:spLocks noGrp="1"/>
          </p:cNvSpPr>
          <p:nvPr>
            <p:ph idx="1"/>
          </p:nvPr>
        </p:nvSpPr>
        <p:spPr>
          <a:xfrm>
            <a:off x="500034" y="1714488"/>
            <a:ext cx="8229600" cy="2571768"/>
          </a:xfrm>
        </p:spPr>
        <p:txBody>
          <a:bodyPr>
            <a:normAutofit fontScale="92500"/>
          </a:bodyPr>
          <a:lstStyle/>
          <a:p>
            <a:pPr lvl="0"/>
            <a:r>
              <a:rPr lang="ar-IQ" b="1" dirty="0" smtClean="0">
                <a:solidFill>
                  <a:srgbClr val="C00000"/>
                </a:solidFill>
              </a:rPr>
              <a:t>تغيير إستراتيجية المنظمة؟</a:t>
            </a:r>
            <a:endParaRPr lang="en-US" b="1" dirty="0" smtClean="0">
              <a:solidFill>
                <a:srgbClr val="C00000"/>
              </a:solidFill>
            </a:endParaRPr>
          </a:p>
          <a:p>
            <a:pPr lvl="0"/>
            <a:r>
              <a:rPr lang="ar-IQ" b="1" dirty="0" smtClean="0">
                <a:solidFill>
                  <a:srgbClr val="C00000"/>
                </a:solidFill>
              </a:rPr>
              <a:t>تحقيق المكافآت للموارد البشرية؟</a:t>
            </a:r>
            <a:endParaRPr lang="en-US" b="1" dirty="0" smtClean="0">
              <a:solidFill>
                <a:srgbClr val="C00000"/>
              </a:solidFill>
            </a:endParaRPr>
          </a:p>
          <a:p>
            <a:pPr lvl="0"/>
            <a:r>
              <a:rPr lang="ar-IQ" b="1" dirty="0" smtClean="0">
                <a:solidFill>
                  <a:srgbClr val="C00000"/>
                </a:solidFill>
              </a:rPr>
              <a:t>ترجمة الأهداف الى أهداف فردية؟</a:t>
            </a:r>
            <a:endParaRPr lang="en-US" b="1" dirty="0" smtClean="0">
              <a:solidFill>
                <a:srgbClr val="C00000"/>
              </a:solidFill>
            </a:endParaRPr>
          </a:p>
          <a:p>
            <a:r>
              <a:rPr lang="ar-IQ" b="1" dirty="0" smtClean="0">
                <a:solidFill>
                  <a:srgbClr val="C00000"/>
                </a:solidFill>
              </a:rPr>
              <a:t>وغيرها من التساؤلات المساهمة في تحقيق أهداف المنظمة.</a:t>
            </a:r>
            <a:endParaRPr lang="ar-IQ" b="1" dirty="0">
              <a:solidFill>
                <a:srgbClr val="C00000"/>
              </a:solidFill>
            </a:endParaRPr>
          </a:p>
        </p:txBody>
      </p:sp>
      <p:sp>
        <p:nvSpPr>
          <p:cNvPr id="21505" name="Rectangle 1"/>
          <p:cNvSpPr>
            <a:spLocks noChangeArrowheads="1"/>
          </p:cNvSpPr>
          <p:nvPr/>
        </p:nvSpPr>
        <p:spPr bwMode="auto">
          <a:xfrm>
            <a:off x="4643438" y="500042"/>
            <a:ext cx="4071934" cy="58477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IQ" sz="3200" b="1" dirty="0" smtClean="0">
                <a:solidFill>
                  <a:srgbClr val="0000FF"/>
                </a:solidFill>
              </a:rPr>
              <a:t>هل يؤدي تحقيق الهدف الى :</a:t>
            </a:r>
          </a:p>
        </p:txBody>
      </p:sp>
    </p:spTree>
    <p:extLst>
      <p:ext uri="{BB962C8B-B14F-4D97-AF65-F5344CB8AC3E}">
        <p14:creationId xmlns:p14="http://schemas.microsoft.com/office/powerpoint/2010/main" val="281851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ar-IQ" b="1" dirty="0" smtClean="0">
                <a:solidFill>
                  <a:srgbClr val="FFFF00"/>
                </a:solidFill>
              </a:rPr>
              <a:t>إختيار الأهداف</a:t>
            </a:r>
            <a:endParaRPr lang="ar-IQ" dirty="0">
              <a:solidFill>
                <a:srgbClr val="FFFF00"/>
              </a:solidFill>
            </a:endParaRPr>
          </a:p>
        </p:txBody>
      </p:sp>
      <p:grpSp>
        <p:nvGrpSpPr>
          <p:cNvPr id="23554" name="Group 2"/>
          <p:cNvGrpSpPr>
            <a:grpSpLocks/>
          </p:cNvGrpSpPr>
          <p:nvPr/>
        </p:nvGrpSpPr>
        <p:grpSpPr bwMode="auto">
          <a:xfrm>
            <a:off x="214282" y="928670"/>
            <a:ext cx="8643998" cy="5357850"/>
            <a:chOff x="1980" y="1080"/>
            <a:chExt cx="8280" cy="4140"/>
          </a:xfrm>
        </p:grpSpPr>
        <p:sp>
          <p:nvSpPr>
            <p:cNvPr id="23555" name="AutoShape 3"/>
            <p:cNvSpPr>
              <a:spLocks noChangeArrowheads="1"/>
            </p:cNvSpPr>
            <p:nvPr/>
          </p:nvSpPr>
          <p:spPr bwMode="auto">
            <a:xfrm>
              <a:off x="1980" y="1080"/>
              <a:ext cx="8280" cy="4140"/>
            </a:xfrm>
            <a:prstGeom prst="roundRect">
              <a:avLst>
                <a:gd name="adj" fmla="val 16667"/>
              </a:avLst>
            </a:prstGeom>
            <a:solidFill>
              <a:srgbClr val="FFFFCC"/>
            </a:solidFill>
            <a:ln w="12700">
              <a:solidFill>
                <a:srgbClr val="000000"/>
              </a:solidFill>
              <a:round/>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ar-IQ" sz="2400"/>
            </a:p>
          </p:txBody>
        </p:sp>
        <p:grpSp>
          <p:nvGrpSpPr>
            <p:cNvPr id="23556" name="Group 4"/>
            <p:cNvGrpSpPr>
              <a:grpSpLocks/>
            </p:cNvGrpSpPr>
            <p:nvPr/>
          </p:nvGrpSpPr>
          <p:grpSpPr bwMode="auto">
            <a:xfrm>
              <a:off x="2340" y="1260"/>
              <a:ext cx="7740" cy="3600"/>
              <a:chOff x="2340" y="1260"/>
              <a:chExt cx="7740" cy="3600"/>
            </a:xfrm>
          </p:grpSpPr>
          <p:grpSp>
            <p:nvGrpSpPr>
              <p:cNvPr id="23557" name="Group 5"/>
              <p:cNvGrpSpPr>
                <a:grpSpLocks/>
              </p:cNvGrpSpPr>
              <p:nvPr/>
            </p:nvGrpSpPr>
            <p:grpSpPr bwMode="auto">
              <a:xfrm>
                <a:off x="2520" y="2004"/>
                <a:ext cx="7560" cy="2856"/>
                <a:chOff x="2520" y="2004"/>
                <a:chExt cx="7560" cy="2856"/>
              </a:xfrm>
            </p:grpSpPr>
            <p:sp>
              <p:nvSpPr>
                <p:cNvPr id="23558" name="AutoShape 6"/>
                <p:cNvSpPr>
                  <a:spLocks noChangeArrowheads="1"/>
                </p:cNvSpPr>
                <p:nvPr/>
              </p:nvSpPr>
              <p:spPr bwMode="auto">
                <a:xfrm>
                  <a:off x="7380" y="2093"/>
                  <a:ext cx="360" cy="619"/>
                </a:xfrm>
                <a:prstGeom prst="leftArrow">
                  <a:avLst>
                    <a:gd name="adj1" fmla="val 50000"/>
                    <a:gd name="adj2" fmla="val 25000"/>
                  </a:avLst>
                </a:prstGeom>
                <a:gradFill rotWithShape="0">
                  <a:gsLst>
                    <a:gs pos="0">
                      <a:srgbClr val="666666"/>
                    </a:gs>
                    <a:gs pos="50000">
                      <a:srgbClr val="CCCCCC"/>
                    </a:gs>
                    <a:gs pos="100000">
                      <a:srgbClr val="666666"/>
                    </a:gs>
                  </a:gsLst>
                  <a:lin ang="18900000" scaled="1"/>
                </a:gradFill>
                <a:ln w="12700">
                  <a:solidFill>
                    <a:srgbClr val="666666"/>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ar-IQ" sz="2400"/>
                </a:p>
              </p:txBody>
            </p:sp>
            <p:grpSp>
              <p:nvGrpSpPr>
                <p:cNvPr id="23559" name="Group 7"/>
                <p:cNvGrpSpPr>
                  <a:grpSpLocks/>
                </p:cNvGrpSpPr>
                <p:nvPr/>
              </p:nvGrpSpPr>
              <p:grpSpPr bwMode="auto">
                <a:xfrm>
                  <a:off x="2520" y="2004"/>
                  <a:ext cx="7560" cy="2856"/>
                  <a:chOff x="2520" y="2004"/>
                  <a:chExt cx="7560" cy="2856"/>
                </a:xfrm>
              </p:grpSpPr>
              <p:grpSp>
                <p:nvGrpSpPr>
                  <p:cNvPr id="23560" name="Group 8"/>
                  <p:cNvGrpSpPr>
                    <a:grpSpLocks/>
                  </p:cNvGrpSpPr>
                  <p:nvPr/>
                </p:nvGrpSpPr>
                <p:grpSpPr bwMode="auto">
                  <a:xfrm>
                    <a:off x="2520" y="2712"/>
                    <a:ext cx="1260" cy="1260"/>
                    <a:chOff x="2520" y="2520"/>
                    <a:chExt cx="1260" cy="1260"/>
                  </a:xfrm>
                </p:grpSpPr>
                <p:sp>
                  <p:nvSpPr>
                    <p:cNvPr id="23561" name="AutoShape 9"/>
                    <p:cNvSpPr>
                      <a:spLocks noChangeArrowheads="1"/>
                    </p:cNvSpPr>
                    <p:nvPr/>
                  </p:nvSpPr>
                  <p:spPr bwMode="auto">
                    <a:xfrm>
                      <a:off x="2520" y="2520"/>
                      <a:ext cx="1260" cy="1260"/>
                    </a:xfrm>
                    <a:prstGeom prst="roundRect">
                      <a:avLst>
                        <a:gd name="adj" fmla="val 16667"/>
                      </a:avLst>
                    </a:prstGeom>
                    <a:solidFill>
                      <a:srgbClr val="FFFFFF"/>
                    </a:solidFill>
                    <a:ln w="9525">
                      <a:solidFill>
                        <a:srgbClr val="00000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ar-IQ" sz="2400"/>
                    </a:p>
                  </p:txBody>
                </p:sp>
                <p:sp>
                  <p:nvSpPr>
                    <p:cNvPr id="23562" name="Text Box 10"/>
                    <p:cNvSpPr txBox="1">
                      <a:spLocks noChangeArrowheads="1"/>
                    </p:cNvSpPr>
                    <p:nvPr/>
                  </p:nvSpPr>
                  <p:spPr bwMode="auto">
                    <a:xfrm>
                      <a:off x="2700" y="2611"/>
                      <a:ext cx="900" cy="1169"/>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زياد في حصة السوق</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sp>
                <p:nvSpPr>
                  <p:cNvPr id="23563" name="AutoShape 11"/>
                  <p:cNvSpPr>
                    <a:spLocks/>
                  </p:cNvSpPr>
                  <p:nvPr/>
                </p:nvSpPr>
                <p:spPr bwMode="auto">
                  <a:xfrm>
                    <a:off x="4140" y="2340"/>
                    <a:ext cx="360" cy="2160"/>
                  </a:xfrm>
                  <a:prstGeom prst="leftBracket">
                    <a:avLst>
                      <a:gd name="adj" fmla="val 50000"/>
                    </a:avLst>
                  </a:prstGeom>
                  <a:noFill/>
                  <a:ln w="76200">
                    <a:solidFill>
                      <a:srgbClr val="7F7F7F"/>
                    </a:solidFill>
                    <a:round/>
                    <a:headEnd/>
                    <a:tailEnd/>
                  </a:ln>
                </p:spPr>
                <p:txBody>
                  <a:bodyPr vert="horz" wrap="square" lIns="91440" tIns="45720" rIns="91440" bIns="45720" numCol="1" anchor="t" anchorCtr="0" compatLnSpc="1">
                    <a:prstTxWarp prst="textNoShape">
                      <a:avLst/>
                    </a:prstTxWarp>
                  </a:bodyPr>
                  <a:lstStyle/>
                  <a:p>
                    <a:endParaRPr lang="ar-IQ" sz="2400"/>
                  </a:p>
                </p:txBody>
              </p:sp>
              <p:sp>
                <p:nvSpPr>
                  <p:cNvPr id="23564" name="AutoShape 12"/>
                  <p:cNvSpPr>
                    <a:spLocks noChangeArrowheads="1"/>
                  </p:cNvSpPr>
                  <p:nvPr/>
                </p:nvSpPr>
                <p:spPr bwMode="auto">
                  <a:xfrm>
                    <a:off x="3780" y="3240"/>
                    <a:ext cx="720" cy="240"/>
                  </a:xfrm>
                  <a:prstGeom prst="leftArrow">
                    <a:avLst>
                      <a:gd name="adj1" fmla="val 50000"/>
                      <a:gd name="adj2" fmla="val 75000"/>
                    </a:avLst>
                  </a:prstGeom>
                  <a:solidFill>
                    <a:srgbClr val="7F7F7F"/>
                  </a:solidFill>
                  <a:ln w="12700">
                    <a:solidFill>
                      <a:srgbClr val="7F7F7F"/>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ar-IQ" sz="2400"/>
                  </a:p>
                </p:txBody>
              </p:sp>
              <p:grpSp>
                <p:nvGrpSpPr>
                  <p:cNvPr id="23565" name="Group 13"/>
                  <p:cNvGrpSpPr>
                    <a:grpSpLocks/>
                  </p:cNvGrpSpPr>
                  <p:nvPr/>
                </p:nvGrpSpPr>
                <p:grpSpPr bwMode="auto">
                  <a:xfrm>
                    <a:off x="7740" y="3792"/>
                    <a:ext cx="2340" cy="1068"/>
                    <a:chOff x="6894" y="11574"/>
                    <a:chExt cx="3240" cy="1260"/>
                  </a:xfrm>
                </p:grpSpPr>
                <p:sp>
                  <p:nvSpPr>
                    <p:cNvPr id="23566" name="AutoShape 14"/>
                    <p:cNvSpPr>
                      <a:spLocks noChangeArrowheads="1"/>
                    </p:cNvSpPr>
                    <p:nvPr/>
                  </p:nvSpPr>
                  <p:spPr bwMode="auto">
                    <a:xfrm>
                      <a:off x="6894" y="11574"/>
                      <a:ext cx="3240" cy="1260"/>
                    </a:xfrm>
                    <a:prstGeom prst="roundRect">
                      <a:avLst>
                        <a:gd name="adj" fmla="val 16667"/>
                      </a:avLst>
                    </a:prstGeom>
                    <a:solidFill>
                      <a:srgbClr val="FFFFFF"/>
                    </a:solidFill>
                    <a:ln w="9525">
                      <a:solidFill>
                        <a:srgbClr val="00000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ar-IQ" sz="2400"/>
                    </a:p>
                  </p:txBody>
                </p:sp>
                <p:sp>
                  <p:nvSpPr>
                    <p:cNvPr id="23567" name="Text Box 15"/>
                    <p:cNvSpPr txBox="1">
                      <a:spLocks noChangeArrowheads="1"/>
                    </p:cNvSpPr>
                    <p:nvPr/>
                  </p:nvSpPr>
                  <p:spPr bwMode="auto">
                    <a:xfrm>
                      <a:off x="7074" y="11754"/>
                      <a:ext cx="2880" cy="90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تغيير الأساليب لتحقيق الأهداف</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3568" name="Group 16"/>
                  <p:cNvGrpSpPr>
                    <a:grpSpLocks/>
                  </p:cNvGrpSpPr>
                  <p:nvPr/>
                </p:nvGrpSpPr>
                <p:grpSpPr bwMode="auto">
                  <a:xfrm>
                    <a:off x="4500" y="2892"/>
                    <a:ext cx="2880" cy="735"/>
                    <a:chOff x="6894" y="11574"/>
                    <a:chExt cx="3240" cy="1260"/>
                  </a:xfrm>
                </p:grpSpPr>
                <p:sp>
                  <p:nvSpPr>
                    <p:cNvPr id="23569" name="AutoShape 17"/>
                    <p:cNvSpPr>
                      <a:spLocks noChangeArrowheads="1"/>
                    </p:cNvSpPr>
                    <p:nvPr/>
                  </p:nvSpPr>
                  <p:spPr bwMode="auto">
                    <a:xfrm>
                      <a:off x="6894" y="11574"/>
                      <a:ext cx="3240" cy="1260"/>
                    </a:xfrm>
                    <a:prstGeom prst="roundRect">
                      <a:avLst>
                        <a:gd name="adj" fmla="val 16667"/>
                      </a:avLst>
                    </a:prstGeom>
                    <a:solidFill>
                      <a:srgbClr val="FFFFFF"/>
                    </a:solidFill>
                    <a:ln w="9525">
                      <a:solidFill>
                        <a:srgbClr val="00000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ar-IQ" sz="2400"/>
                    </a:p>
                  </p:txBody>
                </p:sp>
                <p:sp>
                  <p:nvSpPr>
                    <p:cNvPr id="23570" name="Text Box 18"/>
                    <p:cNvSpPr txBox="1">
                      <a:spLocks noChangeArrowheads="1"/>
                    </p:cNvSpPr>
                    <p:nvPr/>
                  </p:nvSpPr>
                  <p:spPr bwMode="auto">
                    <a:xfrm>
                      <a:off x="7074" y="11754"/>
                      <a:ext cx="2880" cy="90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تحسين المنتج</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3571" name="Group 19"/>
                  <p:cNvGrpSpPr>
                    <a:grpSpLocks/>
                  </p:cNvGrpSpPr>
                  <p:nvPr/>
                </p:nvGrpSpPr>
                <p:grpSpPr bwMode="auto">
                  <a:xfrm>
                    <a:off x="4500" y="3801"/>
                    <a:ext cx="2880" cy="1059"/>
                    <a:chOff x="6894" y="11574"/>
                    <a:chExt cx="3240" cy="1260"/>
                  </a:xfrm>
                </p:grpSpPr>
                <p:sp>
                  <p:nvSpPr>
                    <p:cNvPr id="23572" name="AutoShape 20"/>
                    <p:cNvSpPr>
                      <a:spLocks noChangeArrowheads="1"/>
                    </p:cNvSpPr>
                    <p:nvPr/>
                  </p:nvSpPr>
                  <p:spPr bwMode="auto">
                    <a:xfrm>
                      <a:off x="6894" y="11574"/>
                      <a:ext cx="3240" cy="1260"/>
                    </a:xfrm>
                    <a:prstGeom prst="roundRect">
                      <a:avLst>
                        <a:gd name="adj" fmla="val 16667"/>
                      </a:avLst>
                    </a:prstGeom>
                    <a:solidFill>
                      <a:srgbClr val="FFFFFF"/>
                    </a:solidFill>
                    <a:ln w="9525">
                      <a:solidFill>
                        <a:srgbClr val="00000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ar-IQ" sz="2400"/>
                    </a:p>
                  </p:txBody>
                </p:sp>
                <p:sp>
                  <p:nvSpPr>
                    <p:cNvPr id="23573" name="Text Box 21"/>
                    <p:cNvSpPr txBox="1">
                      <a:spLocks noChangeArrowheads="1"/>
                    </p:cNvSpPr>
                    <p:nvPr/>
                  </p:nvSpPr>
                  <p:spPr bwMode="auto">
                    <a:xfrm>
                      <a:off x="7074" y="11754"/>
                      <a:ext cx="2880" cy="90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تحديد الأهداف والمعايير الزمنية للفريق والأفراد</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3574" name="Group 22"/>
                  <p:cNvGrpSpPr>
                    <a:grpSpLocks/>
                  </p:cNvGrpSpPr>
                  <p:nvPr/>
                </p:nvGrpSpPr>
                <p:grpSpPr bwMode="auto">
                  <a:xfrm>
                    <a:off x="7740" y="2004"/>
                    <a:ext cx="2340" cy="708"/>
                    <a:chOff x="6894" y="11574"/>
                    <a:chExt cx="3240" cy="1260"/>
                  </a:xfrm>
                </p:grpSpPr>
                <p:sp>
                  <p:nvSpPr>
                    <p:cNvPr id="23575" name="AutoShape 23"/>
                    <p:cNvSpPr>
                      <a:spLocks noChangeArrowheads="1"/>
                    </p:cNvSpPr>
                    <p:nvPr/>
                  </p:nvSpPr>
                  <p:spPr bwMode="auto">
                    <a:xfrm>
                      <a:off x="6894" y="11574"/>
                      <a:ext cx="3240" cy="1260"/>
                    </a:xfrm>
                    <a:prstGeom prst="roundRect">
                      <a:avLst>
                        <a:gd name="adj" fmla="val 16667"/>
                      </a:avLst>
                    </a:prstGeom>
                    <a:solidFill>
                      <a:srgbClr val="FFFFFF"/>
                    </a:solidFill>
                    <a:ln w="9525">
                      <a:solidFill>
                        <a:srgbClr val="00000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ar-IQ" sz="2400"/>
                    </a:p>
                  </p:txBody>
                </p:sp>
                <p:sp>
                  <p:nvSpPr>
                    <p:cNvPr id="23576" name="Text Box 24"/>
                    <p:cNvSpPr txBox="1">
                      <a:spLocks noChangeArrowheads="1"/>
                    </p:cNvSpPr>
                    <p:nvPr/>
                  </p:nvSpPr>
                  <p:spPr bwMode="auto">
                    <a:xfrm>
                      <a:off x="7074" y="11754"/>
                      <a:ext cx="2880" cy="90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خفض الأسعار</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3577" name="Group 25"/>
                  <p:cNvGrpSpPr>
                    <a:grpSpLocks/>
                  </p:cNvGrpSpPr>
                  <p:nvPr/>
                </p:nvGrpSpPr>
                <p:grpSpPr bwMode="auto">
                  <a:xfrm>
                    <a:off x="7740" y="2892"/>
                    <a:ext cx="2340" cy="720"/>
                    <a:chOff x="7920" y="3600"/>
                    <a:chExt cx="2340" cy="720"/>
                  </a:xfrm>
                </p:grpSpPr>
                <p:sp>
                  <p:nvSpPr>
                    <p:cNvPr id="23578" name="AutoShape 26"/>
                    <p:cNvSpPr>
                      <a:spLocks noChangeArrowheads="1"/>
                    </p:cNvSpPr>
                    <p:nvPr/>
                  </p:nvSpPr>
                  <p:spPr bwMode="auto">
                    <a:xfrm>
                      <a:off x="7920" y="3600"/>
                      <a:ext cx="2340" cy="720"/>
                    </a:xfrm>
                    <a:prstGeom prst="roundRect">
                      <a:avLst>
                        <a:gd name="adj" fmla="val 16667"/>
                      </a:avLst>
                    </a:prstGeom>
                    <a:solidFill>
                      <a:srgbClr val="FFFFFF"/>
                    </a:solidFill>
                    <a:ln w="9525">
                      <a:solidFill>
                        <a:srgbClr val="00000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ar-IQ" sz="2400"/>
                    </a:p>
                  </p:txBody>
                </p:sp>
                <p:sp>
                  <p:nvSpPr>
                    <p:cNvPr id="23579" name="Text Box 27"/>
                    <p:cNvSpPr txBox="1">
                      <a:spLocks noChangeArrowheads="1"/>
                    </p:cNvSpPr>
                    <p:nvPr/>
                  </p:nvSpPr>
                  <p:spPr bwMode="auto">
                    <a:xfrm>
                      <a:off x="8100" y="3612"/>
                      <a:ext cx="1980" cy="708"/>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تقديم خدمات أفضل مقابل ما دفعه العملاء</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sp>
                <p:nvSpPr>
                  <p:cNvPr id="23580" name="AutoShape 28"/>
                  <p:cNvSpPr>
                    <a:spLocks noChangeArrowheads="1"/>
                  </p:cNvSpPr>
                  <p:nvPr/>
                </p:nvSpPr>
                <p:spPr bwMode="auto">
                  <a:xfrm>
                    <a:off x="7380" y="2993"/>
                    <a:ext cx="360" cy="619"/>
                  </a:xfrm>
                  <a:prstGeom prst="leftArrow">
                    <a:avLst>
                      <a:gd name="adj1" fmla="val 50000"/>
                      <a:gd name="adj2" fmla="val 25000"/>
                    </a:avLst>
                  </a:prstGeom>
                  <a:gradFill rotWithShape="0">
                    <a:gsLst>
                      <a:gs pos="0">
                        <a:srgbClr val="666666"/>
                      </a:gs>
                      <a:gs pos="50000">
                        <a:srgbClr val="CCCCCC"/>
                      </a:gs>
                      <a:gs pos="100000">
                        <a:srgbClr val="666666"/>
                      </a:gs>
                    </a:gsLst>
                    <a:lin ang="18900000" scaled="1"/>
                  </a:gradFill>
                  <a:ln w="12700">
                    <a:solidFill>
                      <a:srgbClr val="666666"/>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ar-IQ" sz="2400"/>
                  </a:p>
                </p:txBody>
              </p:sp>
              <p:sp>
                <p:nvSpPr>
                  <p:cNvPr id="23581" name="AutoShape 29"/>
                  <p:cNvSpPr>
                    <a:spLocks noChangeArrowheads="1"/>
                  </p:cNvSpPr>
                  <p:nvPr/>
                </p:nvSpPr>
                <p:spPr bwMode="auto">
                  <a:xfrm>
                    <a:off x="7380" y="3945"/>
                    <a:ext cx="360" cy="619"/>
                  </a:xfrm>
                  <a:prstGeom prst="leftArrow">
                    <a:avLst>
                      <a:gd name="adj1" fmla="val 50000"/>
                      <a:gd name="adj2" fmla="val 25000"/>
                    </a:avLst>
                  </a:prstGeom>
                  <a:gradFill rotWithShape="0">
                    <a:gsLst>
                      <a:gs pos="0">
                        <a:srgbClr val="666666"/>
                      </a:gs>
                      <a:gs pos="50000">
                        <a:srgbClr val="CCCCCC"/>
                      </a:gs>
                      <a:gs pos="100000">
                        <a:srgbClr val="666666"/>
                      </a:gs>
                    </a:gsLst>
                    <a:lin ang="18900000" scaled="1"/>
                  </a:gradFill>
                  <a:ln w="12700">
                    <a:solidFill>
                      <a:srgbClr val="666666"/>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ar-IQ" sz="2400"/>
                  </a:p>
                </p:txBody>
              </p:sp>
              <p:grpSp>
                <p:nvGrpSpPr>
                  <p:cNvPr id="23582" name="Group 30"/>
                  <p:cNvGrpSpPr>
                    <a:grpSpLocks/>
                  </p:cNvGrpSpPr>
                  <p:nvPr/>
                </p:nvGrpSpPr>
                <p:grpSpPr bwMode="auto">
                  <a:xfrm>
                    <a:off x="4500" y="2004"/>
                    <a:ext cx="2880" cy="708"/>
                    <a:chOff x="4320" y="2004"/>
                    <a:chExt cx="2880" cy="708"/>
                  </a:xfrm>
                </p:grpSpPr>
                <p:sp>
                  <p:nvSpPr>
                    <p:cNvPr id="23583" name="AutoShape 31"/>
                    <p:cNvSpPr>
                      <a:spLocks noChangeArrowheads="1"/>
                    </p:cNvSpPr>
                    <p:nvPr/>
                  </p:nvSpPr>
                  <p:spPr bwMode="auto">
                    <a:xfrm>
                      <a:off x="4320" y="2004"/>
                      <a:ext cx="2880" cy="708"/>
                    </a:xfrm>
                    <a:prstGeom prst="roundRect">
                      <a:avLst>
                        <a:gd name="adj" fmla="val 16667"/>
                      </a:avLst>
                    </a:prstGeom>
                    <a:solidFill>
                      <a:srgbClr val="FFFFFF"/>
                    </a:solidFill>
                    <a:ln w="9525">
                      <a:solidFill>
                        <a:srgbClr val="00000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ar-IQ" sz="2400"/>
                    </a:p>
                  </p:txBody>
                </p:sp>
                <p:sp>
                  <p:nvSpPr>
                    <p:cNvPr id="23584" name="Text Box 32"/>
                    <p:cNvSpPr txBox="1">
                      <a:spLocks noChangeArrowheads="1"/>
                    </p:cNvSpPr>
                    <p:nvPr/>
                  </p:nvSpPr>
                  <p:spPr bwMode="auto">
                    <a:xfrm>
                      <a:off x="4320" y="2118"/>
                      <a:ext cx="2880" cy="493"/>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خفض تكاليف التصنيع والتوزيع</a:t>
                      </a:r>
                      <a:endParaRPr kumimoji="0" lang="en-US" sz="24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grpSp>
          </p:grpSp>
          <p:sp>
            <p:nvSpPr>
              <p:cNvPr id="23585" name="Text Box 33"/>
              <p:cNvSpPr txBox="1">
                <a:spLocks noChangeArrowheads="1"/>
              </p:cNvSpPr>
              <p:nvPr/>
            </p:nvSpPr>
            <p:spPr bwMode="auto">
              <a:xfrm>
                <a:off x="7920" y="1260"/>
                <a:ext cx="1800" cy="540"/>
              </a:xfrm>
              <a:prstGeom prst="rect">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الأهداف المرحلية</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sp>
            <p:nvSpPr>
              <p:cNvPr id="23586" name="Text Box 34"/>
              <p:cNvSpPr txBox="1">
                <a:spLocks noChangeArrowheads="1"/>
              </p:cNvSpPr>
              <p:nvPr/>
            </p:nvSpPr>
            <p:spPr bwMode="auto">
              <a:xfrm>
                <a:off x="5040" y="1260"/>
                <a:ext cx="1670" cy="540"/>
              </a:xfrm>
              <a:prstGeom prst="rect">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المستهدف منها</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sp>
            <p:nvSpPr>
              <p:cNvPr id="23587" name="Text Box 35"/>
              <p:cNvSpPr txBox="1">
                <a:spLocks noChangeArrowheads="1"/>
              </p:cNvSpPr>
              <p:nvPr/>
            </p:nvSpPr>
            <p:spPr bwMode="auto">
              <a:xfrm>
                <a:off x="2340" y="1260"/>
                <a:ext cx="1620" cy="540"/>
              </a:xfrm>
              <a:prstGeom prst="rect">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الهدف النهائي</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grpSp>
    </p:spTree>
    <p:extLst>
      <p:ext uri="{BB962C8B-B14F-4D97-AF65-F5344CB8AC3E}">
        <p14:creationId xmlns:p14="http://schemas.microsoft.com/office/powerpoint/2010/main" val="24335318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lvl="0" algn="just"/>
            <a:r>
              <a:rPr lang="ar-IQ" b="1" dirty="0" smtClean="0">
                <a:solidFill>
                  <a:srgbClr val="0000FF"/>
                </a:solidFill>
              </a:rPr>
              <a:t>تسهم في التخطيط المستقبلي لتطوير النشاط السياحي </a:t>
            </a:r>
            <a:r>
              <a:rPr lang="ar-IQ" b="1" dirty="0" smtClean="0"/>
              <a:t>في البلد.</a:t>
            </a:r>
            <a:endParaRPr lang="en-US" b="1" dirty="0" smtClean="0"/>
          </a:p>
          <a:p>
            <a:pPr lvl="0" algn="just"/>
            <a:r>
              <a:rPr lang="ar-IQ" b="1" dirty="0" smtClean="0"/>
              <a:t>العمل </a:t>
            </a:r>
            <a:r>
              <a:rPr lang="ar-IQ" b="1" dirty="0" smtClean="0">
                <a:solidFill>
                  <a:srgbClr val="0000FF"/>
                </a:solidFill>
              </a:rPr>
              <a:t>كمرشدين سياحيين</a:t>
            </a:r>
            <a:r>
              <a:rPr lang="ar-IQ" b="1" dirty="0" smtClean="0"/>
              <a:t>.</a:t>
            </a:r>
            <a:endParaRPr lang="en-US" b="1" dirty="0" smtClean="0"/>
          </a:p>
          <a:p>
            <a:pPr lvl="0" algn="just"/>
            <a:r>
              <a:rPr lang="ar-IQ" b="1" dirty="0" smtClean="0"/>
              <a:t>العمل في </a:t>
            </a:r>
            <a:r>
              <a:rPr lang="ar-IQ" b="1" dirty="0" smtClean="0">
                <a:solidFill>
                  <a:srgbClr val="0000FF"/>
                </a:solidFill>
              </a:rPr>
              <a:t>مجال الإعلام والتسويق السياحي</a:t>
            </a:r>
            <a:r>
              <a:rPr lang="ar-IQ" b="1" dirty="0" smtClean="0"/>
              <a:t>، وابتكار آليات خلق أسواق سياحية جديدة.</a:t>
            </a:r>
            <a:endParaRPr lang="en-US" b="1" dirty="0" smtClean="0"/>
          </a:p>
          <a:p>
            <a:pPr lvl="0" algn="just"/>
            <a:r>
              <a:rPr lang="ar-IQ" b="1" dirty="0" smtClean="0">
                <a:solidFill>
                  <a:srgbClr val="0000FF"/>
                </a:solidFill>
              </a:rPr>
              <a:t>التنظيم المحاسبي للوحدات السياحية والفندقية</a:t>
            </a:r>
            <a:r>
              <a:rPr lang="ar-IQ" b="1" dirty="0" smtClean="0"/>
              <a:t>.</a:t>
            </a:r>
            <a:endParaRPr lang="en-US" b="1" dirty="0" smtClean="0"/>
          </a:p>
          <a:p>
            <a:pPr algn="just"/>
            <a:r>
              <a:rPr lang="ar-IQ" b="1" dirty="0" smtClean="0">
                <a:solidFill>
                  <a:srgbClr val="0000FF"/>
                </a:solidFill>
              </a:rPr>
              <a:t>إدارة المؤتمرات والمهرجانات، وتنظيم المعارض، وتصميم الرحلات السياحية وإدارتها</a:t>
            </a:r>
            <a:r>
              <a:rPr lang="ar-IQ" b="1" dirty="0" smtClean="0"/>
              <a:t>.</a:t>
            </a:r>
            <a:endParaRPr lang="ar-IQ" b="1" dirty="0"/>
          </a:p>
        </p:txBody>
      </p:sp>
      <p:sp>
        <p:nvSpPr>
          <p:cNvPr id="4" name="Title 1"/>
          <p:cNvSpPr>
            <a:spLocks noGrp="1"/>
          </p:cNvSpPr>
          <p:nvPr>
            <p:ph type="title"/>
          </p:nvPr>
        </p:nvSpPr>
        <p:spPr>
          <a:xfrm>
            <a:off x="6072198" y="274638"/>
            <a:ext cx="2614602" cy="654032"/>
          </a:xfrm>
          <a:solidFill>
            <a:schemeClr val="accent5">
              <a:lumMod val="50000"/>
            </a:schemeClr>
          </a:solidFill>
        </p:spPr>
        <p:style>
          <a:lnRef idx="1">
            <a:schemeClr val="accent3"/>
          </a:lnRef>
          <a:fillRef idx="3">
            <a:schemeClr val="accent3"/>
          </a:fillRef>
          <a:effectRef idx="2">
            <a:schemeClr val="accent3"/>
          </a:effectRef>
          <a:fontRef idx="minor">
            <a:schemeClr val="lt1"/>
          </a:fontRef>
        </p:style>
        <p:txBody>
          <a:bodyPr>
            <a:normAutofit/>
          </a:bodyPr>
          <a:lstStyle/>
          <a:p>
            <a:r>
              <a:rPr lang="ar-IQ" sz="3200" b="1" dirty="0" smtClean="0"/>
              <a:t>على سبيل المثال</a:t>
            </a:r>
            <a:endParaRPr lang="ar-IQ" sz="3200" b="1" dirty="0"/>
          </a:p>
        </p:txBody>
      </p:sp>
      <p:sp>
        <p:nvSpPr>
          <p:cNvPr id="5" name="Rectangle 4"/>
          <p:cNvSpPr/>
          <p:nvPr/>
        </p:nvSpPr>
        <p:spPr>
          <a:xfrm>
            <a:off x="36355" y="285728"/>
            <a:ext cx="5965095" cy="584775"/>
          </a:xfrm>
          <a:prstGeom prst="rect">
            <a:avLst/>
          </a:prstGeom>
        </p:spPr>
        <p:txBody>
          <a:bodyPr wrap="none">
            <a:spAutoFit/>
          </a:bodyPr>
          <a:lstStyle/>
          <a:p>
            <a:r>
              <a:rPr lang="ar-SA" sz="3200" b="1" dirty="0" smtClean="0">
                <a:solidFill>
                  <a:srgbClr val="C00000"/>
                </a:solidFill>
              </a:rPr>
              <a:t>ما هي </a:t>
            </a:r>
            <a:r>
              <a:rPr lang="ar-IQ" sz="3200" b="1" dirty="0" smtClean="0">
                <a:solidFill>
                  <a:srgbClr val="C00000"/>
                </a:solidFill>
              </a:rPr>
              <a:t>أهداف </a:t>
            </a:r>
            <a:r>
              <a:rPr lang="ar-SA" sz="3200" b="1" dirty="0" smtClean="0">
                <a:solidFill>
                  <a:srgbClr val="C00000"/>
                </a:solidFill>
              </a:rPr>
              <a:t>كلية السياحة بجامعة كربلاء</a:t>
            </a:r>
            <a:r>
              <a:rPr lang="ar-SA" sz="3200" b="1" dirty="0" smtClean="0"/>
              <a:t>؟ </a:t>
            </a:r>
            <a:endParaRPr lang="ar-IQ" sz="3200" dirty="0"/>
          </a:p>
        </p:txBody>
      </p:sp>
    </p:spTree>
    <p:extLst>
      <p:ext uri="{BB962C8B-B14F-4D97-AF65-F5344CB8AC3E}">
        <p14:creationId xmlns:p14="http://schemas.microsoft.com/office/powerpoint/2010/main" val="219398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box(in)">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ox(i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ox(in)">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ox(in)">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ox(in)">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box(in)">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599304" y="500042"/>
            <a:ext cx="5271918" cy="646331"/>
            <a:chOff x="3441578" y="1214422"/>
            <a:chExt cx="5271918" cy="646331"/>
          </a:xfrm>
        </p:grpSpPr>
        <p:sp>
          <p:nvSpPr>
            <p:cNvPr id="4" name="Rectangle 3"/>
            <p:cNvSpPr/>
            <p:nvPr/>
          </p:nvSpPr>
          <p:spPr>
            <a:xfrm>
              <a:off x="3441578" y="1214422"/>
              <a:ext cx="4695068" cy="646331"/>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IQ" sz="3600" b="1" dirty="0" smtClean="0"/>
                <a:t>المسح البيئي </a:t>
              </a:r>
              <a:r>
                <a:rPr lang="en-US" sz="3600" b="1" dirty="0" smtClean="0"/>
                <a:t>Environment</a:t>
              </a:r>
              <a:endParaRPr lang="ar-IQ" sz="3600" b="1" dirty="0"/>
            </a:p>
          </p:txBody>
        </p:sp>
        <p:sp>
          <p:nvSpPr>
            <p:cNvPr id="5" name="Rectangle 4"/>
            <p:cNvSpPr/>
            <p:nvPr/>
          </p:nvSpPr>
          <p:spPr>
            <a:xfrm>
              <a:off x="8269144" y="1214422"/>
              <a:ext cx="444352"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ar-IQ" sz="3600" b="1" dirty="0" smtClean="0"/>
                <a:t>3</a:t>
              </a:r>
              <a:endParaRPr lang="ar-IQ" sz="3600" b="1" dirty="0"/>
            </a:p>
          </p:txBody>
        </p:sp>
      </p:grpSp>
      <p:sp>
        <p:nvSpPr>
          <p:cNvPr id="29" name="Rectangle 28"/>
          <p:cNvSpPr/>
          <p:nvPr/>
        </p:nvSpPr>
        <p:spPr>
          <a:xfrm>
            <a:off x="3286116" y="1357298"/>
            <a:ext cx="2736839" cy="1323439"/>
          </a:xfrm>
          <a:prstGeom prst="rect">
            <a:avLst/>
          </a:prstGeom>
        </p:spPr>
        <p:txBody>
          <a:bodyPr wrap="none">
            <a:spAutoFit/>
          </a:bodyPr>
          <a:lstStyle/>
          <a:p>
            <a:r>
              <a:rPr lang="en-US" sz="8000" dirty="0" smtClean="0"/>
              <a:t>SOWT</a:t>
            </a:r>
            <a:endParaRPr lang="ar-IQ" sz="8000" dirty="0"/>
          </a:p>
        </p:txBody>
      </p:sp>
      <p:sp>
        <p:nvSpPr>
          <p:cNvPr id="30" name="Rectangle 29"/>
          <p:cNvSpPr/>
          <p:nvPr/>
        </p:nvSpPr>
        <p:spPr>
          <a:xfrm>
            <a:off x="214282" y="2786058"/>
            <a:ext cx="8501122" cy="1077218"/>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just"/>
            <a:r>
              <a:rPr lang="ar-IQ" sz="3200" b="1" dirty="0" smtClean="0"/>
              <a:t>عبارة عن أداة تخطيط لتحليل القوة والضعف والفرص والتهديدات التي تتعرض لها المنظمة أو المشروع أو الأفراد</a:t>
            </a:r>
            <a:endParaRPr lang="ar-IQ" sz="3200" b="1" dirty="0"/>
          </a:p>
        </p:txBody>
      </p:sp>
      <p:grpSp>
        <p:nvGrpSpPr>
          <p:cNvPr id="33" name="Group 32"/>
          <p:cNvGrpSpPr/>
          <p:nvPr/>
        </p:nvGrpSpPr>
        <p:grpSpPr>
          <a:xfrm>
            <a:off x="214282" y="4429132"/>
            <a:ext cx="8303998" cy="1815882"/>
            <a:chOff x="214282" y="4429132"/>
            <a:chExt cx="8303998" cy="1815882"/>
          </a:xfrm>
        </p:grpSpPr>
        <p:sp>
          <p:nvSpPr>
            <p:cNvPr id="31" name="Rectangle 30"/>
            <p:cNvSpPr/>
            <p:nvPr/>
          </p:nvSpPr>
          <p:spPr>
            <a:xfrm>
              <a:off x="214282" y="4429132"/>
              <a:ext cx="7215206" cy="1815882"/>
            </a:xfrm>
            <a:prstGeom prst="rect">
              <a:avLst/>
            </a:prstGeom>
            <a:ln w="76200"/>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ar-SA" sz="2800" b="1" dirty="0" smtClean="0"/>
                <a:t>مجموعة من العناصر التي تتعامل معها المنظمة وتشكل علاقات سببية مركبة معها، </a:t>
              </a:r>
              <a:r>
                <a:rPr lang="ar-SA" sz="2800" b="1" u="sng" dirty="0" smtClean="0">
                  <a:solidFill>
                    <a:srgbClr val="0000FF"/>
                  </a:solidFill>
                </a:rPr>
                <a:t>أو هي </a:t>
              </a:r>
              <a:r>
                <a:rPr lang="ar-SA" sz="2800" b="1" dirty="0" smtClean="0"/>
                <a:t>مجموعة العوامل المحيطة بالمنظمة التي تؤثر بشكل مباشر أو غير مباشر في عمليات إتخاذ القرار</a:t>
              </a:r>
              <a:endParaRPr lang="ar-IQ" sz="2800" b="1" dirty="0"/>
            </a:p>
          </p:txBody>
        </p:sp>
        <p:sp>
          <p:nvSpPr>
            <p:cNvPr id="32" name="Rectangle 31"/>
            <p:cNvSpPr/>
            <p:nvPr/>
          </p:nvSpPr>
          <p:spPr>
            <a:xfrm>
              <a:off x="7429520" y="4429132"/>
              <a:ext cx="1088760" cy="646331"/>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r>
                <a:rPr lang="ar-SA" sz="3600" b="1" dirty="0" smtClean="0">
                  <a:solidFill>
                    <a:srgbClr val="0000FF"/>
                  </a:solidFill>
                </a:rPr>
                <a:t>البيئة </a:t>
              </a:r>
              <a:endParaRPr lang="ar-IQ" sz="3600" b="1" dirty="0">
                <a:solidFill>
                  <a:srgbClr val="0000FF"/>
                </a:solidFill>
              </a:endParaRPr>
            </a:p>
          </p:txBody>
        </p:sp>
      </p:grpSp>
    </p:spTree>
    <p:extLst>
      <p:ext uri="{BB962C8B-B14F-4D97-AF65-F5344CB8AC3E}">
        <p14:creationId xmlns:p14="http://schemas.microsoft.com/office/powerpoint/2010/main" val="222762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plus(in)">
                                      <p:cBhvr>
                                        <p:cTn id="7" dur="2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slide(fromBottom)">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ox(in)">
                                      <p:cBhvr>
                                        <p:cTn id="1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4348" y="357166"/>
            <a:ext cx="7975581" cy="923330"/>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ar-SA" sz="5400" dirty="0" smtClean="0">
                <a:solidFill>
                  <a:srgbClr val="FFFF00"/>
                </a:solidFill>
              </a:rPr>
              <a:t>تحليل</a:t>
            </a:r>
            <a:r>
              <a:rPr lang="en-US" sz="5400" dirty="0" smtClean="0">
                <a:solidFill>
                  <a:srgbClr val="FFFF00"/>
                </a:solidFill>
              </a:rPr>
              <a:t> SWOT </a:t>
            </a:r>
            <a:r>
              <a:rPr lang="ar-SA" sz="5400" dirty="0" smtClean="0">
                <a:solidFill>
                  <a:srgbClr val="FFFF00"/>
                </a:solidFill>
              </a:rPr>
              <a:t>(</a:t>
            </a:r>
            <a:r>
              <a:rPr lang="en-US" sz="5400" dirty="0" smtClean="0">
                <a:solidFill>
                  <a:schemeClr val="bg1"/>
                </a:solidFill>
              </a:rPr>
              <a:t>SWOT Analysis</a:t>
            </a:r>
            <a:r>
              <a:rPr lang="ar-SA" sz="5400" dirty="0" smtClean="0">
                <a:solidFill>
                  <a:srgbClr val="FFFF00"/>
                </a:solidFill>
              </a:rPr>
              <a:t>)</a:t>
            </a:r>
            <a:endParaRPr lang="ar-IQ" sz="5400" dirty="0">
              <a:solidFill>
                <a:srgbClr val="FFFF00"/>
              </a:solidFill>
            </a:endParaRPr>
          </a:p>
        </p:txBody>
      </p:sp>
      <p:sp>
        <p:nvSpPr>
          <p:cNvPr id="5" name="Content Placeholder 2"/>
          <p:cNvSpPr>
            <a:spLocks noGrp="1"/>
          </p:cNvSpPr>
          <p:nvPr>
            <p:ph idx="1"/>
          </p:nvPr>
        </p:nvSpPr>
        <p:spPr>
          <a:xfrm>
            <a:off x="457200" y="1600200"/>
            <a:ext cx="8229600" cy="4525963"/>
          </a:xfrm>
        </p:spPr>
        <p:txBody>
          <a:bodyPr>
            <a:normAutofit fontScale="85000" lnSpcReduction="20000"/>
          </a:bodyPr>
          <a:lstStyle/>
          <a:p>
            <a:r>
              <a:rPr lang="ar-SA" b="1" u="sng" dirty="0" smtClean="0">
                <a:solidFill>
                  <a:srgbClr val="0000FF"/>
                </a:solidFill>
              </a:rPr>
              <a:t>الخطوة الأولى</a:t>
            </a:r>
            <a:r>
              <a:rPr lang="en-US" b="1" dirty="0" smtClean="0"/>
              <a:t>:  </a:t>
            </a:r>
            <a:r>
              <a:rPr lang="ar-SA" b="1" dirty="0" smtClean="0">
                <a:solidFill>
                  <a:srgbClr val="C00000"/>
                </a:solidFill>
              </a:rPr>
              <a:t>البدء بـ(العصف الذهني) </a:t>
            </a:r>
            <a:r>
              <a:rPr lang="ar-SA" b="1" dirty="0" smtClean="0"/>
              <a:t>لقوى المنظمة، إذ يمكن لكل شخص إعطاء أكبر قدر ممكن من المدخلات والتي تجمع على لوح، ثم تجمع الأفكار، وبعد ذلك تزال أية مدخلات غير مناسبة بشرط التأكد من أن جميع الأفكار هي قوة حقيقية</a:t>
            </a:r>
            <a:r>
              <a:rPr lang="ar-IQ" b="1" dirty="0" smtClean="0"/>
              <a:t> للمنظمة</a:t>
            </a:r>
            <a:r>
              <a:rPr lang="en-US" b="1" dirty="0" smtClean="0"/>
              <a:t>.</a:t>
            </a:r>
          </a:p>
          <a:p>
            <a:r>
              <a:rPr lang="ar-SA" b="1" u="sng" dirty="0" smtClean="0">
                <a:solidFill>
                  <a:srgbClr val="0000FF"/>
                </a:solidFill>
              </a:rPr>
              <a:t>الخطوة الثانية</a:t>
            </a:r>
            <a:r>
              <a:rPr lang="en-US" b="1" dirty="0" smtClean="0"/>
              <a:t>: </a:t>
            </a:r>
            <a:r>
              <a:rPr lang="ar-SA" b="1" dirty="0" smtClean="0"/>
              <a:t> إعادة الخطوة الأولى </a:t>
            </a:r>
            <a:r>
              <a:rPr lang="ar-SA" b="1" dirty="0" smtClean="0">
                <a:solidFill>
                  <a:srgbClr val="C00000"/>
                </a:solidFill>
              </a:rPr>
              <a:t>بجمع المدخلات الخاصة بنقاط الضعف</a:t>
            </a:r>
            <a:r>
              <a:rPr lang="ar-SA" b="1" dirty="0" smtClean="0"/>
              <a:t>، إذ يقوم معظم المشاركين بذكر الضعف وهو ما يناقض القوة التي تم تعريفها في الخطوة الأولى</a:t>
            </a:r>
            <a:r>
              <a:rPr lang="en-US" b="1" dirty="0" smtClean="0"/>
              <a:t>. </a:t>
            </a:r>
          </a:p>
          <a:p>
            <a:r>
              <a:rPr lang="ar-SA" b="1" u="sng" dirty="0" smtClean="0">
                <a:solidFill>
                  <a:srgbClr val="0000FF"/>
                </a:solidFill>
              </a:rPr>
              <a:t>الخطوة الثالثة</a:t>
            </a:r>
            <a:r>
              <a:rPr lang="en-US" b="1" dirty="0" smtClean="0"/>
              <a:t>:  </a:t>
            </a:r>
            <a:r>
              <a:rPr lang="ar-SA" b="1" dirty="0" smtClean="0"/>
              <a:t>التوجه نحو </a:t>
            </a:r>
            <a:r>
              <a:rPr lang="ar-SA" b="1" dirty="0" smtClean="0">
                <a:solidFill>
                  <a:srgbClr val="C00000"/>
                </a:solidFill>
              </a:rPr>
              <a:t>تحليل الفرص عن طريق البحث عن فرص واقعية وليست فرص إفتراضية</a:t>
            </a:r>
            <a:r>
              <a:rPr lang="ar-SA" b="1" dirty="0" smtClean="0"/>
              <a:t>. وضرورة إستخدام المؤشرات التي تمكن من التمييز ما بين الفرص الواقعية والإفتراضية</a:t>
            </a:r>
            <a:r>
              <a:rPr lang="en-US" b="1" dirty="0" smtClean="0"/>
              <a:t>. </a:t>
            </a:r>
          </a:p>
          <a:p>
            <a:r>
              <a:rPr lang="ar-SA" b="1" u="sng" dirty="0" smtClean="0">
                <a:solidFill>
                  <a:srgbClr val="0000FF"/>
                </a:solidFill>
              </a:rPr>
              <a:t>الخطوة الرابعة</a:t>
            </a:r>
            <a:r>
              <a:rPr lang="en-US" b="1" dirty="0" smtClean="0"/>
              <a:t>: </a:t>
            </a:r>
            <a:r>
              <a:rPr lang="ar-SA" b="1" dirty="0" smtClean="0"/>
              <a:t> </a:t>
            </a:r>
            <a:r>
              <a:rPr lang="ar-SA" b="1" dirty="0" smtClean="0">
                <a:solidFill>
                  <a:srgbClr val="C00000"/>
                </a:solidFill>
              </a:rPr>
              <a:t>تحليل التهديدات</a:t>
            </a:r>
            <a:r>
              <a:rPr lang="ar-SA" b="1" dirty="0" smtClean="0"/>
              <a:t>, وبنفس الإتجاه إذ يجب أن نميز بين التهديدات الواقعة والإفتراضية</a:t>
            </a:r>
            <a:r>
              <a:rPr lang="en-US" b="1" dirty="0" smtClean="0"/>
              <a:t>.</a:t>
            </a:r>
            <a:endParaRPr lang="ar-IQ" b="1" dirty="0"/>
          </a:p>
        </p:txBody>
      </p:sp>
    </p:spTree>
    <p:extLst>
      <p:ext uri="{BB962C8B-B14F-4D97-AF65-F5344CB8AC3E}">
        <p14:creationId xmlns:p14="http://schemas.microsoft.com/office/powerpoint/2010/main" val="29830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ox(i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ox(i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ox(in)">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6" name="Group 2"/>
          <p:cNvGrpSpPr>
            <a:grpSpLocks/>
          </p:cNvGrpSpPr>
          <p:nvPr/>
        </p:nvGrpSpPr>
        <p:grpSpPr bwMode="auto">
          <a:xfrm>
            <a:off x="142876" y="428604"/>
            <a:ext cx="8715404" cy="5857916"/>
            <a:chOff x="2160" y="1440"/>
            <a:chExt cx="7560" cy="5040"/>
          </a:xfrm>
        </p:grpSpPr>
        <p:grpSp>
          <p:nvGrpSpPr>
            <p:cNvPr id="1027" name="Group 3"/>
            <p:cNvGrpSpPr>
              <a:grpSpLocks/>
            </p:cNvGrpSpPr>
            <p:nvPr/>
          </p:nvGrpSpPr>
          <p:grpSpPr bwMode="auto">
            <a:xfrm>
              <a:off x="2160" y="1440"/>
              <a:ext cx="7560" cy="5040"/>
              <a:chOff x="2340" y="1620"/>
              <a:chExt cx="7200" cy="4680"/>
            </a:xfrm>
          </p:grpSpPr>
          <p:grpSp>
            <p:nvGrpSpPr>
              <p:cNvPr id="1028" name="Group 4"/>
              <p:cNvGrpSpPr>
                <a:grpSpLocks/>
              </p:cNvGrpSpPr>
              <p:nvPr/>
            </p:nvGrpSpPr>
            <p:grpSpPr bwMode="auto">
              <a:xfrm>
                <a:off x="2340" y="1620"/>
                <a:ext cx="7200" cy="4680"/>
                <a:chOff x="2340" y="1620"/>
                <a:chExt cx="7200" cy="4680"/>
              </a:xfrm>
            </p:grpSpPr>
            <p:sp>
              <p:nvSpPr>
                <p:cNvPr id="1029" name="Text Box 5"/>
                <p:cNvSpPr txBox="1">
                  <a:spLocks noChangeArrowheads="1"/>
                </p:cNvSpPr>
                <p:nvPr/>
              </p:nvSpPr>
              <p:spPr bwMode="auto">
                <a:xfrm>
                  <a:off x="2340" y="3960"/>
                  <a:ext cx="7200" cy="2340"/>
                </a:xfrm>
                <a:prstGeom prst="rect">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endParaRPr kumimoji="0" lang="en-US" sz="32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endParaRPr kumimoji="0" lang="en-US" sz="32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endParaRPr kumimoji="0" lang="en-US" sz="32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endParaRPr kumimoji="0" lang="en-US" sz="32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البيئة</a:t>
                  </a:r>
                  <a:r>
                    <a:rPr kumimoji="0" lang="ar-IQ" sz="3200" b="0" i="0" u="none" strike="noStrike" cap="none" normalizeH="0" baseline="0" smtClean="0">
                      <a:ln>
                        <a:noFill/>
                      </a:ln>
                      <a:solidFill>
                        <a:schemeClr val="tx1"/>
                      </a:solidFill>
                      <a:effectLst/>
                      <a:latin typeface="Arial" pitchFamily="34" charset="0"/>
                      <a:ea typeface="Arial" pitchFamily="34" charset="0"/>
                      <a:cs typeface="Arial" pitchFamily="34" charset="0"/>
                    </a:rPr>
                    <a:t> </a:t>
                  </a: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الخارجية</a:t>
                  </a:r>
                  <a:r>
                    <a:rPr kumimoji="0" lang="ar-IQ" sz="3200" b="0" i="0" u="none" strike="noStrike" cap="none" normalizeH="0" baseline="0" smtClean="0">
                      <a:ln>
                        <a:noFill/>
                      </a:ln>
                      <a:solidFill>
                        <a:schemeClr val="tx1"/>
                      </a:solidFill>
                      <a:effectLst/>
                      <a:latin typeface="Arial" pitchFamily="34" charset="0"/>
                      <a:ea typeface="Arial" pitchFamily="34" charset="0"/>
                      <a:cs typeface="Arial" pitchFamily="34" charset="0"/>
                    </a:rPr>
                    <a:t> </a:t>
                  </a:r>
                  <a:r>
                    <a:rPr kumimoji="0" lang="en-US" sz="3200" b="1" i="0" u="none" strike="noStrike" cap="none" normalizeH="0" baseline="0" smtClean="0">
                      <a:ln>
                        <a:noFill/>
                      </a:ln>
                      <a:solidFill>
                        <a:schemeClr val="tx1"/>
                      </a:solidFill>
                      <a:effectLst/>
                      <a:latin typeface="Calibri" pitchFamily="34" charset="0"/>
                      <a:ea typeface="Arial" pitchFamily="34" charset="0"/>
                      <a:cs typeface="Arial" pitchFamily="34" charset="0"/>
                    </a:rPr>
                    <a:t>External Environment</a:t>
                  </a:r>
                  <a:r>
                    <a:rPr kumimoji="0" lang="en-US" sz="3200" b="0" i="0" u="none" strike="noStrike" cap="none" normalizeH="0" baseline="0" smtClean="0">
                      <a:ln>
                        <a:noFill/>
                      </a:ln>
                      <a:solidFill>
                        <a:schemeClr val="tx1"/>
                      </a:solidFill>
                      <a:effectLst/>
                      <a:latin typeface="Arial" pitchFamily="34" charset="0"/>
                      <a:ea typeface="Arial" pitchFamily="34" charset="0"/>
                      <a:cs typeface="Arial" pitchFamily="34" charset="0"/>
                    </a:rPr>
                    <a:t> </a:t>
                  </a:r>
                  <a:endParaRPr kumimoji="0" lang="ar-IQ" sz="3200" b="0" i="0" u="none" strike="noStrike" cap="none" normalizeH="0" baseline="0" smtClean="0">
                    <a:ln>
                      <a:noFill/>
                    </a:ln>
                    <a:solidFill>
                      <a:schemeClr val="tx1"/>
                    </a:solidFill>
                    <a:effectLst/>
                    <a:latin typeface="Arial" pitchFamily="34" charset="0"/>
                    <a:cs typeface="Arial" pitchFamily="34" charset="0"/>
                  </a:endParaRPr>
                </a:p>
              </p:txBody>
            </p:sp>
            <p:sp>
              <p:nvSpPr>
                <p:cNvPr id="1030" name="Text Box 6"/>
                <p:cNvSpPr txBox="1">
                  <a:spLocks noChangeArrowheads="1"/>
                </p:cNvSpPr>
                <p:nvPr/>
              </p:nvSpPr>
              <p:spPr bwMode="auto">
                <a:xfrm>
                  <a:off x="2340" y="1620"/>
                  <a:ext cx="7200" cy="2340"/>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البيئة الداخلية </a:t>
                  </a:r>
                  <a:r>
                    <a:rPr kumimoji="0" lang="en-US" sz="3200" b="1" i="0" u="none" strike="noStrike" cap="none" normalizeH="0" baseline="0" smtClean="0">
                      <a:ln>
                        <a:noFill/>
                      </a:ln>
                      <a:solidFill>
                        <a:schemeClr val="tx1"/>
                      </a:solidFill>
                      <a:effectLst/>
                      <a:latin typeface="Calibri" pitchFamily="34" charset="0"/>
                      <a:ea typeface="Arial" pitchFamily="34" charset="0"/>
                      <a:cs typeface="Arial" pitchFamily="34" charset="0"/>
                    </a:rPr>
                    <a:t>Internal Environment</a:t>
                  </a:r>
                  <a:endParaRPr kumimoji="0" lang="en-US" sz="32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32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031" name="Group 7"/>
              <p:cNvGrpSpPr>
                <a:grpSpLocks/>
              </p:cNvGrpSpPr>
              <p:nvPr/>
            </p:nvGrpSpPr>
            <p:grpSpPr bwMode="auto">
              <a:xfrm>
                <a:off x="2880" y="2160"/>
                <a:ext cx="6120" cy="3600"/>
                <a:chOff x="2880" y="2160"/>
                <a:chExt cx="6120" cy="3600"/>
              </a:xfrm>
            </p:grpSpPr>
            <p:sp>
              <p:nvSpPr>
                <p:cNvPr id="1032" name="Text Box 8"/>
                <p:cNvSpPr txBox="1">
                  <a:spLocks noChangeArrowheads="1"/>
                </p:cNvSpPr>
                <p:nvPr/>
              </p:nvSpPr>
              <p:spPr bwMode="auto">
                <a:xfrm>
                  <a:off x="2880" y="2160"/>
                  <a:ext cx="3060" cy="3600"/>
                </a:xfrm>
                <a:prstGeom prst="rect">
                  <a:avLst/>
                </a:prstGeom>
                <a:solidFill>
                  <a:srgbClr val="FF3300"/>
                </a:solidFill>
                <a:ln w="12700">
                  <a:solidFill>
                    <a:srgbClr val="C0504D"/>
                  </a:solidFill>
                  <a:miter lim="800000"/>
                  <a:headEnd/>
                  <a:tailEnd/>
                </a:ln>
                <a:effectLst>
                  <a:outerShdw dist="28398" dir="3806097" algn="ctr" rotWithShape="0">
                    <a:srgbClr val="622423"/>
                  </a:outerShdw>
                </a:effectLst>
              </p:spPr>
              <p:txBody>
                <a:bodyPr vert="vert"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32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32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32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32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IQ" sz="32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lvl="0" algn="ctr" fontAlgn="base">
                    <a:spcBef>
                      <a:spcPct val="0"/>
                    </a:spcBef>
                    <a:spcAft>
                      <a:spcPts val="1000"/>
                    </a:spcAft>
                  </a:pPr>
                  <a:r>
                    <a:rPr lang="ar-IQ" sz="3200" b="1" dirty="0" smtClean="0">
                      <a:solidFill>
                        <a:srgbClr val="FFFF00"/>
                      </a:solidFill>
                      <a:latin typeface="Arial" pitchFamily="34" charset="0"/>
                      <a:ea typeface="Arial" pitchFamily="34" charset="0"/>
                      <a:cs typeface="Arial" pitchFamily="34" charset="0"/>
                    </a:rPr>
                    <a:t>سلبية </a:t>
                  </a:r>
                  <a:r>
                    <a:rPr lang="en-US" sz="3200" b="1" dirty="0" smtClean="0">
                      <a:solidFill>
                        <a:srgbClr val="FFFF00"/>
                      </a:solidFill>
                      <a:latin typeface="Calibri" pitchFamily="34" charset="0"/>
                      <a:ea typeface="Arial" pitchFamily="34" charset="0"/>
                      <a:cs typeface="Arial" pitchFamily="34" charset="0"/>
                    </a:rPr>
                    <a:t>Negative</a:t>
                  </a:r>
                  <a:endParaRPr lang="ar-IQ" sz="3200" dirty="0" smtClean="0">
                    <a:solidFill>
                      <a:srgbClr val="FFFF00"/>
                    </a:solidFill>
                    <a:latin typeface="Arial" pitchFamily="34" charset="0"/>
                    <a:cs typeface="Arial" pitchFamily="34" charset="0"/>
                  </a:endParaRPr>
                </a:p>
              </p:txBody>
            </p:sp>
            <p:sp>
              <p:nvSpPr>
                <p:cNvPr id="1033" name="Text Box 9"/>
                <p:cNvSpPr txBox="1">
                  <a:spLocks noChangeArrowheads="1"/>
                </p:cNvSpPr>
                <p:nvPr/>
              </p:nvSpPr>
              <p:spPr bwMode="auto">
                <a:xfrm>
                  <a:off x="5940" y="2160"/>
                  <a:ext cx="3060" cy="3600"/>
                </a:xfrm>
                <a:prstGeom prst="rect">
                  <a:avLst/>
                </a:prstGeom>
                <a:gradFill rotWithShape="0">
                  <a:gsLst>
                    <a:gs pos="0">
                      <a:srgbClr val="C2D69B"/>
                    </a:gs>
                    <a:gs pos="50000">
                      <a:srgbClr val="9BBB59"/>
                    </a:gs>
                    <a:gs pos="100000">
                      <a:srgbClr val="C2D69B"/>
                    </a:gs>
                  </a:gsLst>
                  <a:lin ang="5400000" scaled="1"/>
                </a:gradFill>
                <a:ln w="12700">
                  <a:solidFill>
                    <a:srgbClr val="9BBB59"/>
                  </a:solidFill>
                  <a:miter lim="800000"/>
                  <a:headEnd/>
                  <a:tailEnd/>
                </a:ln>
                <a:effectLst>
                  <a:outerShdw dist="28398" dir="3806097" algn="ctr" rotWithShape="0">
                    <a:srgbClr val="4E6128"/>
                  </a:outerShdw>
                </a:effectLst>
              </p:spPr>
              <p:txBody>
                <a:bodyPr vert="vert" wrap="square" lIns="91440" tIns="45720" rIns="91440" bIns="45720" numCol="1" anchor="t" anchorCtr="0" compatLnSpc="1">
                  <a:prstTxWarp prst="textNoShape">
                    <a:avLst/>
                  </a:prstTxWarp>
                </a:bodyPr>
                <a:lstStyle/>
                <a:p>
                  <a:pPr lvl="0" algn="ctr" fontAlgn="base">
                    <a:spcBef>
                      <a:spcPct val="0"/>
                    </a:spcBef>
                    <a:spcAft>
                      <a:spcPts val="1000"/>
                    </a:spcAft>
                  </a:pPr>
                  <a:r>
                    <a:rPr lang="ar-IQ" sz="3200" b="1" dirty="0" smtClean="0">
                      <a:solidFill>
                        <a:srgbClr val="0000FF"/>
                      </a:solidFill>
                      <a:latin typeface="Arial" pitchFamily="34" charset="0"/>
                      <a:ea typeface="Arial" pitchFamily="34" charset="0"/>
                      <a:cs typeface="Arial" pitchFamily="34" charset="0"/>
                    </a:rPr>
                    <a:t>إيجابية </a:t>
                  </a:r>
                  <a:r>
                    <a:rPr lang="en-US" sz="3200" b="1" dirty="0" err="1" smtClean="0">
                      <a:solidFill>
                        <a:srgbClr val="0000FF"/>
                      </a:solidFill>
                      <a:latin typeface="Calibri" pitchFamily="34" charset="0"/>
                      <a:ea typeface="Arial" pitchFamily="34" charset="0"/>
                      <a:cs typeface="Arial" pitchFamily="34" charset="0"/>
                    </a:rPr>
                    <a:t>Positve</a:t>
                  </a:r>
                  <a:endParaRPr lang="ar-IQ" sz="3200" dirty="0" smtClean="0">
                    <a:solidFill>
                      <a:srgbClr val="0000FF"/>
                    </a:solidFill>
                    <a:latin typeface="Arial" pitchFamily="34" charset="0"/>
                    <a:cs typeface="Arial" pitchFamily="34" charset="0"/>
                  </a:endParaRPr>
                </a:p>
              </p:txBody>
            </p:sp>
          </p:grpSp>
        </p:grpSp>
        <p:grpSp>
          <p:nvGrpSpPr>
            <p:cNvPr id="1034" name="Group 10"/>
            <p:cNvGrpSpPr>
              <a:grpSpLocks/>
            </p:cNvGrpSpPr>
            <p:nvPr/>
          </p:nvGrpSpPr>
          <p:grpSpPr bwMode="auto">
            <a:xfrm>
              <a:off x="3420" y="2700"/>
              <a:ext cx="5040" cy="2520"/>
              <a:chOff x="3420" y="2700"/>
              <a:chExt cx="5040" cy="2520"/>
            </a:xfrm>
          </p:grpSpPr>
          <p:grpSp>
            <p:nvGrpSpPr>
              <p:cNvPr id="1035" name="Group 11"/>
              <p:cNvGrpSpPr>
                <a:grpSpLocks/>
              </p:cNvGrpSpPr>
              <p:nvPr/>
            </p:nvGrpSpPr>
            <p:grpSpPr bwMode="auto">
              <a:xfrm>
                <a:off x="3420" y="2700"/>
                <a:ext cx="5040" cy="2520"/>
                <a:chOff x="3420" y="2700"/>
                <a:chExt cx="5040" cy="2520"/>
              </a:xfrm>
            </p:grpSpPr>
            <p:sp>
              <p:nvSpPr>
                <p:cNvPr id="1036" name="Text Box 12"/>
                <p:cNvSpPr txBox="1">
                  <a:spLocks noChangeArrowheads="1"/>
                </p:cNvSpPr>
                <p:nvPr/>
              </p:nvSpPr>
              <p:spPr bwMode="auto">
                <a:xfrm>
                  <a:off x="5940" y="2700"/>
                  <a:ext cx="2520" cy="1260"/>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القوة</a:t>
                  </a:r>
                  <a:endParaRPr kumimoji="0" lang="ar-IQ" sz="32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FF"/>
                      </a:solidFill>
                      <a:effectLst/>
                      <a:latin typeface="Calibri" pitchFamily="34" charset="0"/>
                      <a:ea typeface="Arial" pitchFamily="34" charset="0"/>
                      <a:cs typeface="Arial" pitchFamily="34" charset="0"/>
                    </a:rPr>
                    <a:t>Strengths</a:t>
                  </a:r>
                  <a:endParaRPr kumimoji="0" lang="ar-IQ" sz="3200" b="0" i="0" u="none" strike="noStrike" cap="none" normalizeH="0" baseline="0" smtClean="0">
                    <a:ln>
                      <a:noFill/>
                    </a:ln>
                    <a:solidFill>
                      <a:schemeClr val="tx1"/>
                    </a:solidFill>
                    <a:effectLst/>
                    <a:latin typeface="Arial" pitchFamily="34" charset="0"/>
                    <a:cs typeface="Arial" pitchFamily="34" charset="0"/>
                  </a:endParaRPr>
                </a:p>
              </p:txBody>
            </p:sp>
            <p:sp>
              <p:nvSpPr>
                <p:cNvPr id="1037" name="Text Box 13"/>
                <p:cNvSpPr txBox="1">
                  <a:spLocks noChangeArrowheads="1"/>
                </p:cNvSpPr>
                <p:nvPr/>
              </p:nvSpPr>
              <p:spPr bwMode="auto">
                <a:xfrm>
                  <a:off x="3420" y="2700"/>
                  <a:ext cx="2520" cy="1260"/>
                </a:xfrm>
                <a:prstGeom prst="rect">
                  <a:avLst/>
                </a:prstGeom>
                <a:gradFill rotWithShape="0">
                  <a:gsLst>
                    <a:gs pos="0">
                      <a:srgbClr val="D99594"/>
                    </a:gs>
                    <a:gs pos="50000">
                      <a:srgbClr val="F2DBDB"/>
                    </a:gs>
                    <a:gs pos="100000">
                      <a:srgbClr val="D99594"/>
                    </a:gs>
                  </a:gsLst>
                  <a:lin ang="18900000" scaled="1"/>
                </a:gradFill>
                <a:ln w="12700">
                  <a:solidFill>
                    <a:srgbClr val="D99594"/>
                  </a:solidFill>
                  <a:miter lim="800000"/>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الضعف</a:t>
                  </a:r>
                  <a:endParaRPr kumimoji="0" lang="ar-IQ" sz="32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FF"/>
                      </a:solidFill>
                      <a:effectLst/>
                      <a:latin typeface="Calibri" pitchFamily="34" charset="0"/>
                      <a:ea typeface="Arial" pitchFamily="34" charset="0"/>
                      <a:cs typeface="Arial" pitchFamily="34" charset="0"/>
                    </a:rPr>
                    <a:t>Weaknesses</a:t>
                  </a:r>
                  <a:endParaRPr kumimoji="0" lang="ar-IQ" sz="3200" b="0" i="0" u="none" strike="noStrike" cap="none" normalizeH="0" baseline="0" smtClean="0">
                    <a:ln>
                      <a:noFill/>
                    </a:ln>
                    <a:solidFill>
                      <a:schemeClr val="tx1"/>
                    </a:solidFill>
                    <a:effectLst/>
                    <a:latin typeface="Arial" pitchFamily="34" charset="0"/>
                    <a:cs typeface="Arial" pitchFamily="34" charset="0"/>
                  </a:endParaRPr>
                </a:p>
              </p:txBody>
            </p:sp>
            <p:sp>
              <p:nvSpPr>
                <p:cNvPr id="1038" name="Text Box 14"/>
                <p:cNvSpPr txBox="1">
                  <a:spLocks noChangeArrowheads="1"/>
                </p:cNvSpPr>
                <p:nvPr/>
              </p:nvSpPr>
              <p:spPr bwMode="auto">
                <a:xfrm>
                  <a:off x="5940" y="3960"/>
                  <a:ext cx="2520" cy="1260"/>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الفرص</a:t>
                  </a:r>
                  <a:endParaRPr kumimoji="0" lang="ar-IQ" sz="32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FF"/>
                      </a:solidFill>
                      <a:effectLst/>
                      <a:latin typeface="Calibri" pitchFamily="34" charset="0"/>
                      <a:ea typeface="Arial" pitchFamily="34" charset="0"/>
                      <a:cs typeface="Arial" pitchFamily="34" charset="0"/>
                    </a:rPr>
                    <a:t>Opportunities</a:t>
                  </a:r>
                  <a:endParaRPr kumimoji="0" lang="ar-IQ" sz="3200" b="0" i="0" u="none" strike="noStrike" cap="none" normalizeH="0" baseline="0" smtClean="0">
                    <a:ln>
                      <a:noFill/>
                    </a:ln>
                    <a:solidFill>
                      <a:schemeClr val="tx1"/>
                    </a:solidFill>
                    <a:effectLst/>
                    <a:latin typeface="Arial" pitchFamily="34" charset="0"/>
                    <a:cs typeface="Arial" pitchFamily="34" charset="0"/>
                  </a:endParaRPr>
                </a:p>
              </p:txBody>
            </p:sp>
            <p:sp>
              <p:nvSpPr>
                <p:cNvPr id="1039" name="Text Box 15"/>
                <p:cNvSpPr txBox="1">
                  <a:spLocks noChangeArrowheads="1"/>
                </p:cNvSpPr>
                <p:nvPr/>
              </p:nvSpPr>
              <p:spPr bwMode="auto">
                <a:xfrm>
                  <a:off x="3420" y="3960"/>
                  <a:ext cx="2520" cy="1260"/>
                </a:xfrm>
                <a:prstGeom prst="rect">
                  <a:avLst/>
                </a:prstGeom>
                <a:gradFill rotWithShape="0">
                  <a:gsLst>
                    <a:gs pos="0">
                      <a:srgbClr val="D99594"/>
                    </a:gs>
                    <a:gs pos="50000">
                      <a:srgbClr val="F2DBDB"/>
                    </a:gs>
                    <a:gs pos="100000">
                      <a:srgbClr val="D99594"/>
                    </a:gs>
                  </a:gsLst>
                  <a:lin ang="18900000" scaled="1"/>
                </a:gradFill>
                <a:ln w="12700">
                  <a:solidFill>
                    <a:srgbClr val="D99594"/>
                  </a:solidFill>
                  <a:miter lim="800000"/>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التهديدات</a:t>
                  </a:r>
                  <a:endParaRPr kumimoji="0" lang="ar-IQ" sz="32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FF"/>
                      </a:solidFill>
                      <a:effectLst/>
                      <a:latin typeface="Calibri" pitchFamily="34" charset="0"/>
                      <a:ea typeface="Arial" pitchFamily="34" charset="0"/>
                      <a:cs typeface="Arial" pitchFamily="34" charset="0"/>
                    </a:rPr>
                    <a:t>Threats</a:t>
                  </a:r>
                  <a:endParaRPr kumimoji="0" lang="ar-IQ" sz="32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040" name="Group 16"/>
              <p:cNvGrpSpPr>
                <a:grpSpLocks/>
              </p:cNvGrpSpPr>
              <p:nvPr/>
            </p:nvGrpSpPr>
            <p:grpSpPr bwMode="auto">
              <a:xfrm>
                <a:off x="5400" y="3780"/>
                <a:ext cx="1080" cy="540"/>
                <a:chOff x="5400" y="3780"/>
                <a:chExt cx="1080" cy="540"/>
              </a:xfrm>
            </p:grpSpPr>
            <p:sp>
              <p:nvSpPr>
                <p:cNvPr id="1041" name="Oval 17"/>
                <p:cNvSpPr>
                  <a:spLocks noChangeArrowheads="1"/>
                </p:cNvSpPr>
                <p:nvPr/>
              </p:nvSpPr>
              <p:spPr bwMode="auto">
                <a:xfrm>
                  <a:off x="5400" y="3780"/>
                  <a:ext cx="1080" cy="540"/>
                </a:xfrm>
                <a:prstGeom prst="ellipse">
                  <a:avLst/>
                </a:prstGeom>
                <a:solidFill>
                  <a:srgbClr val="4BACC6"/>
                </a:solidFill>
                <a:ln w="38100">
                  <a:solidFill>
                    <a:srgbClr val="F2F2F2"/>
                  </a:solidFill>
                  <a:round/>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ar-IQ" sz="3200"/>
                </a:p>
              </p:txBody>
            </p:sp>
            <p:sp>
              <p:nvSpPr>
                <p:cNvPr id="1042" name="WordArt 18"/>
                <p:cNvSpPr>
                  <a:spLocks noChangeArrowheads="1" noChangeShapeType="1" noTextEdit="1"/>
                </p:cNvSpPr>
                <p:nvPr/>
              </p:nvSpPr>
              <p:spPr bwMode="auto">
                <a:xfrm>
                  <a:off x="5580" y="3960"/>
                  <a:ext cx="720" cy="180"/>
                </a:xfrm>
                <a:prstGeom prst="rect">
                  <a:avLst/>
                </a:prstGeom>
              </p:spPr>
              <p:txBody>
                <a:bodyPr wrap="none" fromWordArt="1">
                  <a:prstTxWarp prst="textPlain">
                    <a:avLst>
                      <a:gd name="adj" fmla="val 50000"/>
                    </a:avLst>
                  </a:prstTxWarp>
                </a:bodyPr>
                <a:lstStyle/>
                <a:p>
                  <a:pPr algn="ctr" rtl="0"/>
                  <a:r>
                    <a:rPr lang="en-US" sz="3200" kern="10" spc="0" smtClean="0">
                      <a:ln w="9525">
                        <a:solidFill>
                          <a:srgbClr val="FFFFFF"/>
                        </a:solidFill>
                        <a:round/>
                        <a:headEnd/>
                        <a:tailEnd/>
                      </a:ln>
                      <a:solidFill>
                        <a:srgbClr val="404040"/>
                      </a:solidFill>
                      <a:effectLst/>
                      <a:latin typeface="Impact"/>
                    </a:rPr>
                    <a:t>SWOT</a:t>
                  </a:r>
                  <a:endParaRPr lang="ar-IQ" sz="3200" kern="10" spc="0">
                    <a:ln w="9525">
                      <a:solidFill>
                        <a:srgbClr val="FFFFFF"/>
                      </a:solidFill>
                      <a:round/>
                      <a:headEnd/>
                      <a:tailEnd/>
                    </a:ln>
                    <a:solidFill>
                      <a:srgbClr val="404040"/>
                    </a:solidFill>
                    <a:effectLst/>
                    <a:latin typeface="Impact"/>
                  </a:endParaRPr>
                </a:p>
              </p:txBody>
            </p:sp>
          </p:grpSp>
        </p:grpSp>
      </p:grpSp>
    </p:spTree>
    <p:extLst>
      <p:ext uri="{BB962C8B-B14F-4D97-AF65-F5344CB8AC3E}">
        <p14:creationId xmlns:p14="http://schemas.microsoft.com/office/powerpoint/2010/main" val="12079407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929586" y="428604"/>
            <a:ext cx="938077" cy="646331"/>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SA" sz="3600" b="1" dirty="0" smtClean="0"/>
              <a:t>تأتي </a:t>
            </a:r>
            <a:endParaRPr lang="ar-IQ" sz="3600" dirty="0"/>
          </a:p>
        </p:txBody>
      </p:sp>
      <p:grpSp>
        <p:nvGrpSpPr>
          <p:cNvPr id="7" name="Group 6"/>
          <p:cNvGrpSpPr/>
          <p:nvPr/>
        </p:nvGrpSpPr>
        <p:grpSpPr>
          <a:xfrm>
            <a:off x="642910" y="1357298"/>
            <a:ext cx="7572428" cy="2242251"/>
            <a:chOff x="642910" y="1357298"/>
            <a:chExt cx="7572428" cy="2242251"/>
          </a:xfrm>
        </p:grpSpPr>
        <p:sp>
          <p:nvSpPr>
            <p:cNvPr id="4" name="Rectangle 3"/>
            <p:cNvSpPr/>
            <p:nvPr/>
          </p:nvSpPr>
          <p:spPr>
            <a:xfrm>
              <a:off x="714348" y="2214554"/>
              <a:ext cx="7500990" cy="1384995"/>
            </a:xfrm>
            <a:prstGeom prst="rect">
              <a:avLst/>
            </a:prstGeom>
            <a:ln w="76200"/>
          </p:spPr>
          <p:style>
            <a:lnRef idx="2">
              <a:schemeClr val="accent4"/>
            </a:lnRef>
            <a:fillRef idx="1">
              <a:schemeClr val="lt1"/>
            </a:fillRef>
            <a:effectRef idx="0">
              <a:schemeClr val="accent4"/>
            </a:effectRef>
            <a:fontRef idx="minor">
              <a:schemeClr val="dk1"/>
            </a:fontRef>
          </p:style>
          <p:txBody>
            <a:bodyPr wrap="square">
              <a:spAutoFit/>
            </a:bodyPr>
            <a:lstStyle/>
            <a:p>
              <a:pPr algn="just"/>
              <a:r>
                <a:rPr lang="ar-SA" sz="2800" b="1" dirty="0" smtClean="0"/>
                <a:t>عملية للإختيار من بين البدائل التي تم إستحداثها بإستخدام تحليل </a:t>
              </a:r>
              <a:r>
                <a:rPr lang="en-US" sz="2800" b="1" dirty="0" smtClean="0"/>
                <a:t>SWOT</a:t>
              </a:r>
              <a:r>
                <a:rPr lang="ar-SA" sz="2800" b="1" dirty="0" smtClean="0"/>
                <a:t> </a:t>
              </a:r>
              <a:r>
                <a:rPr lang="ar-IQ" sz="2800" b="1" dirty="0" smtClean="0"/>
                <a:t>و</a:t>
              </a:r>
              <a:r>
                <a:rPr lang="ar-SA" sz="2800" b="1" dirty="0" smtClean="0"/>
                <a:t>تقييم </a:t>
              </a:r>
              <a:r>
                <a:rPr lang="ar-IQ" sz="2800" b="1" dirty="0" smtClean="0"/>
                <a:t>ا</a:t>
              </a:r>
              <a:r>
                <a:rPr lang="ar-SA" sz="2800" b="1" dirty="0" smtClean="0"/>
                <a:t>لبدائل المختلفة مع مراعاة قدرة كل بديل على تحقيق الأهداف  الكبرى</a:t>
              </a:r>
              <a:endParaRPr lang="ar-IQ" sz="2800" b="1" dirty="0"/>
            </a:p>
          </p:txBody>
        </p:sp>
        <p:sp>
          <p:nvSpPr>
            <p:cNvPr id="6" name="Rectangle 5"/>
            <p:cNvSpPr/>
            <p:nvPr/>
          </p:nvSpPr>
          <p:spPr>
            <a:xfrm>
              <a:off x="642910" y="1357298"/>
              <a:ext cx="7533601" cy="646331"/>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SA" sz="3600" b="1" dirty="0" smtClean="0">
                  <a:solidFill>
                    <a:srgbClr val="FFFF00"/>
                  </a:solidFill>
                </a:rPr>
                <a:t>عملية الإختيار الإستراتيجي </a:t>
              </a:r>
              <a:r>
                <a:rPr lang="en-US" sz="3600" b="1" dirty="0" smtClean="0">
                  <a:solidFill>
                    <a:srgbClr val="FFFF00"/>
                  </a:solidFill>
                </a:rPr>
                <a:t>Strategic Choice</a:t>
              </a:r>
              <a:r>
                <a:rPr lang="ar-SA" sz="3600" b="1" dirty="0" smtClean="0">
                  <a:solidFill>
                    <a:srgbClr val="FFFF00"/>
                  </a:solidFill>
                </a:rPr>
                <a:t> </a:t>
              </a:r>
              <a:endParaRPr lang="ar-IQ" sz="3600" dirty="0">
                <a:solidFill>
                  <a:srgbClr val="FFFF00"/>
                </a:solidFill>
              </a:endParaRPr>
            </a:p>
          </p:txBody>
        </p:sp>
      </p:grpSp>
      <p:sp>
        <p:nvSpPr>
          <p:cNvPr id="2051" name="Text Box 3"/>
          <p:cNvSpPr txBox="1">
            <a:spLocks noChangeArrowheads="1"/>
          </p:cNvSpPr>
          <p:nvPr/>
        </p:nvSpPr>
        <p:spPr bwMode="auto">
          <a:xfrm>
            <a:off x="6315068" y="4000504"/>
            <a:ext cx="1700218" cy="1928826"/>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endParaRPr kumimoji="0" lang="ar-IQ" sz="3600" b="1" i="0" u="none" strike="noStrike" cap="none" normalizeH="0" baseline="0" dirty="0" smtClean="0">
              <a:ln>
                <a:noFill/>
              </a:ln>
              <a:solidFill>
                <a:srgbClr val="FFFF00"/>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600" b="1" i="0" u="none" strike="noStrike" cap="none" normalizeH="0" baseline="0" dirty="0" smtClean="0">
                <a:ln>
                  <a:noFill/>
                </a:ln>
                <a:solidFill>
                  <a:srgbClr val="FFFF00"/>
                </a:solidFill>
                <a:effectLst/>
                <a:latin typeface="Arial" pitchFamily="34" charset="0"/>
                <a:ea typeface="Arial" pitchFamily="34" charset="0"/>
                <a:cs typeface="Arial" pitchFamily="34" charset="0"/>
              </a:rPr>
              <a:t>التحليل</a:t>
            </a:r>
            <a:endParaRPr kumimoji="0" lang="ar-IQ" sz="3600" b="0" i="0" u="none" strike="noStrike" cap="none" normalizeH="0" baseline="0" dirty="0" smtClean="0">
              <a:ln>
                <a:noFill/>
              </a:ln>
              <a:solidFill>
                <a:srgbClr val="FFFF00"/>
              </a:solidFill>
              <a:effectLst/>
              <a:latin typeface="Arial" pitchFamily="34" charset="0"/>
              <a:cs typeface="Arial" pitchFamily="34" charset="0"/>
            </a:endParaRPr>
          </a:p>
        </p:txBody>
      </p:sp>
      <p:grpSp>
        <p:nvGrpSpPr>
          <p:cNvPr id="14" name="Group 13"/>
          <p:cNvGrpSpPr/>
          <p:nvPr/>
        </p:nvGrpSpPr>
        <p:grpSpPr>
          <a:xfrm>
            <a:off x="3764741" y="4000504"/>
            <a:ext cx="2550327" cy="1928826"/>
            <a:chOff x="3764741" y="4000504"/>
            <a:chExt cx="2550327" cy="1928826"/>
          </a:xfrm>
        </p:grpSpPr>
        <p:sp>
          <p:nvSpPr>
            <p:cNvPr id="2052" name="Text Box 4"/>
            <p:cNvSpPr txBox="1">
              <a:spLocks noChangeArrowheads="1"/>
            </p:cNvSpPr>
            <p:nvPr/>
          </p:nvSpPr>
          <p:spPr bwMode="auto">
            <a:xfrm>
              <a:off x="3764741" y="4000504"/>
              <a:ext cx="1700218" cy="1928826"/>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endParaRPr kumimoji="0" lang="ar-IQ" sz="3600" b="1" i="0" u="none" strike="noStrike" cap="none" normalizeH="0" baseline="0" dirty="0" smtClean="0">
                <a:ln>
                  <a:noFill/>
                </a:ln>
                <a:solidFill>
                  <a:srgbClr val="0000FF"/>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600" b="1" i="0" u="none" strike="noStrike" cap="none" normalizeH="0" baseline="0" dirty="0" smtClean="0">
                  <a:ln>
                    <a:noFill/>
                  </a:ln>
                  <a:solidFill>
                    <a:srgbClr val="0000FF"/>
                  </a:solidFill>
                  <a:effectLst/>
                  <a:latin typeface="Arial" pitchFamily="34" charset="0"/>
                  <a:ea typeface="Arial" pitchFamily="34" charset="0"/>
                  <a:cs typeface="Arial" pitchFamily="34" charset="0"/>
                </a:rPr>
                <a:t>التخطيط</a:t>
              </a:r>
              <a:endParaRPr kumimoji="0" lang="ar-IQ" sz="3600" b="0" i="0" u="none" strike="noStrike" cap="none" normalizeH="0" baseline="0" dirty="0" smtClean="0">
                <a:ln>
                  <a:noFill/>
                </a:ln>
                <a:solidFill>
                  <a:srgbClr val="0000FF"/>
                </a:solidFill>
                <a:effectLst/>
                <a:latin typeface="Arial" pitchFamily="34" charset="0"/>
                <a:cs typeface="Arial" pitchFamily="34" charset="0"/>
              </a:endParaRPr>
            </a:p>
          </p:txBody>
        </p:sp>
        <p:sp>
          <p:nvSpPr>
            <p:cNvPr id="2054" name="AutoShape 6"/>
            <p:cNvSpPr>
              <a:spLocks noChangeArrowheads="1"/>
            </p:cNvSpPr>
            <p:nvPr/>
          </p:nvSpPr>
          <p:spPr bwMode="auto">
            <a:xfrm>
              <a:off x="5464959" y="4643446"/>
              <a:ext cx="850109" cy="642942"/>
            </a:xfrm>
            <a:prstGeom prst="leftArrow">
              <a:avLst>
                <a:gd name="adj1" fmla="val 50000"/>
                <a:gd name="adj2" fmla="val 100000"/>
              </a:avLst>
            </a:prstGeom>
            <a:ln>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ar-IQ" sz="3600">
                <a:solidFill>
                  <a:srgbClr val="FFFF00"/>
                </a:solidFill>
              </a:endParaRPr>
            </a:p>
          </p:txBody>
        </p:sp>
      </p:grpSp>
      <p:grpSp>
        <p:nvGrpSpPr>
          <p:cNvPr id="15" name="Group 14"/>
          <p:cNvGrpSpPr/>
          <p:nvPr/>
        </p:nvGrpSpPr>
        <p:grpSpPr>
          <a:xfrm>
            <a:off x="1214414" y="4000504"/>
            <a:ext cx="2550327" cy="1928826"/>
            <a:chOff x="1214414" y="4000504"/>
            <a:chExt cx="2550327" cy="1928826"/>
          </a:xfrm>
        </p:grpSpPr>
        <p:sp>
          <p:nvSpPr>
            <p:cNvPr id="2053" name="Text Box 5"/>
            <p:cNvSpPr txBox="1">
              <a:spLocks noChangeArrowheads="1"/>
            </p:cNvSpPr>
            <p:nvPr/>
          </p:nvSpPr>
          <p:spPr bwMode="auto">
            <a:xfrm>
              <a:off x="1214414" y="4000504"/>
              <a:ext cx="1700218" cy="1928826"/>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endParaRPr kumimoji="0" lang="ar-IQ" sz="36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6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التنفيذ</a:t>
              </a:r>
              <a:endParaRPr kumimoji="0" lang="ar-IQ"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5" name="AutoShape 7"/>
            <p:cNvSpPr>
              <a:spLocks noChangeArrowheads="1"/>
            </p:cNvSpPr>
            <p:nvPr/>
          </p:nvSpPr>
          <p:spPr bwMode="auto">
            <a:xfrm>
              <a:off x="2914632" y="4643446"/>
              <a:ext cx="850109" cy="642942"/>
            </a:xfrm>
            <a:prstGeom prst="leftArrow">
              <a:avLst>
                <a:gd name="adj1" fmla="val 50000"/>
                <a:gd name="adj2" fmla="val 100000"/>
              </a:avLst>
            </a:prstGeom>
            <a:ln>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ar-IQ" sz="3600">
                <a:solidFill>
                  <a:srgbClr val="FFFF00"/>
                </a:solidFill>
              </a:endParaRPr>
            </a:p>
          </p:txBody>
        </p:sp>
      </p:grpSp>
    </p:spTree>
    <p:extLst>
      <p:ext uri="{BB962C8B-B14F-4D97-AF65-F5344CB8AC3E}">
        <p14:creationId xmlns:p14="http://schemas.microsoft.com/office/powerpoint/2010/main" val="129983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slide(fromBottom)">
                                      <p:cBhvr>
                                        <p:cTn id="12" dur="5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slide(fromBottom)">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slide(fromBottom)">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428596" y="1717890"/>
            <a:ext cx="8597628" cy="4568630"/>
            <a:chOff x="428596" y="1717890"/>
            <a:chExt cx="8371374" cy="4568630"/>
          </a:xfrm>
        </p:grpSpPr>
        <p:sp>
          <p:nvSpPr>
            <p:cNvPr id="3075" name="Text Box 3"/>
            <p:cNvSpPr txBox="1">
              <a:spLocks noChangeArrowheads="1"/>
            </p:cNvSpPr>
            <p:nvPr/>
          </p:nvSpPr>
          <p:spPr bwMode="auto">
            <a:xfrm>
              <a:off x="3481631" y="1717890"/>
              <a:ext cx="2616887" cy="134371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800" b="1" i="0" u="none" strike="noStrike" cap="none" normalizeH="0" baseline="0" dirty="0" smtClean="0">
                  <a:ln>
                    <a:noFill/>
                  </a:ln>
                  <a:solidFill>
                    <a:schemeClr val="tx1"/>
                  </a:solidFill>
                  <a:effectLst/>
                  <a:latin typeface="Arial" pitchFamily="34" charset="0"/>
                  <a:ea typeface="Arial" pitchFamily="34" charset="0"/>
                  <a:cs typeface="Arial" pitchFamily="34" charset="0"/>
                </a:rPr>
                <a:t>نقاط القوة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ahoma" pitchFamily="34" charset="0"/>
                  <a:ea typeface="Arial" pitchFamily="34" charset="0"/>
                  <a:cs typeface="Simplified Arabic" pitchFamily="2" charset="-78"/>
                </a:rPr>
                <a:t>Strengths</a:t>
              </a:r>
              <a:endParaRPr kumimoji="0" lang="ar-IQ"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3076" name="Text Box 4"/>
            <p:cNvSpPr txBox="1">
              <a:spLocks noChangeArrowheads="1"/>
            </p:cNvSpPr>
            <p:nvPr/>
          </p:nvSpPr>
          <p:spPr bwMode="auto">
            <a:xfrm>
              <a:off x="428596" y="1717890"/>
              <a:ext cx="2616887" cy="134371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800" b="1" i="0" u="none" strike="noStrike" cap="none" normalizeH="0" baseline="0" smtClean="0">
                  <a:ln>
                    <a:noFill/>
                  </a:ln>
                  <a:solidFill>
                    <a:schemeClr val="tx1"/>
                  </a:solidFill>
                  <a:effectLst/>
                  <a:latin typeface="Arial" pitchFamily="34" charset="0"/>
                  <a:ea typeface="Arial" pitchFamily="34" charset="0"/>
                  <a:cs typeface="Arial" pitchFamily="34" charset="0"/>
                </a:rPr>
                <a:t>نقاط الضعف</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ahoma" pitchFamily="34" charset="0"/>
                  <a:ea typeface="Arial" pitchFamily="34" charset="0"/>
                  <a:cs typeface="Simplified Arabic" pitchFamily="2" charset="-78"/>
                </a:rPr>
                <a:t>Weaknesses</a:t>
              </a:r>
              <a:endParaRPr kumimoji="0" lang="en-US" sz="28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2800" b="1" i="0" u="none" strike="noStrike" cap="none" normalizeH="0" baseline="0" smtClean="0">
                <a:ln>
                  <a:noFill/>
                </a:ln>
                <a:solidFill>
                  <a:schemeClr val="tx1"/>
                </a:solidFill>
                <a:effectLst/>
                <a:latin typeface="Arial" pitchFamily="34" charset="0"/>
                <a:cs typeface="Arial" pitchFamily="34" charset="0"/>
              </a:endParaRPr>
            </a:p>
          </p:txBody>
        </p:sp>
        <p:sp>
          <p:nvSpPr>
            <p:cNvPr id="3077" name="Text Box 5"/>
            <p:cNvSpPr txBox="1">
              <a:spLocks noChangeArrowheads="1"/>
            </p:cNvSpPr>
            <p:nvPr/>
          </p:nvSpPr>
          <p:spPr bwMode="auto">
            <a:xfrm>
              <a:off x="6201914" y="3330348"/>
              <a:ext cx="2598056" cy="134371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8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الفرص</a:t>
              </a:r>
            </a:p>
            <a:p>
              <a:pPr marL="0" marR="0" lvl="0" indent="0" algn="just" defTabSz="914400" rtl="1" eaLnBrk="1" fontAlgn="base" latinLnBrk="0" hangingPunct="1">
                <a:lnSpc>
                  <a:spcPct val="100000"/>
                </a:lnSpc>
                <a:spcBef>
                  <a:spcPct val="0"/>
                </a:spcBef>
                <a:spcAft>
                  <a:spcPct val="0"/>
                </a:spcAft>
                <a:buClrTx/>
                <a:buSzTx/>
                <a:buFontTx/>
                <a:buNone/>
                <a:tabLst/>
              </a:pPr>
              <a:r>
                <a:rPr lang="en-US" sz="2800" b="1" dirty="0" smtClean="0">
                  <a:solidFill>
                    <a:schemeClr val="tx1"/>
                  </a:solidFill>
                  <a:latin typeface="Tahoma" pitchFamily="34" charset="0"/>
                  <a:ea typeface="Arial" pitchFamily="34" charset="0"/>
                  <a:cs typeface="Simplified Arabic" pitchFamily="2" charset="-78"/>
                </a:rPr>
                <a:t>Opportunities</a:t>
              </a:r>
              <a:endParaRPr lang="ar-IQ" sz="2800" b="1" dirty="0" smtClean="0">
                <a:solidFill>
                  <a:schemeClr val="tx1"/>
                </a:solidFill>
                <a:latin typeface="Tahoma" pitchFamily="34" charset="0"/>
                <a:ea typeface="Arial" pitchFamily="34" charset="0"/>
                <a:cs typeface="Simplified Arabic" pitchFamily="2" charset="-78"/>
              </a:endParaRPr>
            </a:p>
          </p:txBody>
        </p:sp>
        <p:sp>
          <p:nvSpPr>
            <p:cNvPr id="3078" name="Text Box 6"/>
            <p:cNvSpPr txBox="1">
              <a:spLocks noChangeArrowheads="1"/>
            </p:cNvSpPr>
            <p:nvPr/>
          </p:nvSpPr>
          <p:spPr bwMode="auto">
            <a:xfrm>
              <a:off x="6201914" y="4942805"/>
              <a:ext cx="2504090" cy="134371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8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التهديدات</a:t>
              </a:r>
            </a:p>
            <a:p>
              <a:pPr marL="0" marR="0" lvl="0" indent="0" algn="ctr" defTabSz="914400" rtl="1" eaLnBrk="1" fontAlgn="base" latinLnBrk="0" hangingPunct="1">
                <a:lnSpc>
                  <a:spcPct val="100000"/>
                </a:lnSpc>
                <a:spcBef>
                  <a:spcPct val="0"/>
                </a:spcBef>
                <a:spcAft>
                  <a:spcPct val="0"/>
                </a:spcAft>
                <a:buClrTx/>
                <a:buSzTx/>
                <a:buFontTx/>
                <a:buNone/>
                <a:tabLst/>
              </a:pPr>
              <a:r>
                <a:rPr lang="en-US" sz="2800" b="1" dirty="0" smtClean="0">
                  <a:solidFill>
                    <a:schemeClr val="tx1"/>
                  </a:solidFill>
                  <a:latin typeface="Tahoma" pitchFamily="34" charset="0"/>
                  <a:ea typeface="Arial" pitchFamily="34" charset="0"/>
                  <a:cs typeface="Simplified Arabic" pitchFamily="2" charset="-78"/>
                </a:rPr>
                <a:t>Threats</a:t>
              </a:r>
              <a:endParaRPr lang="ar-IQ" sz="2800" b="1" dirty="0" smtClean="0">
                <a:solidFill>
                  <a:schemeClr val="tx1"/>
                </a:solidFill>
                <a:latin typeface="Tahoma" pitchFamily="34" charset="0"/>
                <a:ea typeface="Arial" pitchFamily="34" charset="0"/>
                <a:cs typeface="Simplified Arabic" pitchFamily="2" charset="-78"/>
              </a:endParaRPr>
            </a:p>
          </p:txBody>
        </p:sp>
        <p:sp>
          <p:nvSpPr>
            <p:cNvPr id="3079" name="Text Box 7"/>
            <p:cNvSpPr txBox="1">
              <a:spLocks noChangeArrowheads="1"/>
            </p:cNvSpPr>
            <p:nvPr/>
          </p:nvSpPr>
          <p:spPr bwMode="auto">
            <a:xfrm>
              <a:off x="3481631" y="3330348"/>
              <a:ext cx="2616887" cy="13437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rgbClr val="0000FF"/>
                  </a:solidFill>
                  <a:effectLst/>
                  <a:latin typeface="Arial" pitchFamily="34" charset="0"/>
                  <a:ea typeface="Arial" pitchFamily="34" charset="0"/>
                  <a:cs typeface="Arial" pitchFamily="34" charset="0"/>
                </a:rPr>
                <a:t>(إستراتيجيات هجومية)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إستثمار نقاط القوة والفرص المتاحة</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3080" name="Text Box 8"/>
            <p:cNvSpPr txBox="1">
              <a:spLocks noChangeArrowheads="1"/>
            </p:cNvSpPr>
            <p:nvPr/>
          </p:nvSpPr>
          <p:spPr bwMode="auto">
            <a:xfrm>
              <a:off x="428596" y="3330348"/>
              <a:ext cx="2616887" cy="13437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rgbClr val="0000FF"/>
                  </a:solidFill>
                  <a:effectLst/>
                  <a:latin typeface="Arial" pitchFamily="34" charset="0"/>
                  <a:ea typeface="Arial" pitchFamily="34" charset="0"/>
                  <a:cs typeface="Arial" pitchFamily="34" charset="0"/>
                </a:rPr>
                <a:t>(إستراتيجيات علاجية)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معالجة نقاط الضعف واستثمار الفرص المتاحة</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3081" name="Text Box 9"/>
            <p:cNvSpPr txBox="1">
              <a:spLocks noChangeArrowheads="1"/>
            </p:cNvSpPr>
            <p:nvPr/>
          </p:nvSpPr>
          <p:spPr bwMode="auto">
            <a:xfrm>
              <a:off x="3481631" y="4942805"/>
              <a:ext cx="2616887" cy="13437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rgbClr val="0000FF"/>
                  </a:solidFill>
                  <a:effectLst/>
                  <a:latin typeface="Arial" pitchFamily="34" charset="0"/>
                  <a:ea typeface="Arial" pitchFamily="34" charset="0"/>
                  <a:cs typeface="Arial" pitchFamily="34" charset="0"/>
                </a:rPr>
                <a:t>(إستراتيجيات دفاعية)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إستعمال نقاط القوة وتقبل التهديدات</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3082" name="Text Box 10"/>
            <p:cNvSpPr txBox="1">
              <a:spLocks noChangeArrowheads="1"/>
            </p:cNvSpPr>
            <p:nvPr/>
          </p:nvSpPr>
          <p:spPr bwMode="auto">
            <a:xfrm>
              <a:off x="428596" y="4942805"/>
              <a:ext cx="2616887" cy="13437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rgbClr val="0000FF"/>
                  </a:solidFill>
                  <a:effectLst/>
                  <a:latin typeface="Arial" pitchFamily="34" charset="0"/>
                  <a:ea typeface="Arial" pitchFamily="34" charset="0"/>
                  <a:cs typeface="Arial" pitchFamily="34" charset="0"/>
                </a:rPr>
                <a:t>(إستراتيجيات إنكماشية)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تقليل نقاط الضعف وتقبل التهديدات</a:t>
              </a:r>
              <a:endParaRPr kumimoji="0" lang="ar-IQ" sz="2400" b="1"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21" name="Group 20"/>
          <p:cNvGrpSpPr/>
          <p:nvPr/>
        </p:nvGrpSpPr>
        <p:grpSpPr>
          <a:xfrm>
            <a:off x="6316591" y="642918"/>
            <a:ext cx="2398813" cy="2418687"/>
            <a:chOff x="6316591" y="642918"/>
            <a:chExt cx="2398813" cy="2418687"/>
          </a:xfrm>
        </p:grpSpPr>
        <p:grpSp>
          <p:nvGrpSpPr>
            <p:cNvPr id="3084" name="Group 12"/>
            <p:cNvGrpSpPr>
              <a:grpSpLocks/>
            </p:cNvGrpSpPr>
            <p:nvPr/>
          </p:nvGrpSpPr>
          <p:grpSpPr bwMode="auto">
            <a:xfrm>
              <a:off x="6316591" y="1449147"/>
              <a:ext cx="1090370" cy="1612458"/>
              <a:chOff x="8100" y="8280"/>
              <a:chExt cx="900" cy="1080"/>
            </a:xfrm>
          </p:grpSpPr>
          <p:sp>
            <p:nvSpPr>
              <p:cNvPr id="3085" name="AutoShape 13"/>
              <p:cNvSpPr>
                <a:spLocks noChangeArrowheads="1"/>
              </p:cNvSpPr>
              <p:nvPr/>
            </p:nvSpPr>
            <p:spPr bwMode="auto">
              <a:xfrm>
                <a:off x="8100" y="8280"/>
                <a:ext cx="900" cy="1080"/>
              </a:xfrm>
              <a:prstGeom prst="leftArrow">
                <a:avLst>
                  <a:gd name="adj1" fmla="val 50000"/>
                  <a:gd name="adj2" fmla="val 25000"/>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endParaRPr lang="ar-IQ" sz="2000" b="1"/>
              </a:p>
            </p:txBody>
          </p:sp>
          <p:sp>
            <p:nvSpPr>
              <p:cNvPr id="3086" name="WordArt 14"/>
              <p:cNvSpPr>
                <a:spLocks noChangeArrowheads="1" noChangeShapeType="1" noTextEdit="1"/>
              </p:cNvSpPr>
              <p:nvPr/>
            </p:nvSpPr>
            <p:spPr bwMode="auto">
              <a:xfrm>
                <a:off x="8280" y="8640"/>
                <a:ext cx="530" cy="300"/>
              </a:xfrm>
              <a:prstGeom prst="rect">
                <a:avLst/>
              </a:prstGeom>
            </p:spPr>
            <p:style>
              <a:lnRef idx="1">
                <a:schemeClr val="accent5"/>
              </a:lnRef>
              <a:fillRef idx="2">
                <a:schemeClr val="accent5"/>
              </a:fillRef>
              <a:effectRef idx="1">
                <a:schemeClr val="accent5"/>
              </a:effectRef>
              <a:fontRef idx="minor">
                <a:schemeClr val="dk1"/>
              </a:fontRef>
            </p:style>
            <p:txBody>
              <a:bodyPr wrap="none" fromWordArt="1">
                <a:prstTxWarp prst="textPlain">
                  <a:avLst>
                    <a:gd name="adj" fmla="val 50000"/>
                  </a:avLst>
                </a:prstTxWarp>
              </a:bodyPr>
              <a:lstStyle/>
              <a:p>
                <a:pPr algn="ctr" rtl="1"/>
                <a:r>
                  <a:rPr lang="ar-IQ" sz="2000" b="1" kern="10" spc="0" smtClean="0">
                    <a:ln w="9525">
                      <a:solidFill>
                        <a:srgbClr val="000000"/>
                      </a:solidFill>
                      <a:round/>
                      <a:headEnd/>
                      <a:tailEnd/>
                    </a:ln>
                    <a:solidFill>
                      <a:srgbClr val="000000"/>
                    </a:solidFill>
                    <a:effectLst/>
                    <a:latin typeface="Impact"/>
                  </a:rPr>
                  <a:t>الداخلية</a:t>
                </a:r>
                <a:endParaRPr lang="ar-IQ" sz="2000" b="1" kern="10" spc="0">
                  <a:ln w="9525">
                    <a:solidFill>
                      <a:srgbClr val="000000"/>
                    </a:solidFill>
                    <a:round/>
                    <a:headEnd/>
                    <a:tailEnd/>
                  </a:ln>
                  <a:solidFill>
                    <a:srgbClr val="000000"/>
                  </a:solidFill>
                  <a:effectLst/>
                  <a:latin typeface="Impact"/>
                </a:endParaRPr>
              </a:p>
            </p:txBody>
          </p:sp>
        </p:grpSp>
        <p:grpSp>
          <p:nvGrpSpPr>
            <p:cNvPr id="3087" name="Group 15"/>
            <p:cNvGrpSpPr>
              <a:grpSpLocks/>
            </p:cNvGrpSpPr>
            <p:nvPr/>
          </p:nvGrpSpPr>
          <p:grpSpPr bwMode="auto">
            <a:xfrm>
              <a:off x="7188887" y="1717890"/>
              <a:ext cx="1526517" cy="1343715"/>
              <a:chOff x="8820" y="9180"/>
              <a:chExt cx="1260" cy="900"/>
            </a:xfrm>
          </p:grpSpPr>
          <p:sp>
            <p:nvSpPr>
              <p:cNvPr id="3088" name="AutoShape 16"/>
              <p:cNvSpPr>
                <a:spLocks noChangeArrowheads="1"/>
              </p:cNvSpPr>
              <p:nvPr/>
            </p:nvSpPr>
            <p:spPr bwMode="auto">
              <a:xfrm>
                <a:off x="8820" y="9180"/>
                <a:ext cx="1260" cy="900"/>
              </a:xfrm>
              <a:prstGeom prst="downArrow">
                <a:avLst>
                  <a:gd name="adj1" fmla="val 50000"/>
                  <a:gd name="adj2" fmla="val 25000"/>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ar-IQ" sz="2000" b="1"/>
              </a:p>
            </p:txBody>
          </p:sp>
          <p:sp>
            <p:nvSpPr>
              <p:cNvPr id="3089" name="WordArt 17"/>
              <p:cNvSpPr>
                <a:spLocks noChangeArrowheads="1" noChangeShapeType="1" noTextEdit="1"/>
              </p:cNvSpPr>
              <p:nvPr/>
            </p:nvSpPr>
            <p:spPr bwMode="auto">
              <a:xfrm rot="16200000">
                <a:off x="9180" y="9485"/>
                <a:ext cx="530" cy="300"/>
              </a:xfrm>
              <a:prstGeom prst="rect">
                <a:avLst/>
              </a:prstGeom>
            </p:spPr>
            <p:style>
              <a:lnRef idx="1">
                <a:schemeClr val="accent3"/>
              </a:lnRef>
              <a:fillRef idx="2">
                <a:schemeClr val="accent3"/>
              </a:fillRef>
              <a:effectRef idx="1">
                <a:schemeClr val="accent3"/>
              </a:effectRef>
              <a:fontRef idx="minor">
                <a:schemeClr val="dk1"/>
              </a:fontRef>
            </p:style>
            <p:txBody>
              <a:bodyPr wrap="none" fromWordArt="1">
                <a:prstTxWarp prst="textPlain">
                  <a:avLst>
                    <a:gd name="adj" fmla="val 50000"/>
                  </a:avLst>
                </a:prstTxWarp>
              </a:bodyPr>
              <a:lstStyle/>
              <a:p>
                <a:pPr algn="ctr" rtl="1"/>
                <a:r>
                  <a:rPr lang="ar-IQ" sz="2000" b="1" kern="10" spc="0" smtClean="0">
                    <a:ln w="9525">
                      <a:solidFill>
                        <a:srgbClr val="000000"/>
                      </a:solidFill>
                      <a:round/>
                      <a:headEnd/>
                      <a:tailEnd/>
                    </a:ln>
                    <a:solidFill>
                      <a:srgbClr val="000000"/>
                    </a:solidFill>
                    <a:effectLst/>
                    <a:latin typeface="Impact"/>
                  </a:rPr>
                  <a:t>الخارجية</a:t>
                </a:r>
                <a:endParaRPr lang="ar-IQ" sz="2000" b="1" kern="10" spc="0">
                  <a:ln w="9525">
                    <a:solidFill>
                      <a:srgbClr val="000000"/>
                    </a:solidFill>
                    <a:round/>
                    <a:headEnd/>
                    <a:tailEnd/>
                  </a:ln>
                  <a:solidFill>
                    <a:srgbClr val="000000"/>
                  </a:solidFill>
                  <a:effectLst/>
                  <a:latin typeface="Impact"/>
                </a:endParaRPr>
              </a:p>
            </p:txBody>
          </p:sp>
        </p:grpSp>
        <p:sp>
          <p:nvSpPr>
            <p:cNvPr id="3090" name="WordArt 18"/>
            <p:cNvSpPr>
              <a:spLocks noChangeArrowheads="1" noChangeShapeType="1" noTextEdit="1"/>
            </p:cNvSpPr>
            <p:nvPr/>
          </p:nvSpPr>
          <p:spPr bwMode="auto">
            <a:xfrm>
              <a:off x="7625034" y="642918"/>
              <a:ext cx="860180" cy="806229"/>
            </a:xfrm>
            <a:prstGeom prst="rect">
              <a:avLst/>
            </a:prstGeom>
          </p:spPr>
          <p:txBody>
            <a:bodyPr wrap="none" fromWordArt="1">
              <a:prstTxWarp prst="textPlain">
                <a:avLst>
                  <a:gd name="adj" fmla="val 50000"/>
                </a:avLst>
              </a:prstTxWarp>
            </a:bodyPr>
            <a:lstStyle/>
            <a:p>
              <a:pPr algn="ctr" rtl="1"/>
              <a:r>
                <a:rPr lang="ar-IQ" sz="2000" b="1" kern="10" spc="0" dirty="0" smtClean="0">
                  <a:ln w="9525">
                    <a:solidFill>
                      <a:srgbClr val="000000"/>
                    </a:solidFill>
                    <a:round/>
                    <a:headEnd/>
                    <a:tailEnd/>
                  </a:ln>
                  <a:solidFill>
                    <a:srgbClr val="000000"/>
                  </a:solidFill>
                  <a:effectLst/>
                  <a:latin typeface="Impact"/>
                </a:rPr>
                <a:t>تقييم </a:t>
              </a:r>
            </a:p>
            <a:p>
              <a:pPr algn="ctr" rtl="1"/>
              <a:r>
                <a:rPr lang="ar-IQ" sz="2000" b="1" kern="10" spc="0" dirty="0" smtClean="0">
                  <a:ln w="9525">
                    <a:solidFill>
                      <a:srgbClr val="000000"/>
                    </a:solidFill>
                    <a:round/>
                    <a:headEnd/>
                    <a:tailEnd/>
                  </a:ln>
                  <a:solidFill>
                    <a:srgbClr val="000000"/>
                  </a:solidFill>
                  <a:effectLst/>
                  <a:latin typeface="Impact"/>
                </a:rPr>
                <a:t>البيئة</a:t>
              </a:r>
              <a:endParaRPr lang="ar-IQ" sz="2000" b="1" kern="10" spc="0" dirty="0">
                <a:ln w="9525">
                  <a:solidFill>
                    <a:srgbClr val="000000"/>
                  </a:solidFill>
                  <a:round/>
                  <a:headEnd/>
                  <a:tailEnd/>
                </a:ln>
                <a:solidFill>
                  <a:srgbClr val="000000"/>
                </a:solidFill>
                <a:effectLst/>
                <a:latin typeface="Impact"/>
              </a:endParaRPr>
            </a:p>
          </p:txBody>
        </p:sp>
      </p:grpSp>
    </p:spTree>
    <p:extLst>
      <p:ext uri="{BB962C8B-B14F-4D97-AF65-F5344CB8AC3E}">
        <p14:creationId xmlns:p14="http://schemas.microsoft.com/office/powerpoint/2010/main" val="8800427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85720" y="214290"/>
          <a:ext cx="8572560" cy="5660511"/>
        </p:xfrm>
        <a:graphic>
          <a:graphicData uri="http://schemas.openxmlformats.org/drawingml/2006/table">
            <a:tbl>
              <a:tblPr rtl="1"/>
              <a:tblGrid>
                <a:gridCol w="4154503"/>
                <a:gridCol w="4418057"/>
              </a:tblGrid>
              <a:tr h="329609">
                <a:tc>
                  <a:txBody>
                    <a:bodyPr/>
                    <a:lstStyle/>
                    <a:p>
                      <a:pPr algn="ctr" rtl="1">
                        <a:lnSpc>
                          <a:spcPct val="115000"/>
                        </a:lnSpc>
                        <a:spcAft>
                          <a:spcPts val="0"/>
                        </a:spcAft>
                      </a:pPr>
                      <a:r>
                        <a:rPr lang="ar-SA" sz="3200" b="1" dirty="0">
                          <a:solidFill>
                            <a:srgbClr val="FFFF00"/>
                          </a:solidFill>
                          <a:latin typeface="Tahoma"/>
                          <a:ea typeface="Calibri"/>
                          <a:cs typeface="Simplified Arabic"/>
                        </a:rPr>
                        <a:t>التهديدات</a:t>
                      </a:r>
                      <a:endParaRPr lang="en-US" sz="3200" b="1" dirty="0">
                        <a:solidFill>
                          <a:srgbClr val="FFFF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algn="ctr" rtl="1">
                        <a:lnSpc>
                          <a:spcPct val="115000"/>
                        </a:lnSpc>
                        <a:spcAft>
                          <a:spcPts val="0"/>
                        </a:spcAft>
                      </a:pPr>
                      <a:r>
                        <a:rPr lang="ar-SA" sz="3200" b="1" dirty="0">
                          <a:solidFill>
                            <a:srgbClr val="FFFF00"/>
                          </a:solidFill>
                          <a:latin typeface="Tahoma"/>
                          <a:ea typeface="Calibri"/>
                          <a:cs typeface="Simplified Arabic"/>
                        </a:rPr>
                        <a:t>الفرص</a:t>
                      </a:r>
                      <a:endParaRPr lang="en-US" sz="3200" b="1" dirty="0">
                        <a:solidFill>
                          <a:srgbClr val="FFFF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r>
              <a:tr h="5099679">
                <a:tc>
                  <a:txBody>
                    <a:bodyPr/>
                    <a:lstStyle/>
                    <a:p>
                      <a:pPr algn="r" rtl="1">
                        <a:lnSpc>
                          <a:spcPct val="115000"/>
                        </a:lnSpc>
                        <a:spcAft>
                          <a:spcPts val="0"/>
                        </a:spcAft>
                      </a:pPr>
                      <a:r>
                        <a:rPr lang="ar-SA" sz="3200" b="1" dirty="0">
                          <a:solidFill>
                            <a:srgbClr val="0000FF"/>
                          </a:solidFill>
                          <a:latin typeface="Tahoma"/>
                          <a:ea typeface="Calibri"/>
                          <a:cs typeface="Simplified Arabic"/>
                        </a:rPr>
                        <a:t>إحتمال دخول منافسين جدد </a:t>
                      </a:r>
                      <a:endParaRPr lang="en-US" sz="3200" b="1" dirty="0">
                        <a:solidFill>
                          <a:srgbClr val="0000FF"/>
                        </a:solidFill>
                        <a:latin typeface="Calibri"/>
                        <a:ea typeface="Calibri"/>
                        <a:cs typeface="Arial"/>
                      </a:endParaRPr>
                    </a:p>
                    <a:p>
                      <a:pPr algn="r" rtl="1">
                        <a:lnSpc>
                          <a:spcPct val="115000"/>
                        </a:lnSpc>
                        <a:spcAft>
                          <a:spcPts val="0"/>
                        </a:spcAft>
                      </a:pPr>
                      <a:r>
                        <a:rPr lang="ar-SA" sz="3200" b="1" dirty="0">
                          <a:solidFill>
                            <a:srgbClr val="0000FF"/>
                          </a:solidFill>
                          <a:latin typeface="Tahoma"/>
                          <a:ea typeface="Calibri"/>
                          <a:cs typeface="Simplified Arabic"/>
                        </a:rPr>
                        <a:t>زيادة مبيعات المنتجات البديلة </a:t>
                      </a:r>
                      <a:endParaRPr lang="en-US" sz="3200" b="1" dirty="0">
                        <a:solidFill>
                          <a:srgbClr val="0000FF"/>
                        </a:solidFill>
                        <a:latin typeface="Calibri"/>
                        <a:ea typeface="Calibri"/>
                        <a:cs typeface="Arial"/>
                      </a:endParaRPr>
                    </a:p>
                    <a:p>
                      <a:pPr algn="r" rtl="1">
                        <a:lnSpc>
                          <a:spcPct val="115000"/>
                        </a:lnSpc>
                        <a:spcAft>
                          <a:spcPts val="0"/>
                        </a:spcAft>
                      </a:pPr>
                      <a:r>
                        <a:rPr lang="ar-SA" sz="3200" b="1" dirty="0">
                          <a:solidFill>
                            <a:srgbClr val="0000FF"/>
                          </a:solidFill>
                          <a:latin typeface="Tahoma"/>
                          <a:ea typeface="Calibri"/>
                          <a:cs typeface="Simplified Arabic"/>
                        </a:rPr>
                        <a:t>نمو بطيء في السوق </a:t>
                      </a:r>
                      <a:endParaRPr lang="en-US" sz="3200" b="1" dirty="0">
                        <a:solidFill>
                          <a:srgbClr val="0000FF"/>
                        </a:solidFill>
                        <a:latin typeface="Calibri"/>
                        <a:ea typeface="Calibri"/>
                        <a:cs typeface="Arial"/>
                      </a:endParaRPr>
                    </a:p>
                    <a:p>
                      <a:pPr algn="r" rtl="1">
                        <a:lnSpc>
                          <a:spcPct val="115000"/>
                        </a:lnSpc>
                        <a:spcAft>
                          <a:spcPts val="0"/>
                        </a:spcAft>
                      </a:pPr>
                      <a:r>
                        <a:rPr lang="ar-SA" sz="3200" b="1" dirty="0">
                          <a:solidFill>
                            <a:srgbClr val="0000FF"/>
                          </a:solidFill>
                          <a:latin typeface="Tahoma"/>
                          <a:ea typeface="Calibri"/>
                          <a:cs typeface="Simplified Arabic"/>
                        </a:rPr>
                        <a:t>سياسات سعرية مناوئة </a:t>
                      </a:r>
                      <a:endParaRPr lang="en-US" sz="3200" b="1" dirty="0">
                        <a:solidFill>
                          <a:srgbClr val="0000FF"/>
                        </a:solidFill>
                        <a:latin typeface="Calibri"/>
                        <a:ea typeface="Calibri"/>
                        <a:cs typeface="Arial"/>
                      </a:endParaRPr>
                    </a:p>
                    <a:p>
                      <a:pPr algn="r" rtl="1">
                        <a:lnSpc>
                          <a:spcPct val="115000"/>
                        </a:lnSpc>
                        <a:spcAft>
                          <a:spcPts val="0"/>
                        </a:spcAft>
                      </a:pPr>
                      <a:r>
                        <a:rPr lang="ar-SA" sz="3200" b="1" dirty="0">
                          <a:solidFill>
                            <a:srgbClr val="0000FF"/>
                          </a:solidFill>
                          <a:latin typeface="Tahoma"/>
                          <a:ea typeface="Calibri"/>
                          <a:cs typeface="Simplified Arabic"/>
                        </a:rPr>
                        <a:t>زيادة الضغوط التنافسية </a:t>
                      </a:r>
                      <a:endParaRPr lang="en-US" sz="3200" b="1" dirty="0">
                        <a:solidFill>
                          <a:srgbClr val="0000FF"/>
                        </a:solidFill>
                        <a:latin typeface="Calibri"/>
                        <a:ea typeface="Calibri"/>
                        <a:cs typeface="Arial"/>
                      </a:endParaRPr>
                    </a:p>
                    <a:p>
                      <a:pPr algn="r" rtl="1">
                        <a:lnSpc>
                          <a:spcPct val="115000"/>
                        </a:lnSpc>
                        <a:spcAft>
                          <a:spcPts val="0"/>
                        </a:spcAft>
                      </a:pPr>
                      <a:r>
                        <a:rPr lang="ar-SA" sz="3200" b="1" dirty="0">
                          <a:solidFill>
                            <a:srgbClr val="0000FF"/>
                          </a:solidFill>
                          <a:latin typeface="Tahoma"/>
                          <a:ea typeface="Calibri"/>
                          <a:cs typeface="Simplified Arabic"/>
                        </a:rPr>
                        <a:t>نمو قوة المساومة للعملاء والموردين </a:t>
                      </a:r>
                      <a:endParaRPr lang="en-US" sz="3200" b="1" dirty="0">
                        <a:solidFill>
                          <a:srgbClr val="0000FF"/>
                        </a:solidFill>
                        <a:latin typeface="Calibri"/>
                        <a:ea typeface="Calibri"/>
                        <a:cs typeface="Arial"/>
                      </a:endParaRPr>
                    </a:p>
                    <a:p>
                      <a:pPr algn="r" rtl="1">
                        <a:lnSpc>
                          <a:spcPct val="115000"/>
                        </a:lnSpc>
                        <a:spcAft>
                          <a:spcPts val="0"/>
                        </a:spcAft>
                      </a:pPr>
                      <a:r>
                        <a:rPr lang="ar-SA" sz="3200" b="1" dirty="0">
                          <a:solidFill>
                            <a:srgbClr val="0000FF"/>
                          </a:solidFill>
                          <a:latin typeface="Tahoma"/>
                          <a:ea typeface="Calibri"/>
                          <a:cs typeface="Simplified Arabic"/>
                        </a:rPr>
                        <a:t>تغير أذواق وحاجات المستهلكين</a:t>
                      </a:r>
                      <a:endParaRPr lang="en-US" sz="3200" b="1" dirty="0">
                        <a:solidFill>
                          <a:srgbClr val="0000FF"/>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3200" b="1" dirty="0">
                          <a:solidFill>
                            <a:srgbClr val="006600"/>
                          </a:solidFill>
                          <a:latin typeface="Tahoma"/>
                          <a:ea typeface="Calibri"/>
                          <a:cs typeface="Simplified Arabic"/>
                        </a:rPr>
                        <a:t>الدخول إلى أسواق جديدة في السوق </a:t>
                      </a:r>
                      <a:endParaRPr lang="en-US" sz="3200" b="1" dirty="0">
                        <a:solidFill>
                          <a:srgbClr val="006600"/>
                        </a:solidFill>
                        <a:latin typeface="Calibri"/>
                        <a:ea typeface="Calibri"/>
                        <a:cs typeface="Arial"/>
                      </a:endParaRPr>
                    </a:p>
                    <a:p>
                      <a:pPr algn="r" rtl="1">
                        <a:lnSpc>
                          <a:spcPct val="115000"/>
                        </a:lnSpc>
                        <a:spcAft>
                          <a:spcPts val="0"/>
                        </a:spcAft>
                      </a:pPr>
                      <a:r>
                        <a:rPr lang="ar-SA" sz="3200" b="1" dirty="0">
                          <a:solidFill>
                            <a:srgbClr val="006600"/>
                          </a:solidFill>
                          <a:latin typeface="Tahoma"/>
                          <a:ea typeface="Calibri"/>
                          <a:cs typeface="Simplified Arabic"/>
                        </a:rPr>
                        <a:t>إضافة إلى خط المنتج </a:t>
                      </a:r>
                      <a:endParaRPr lang="en-US" sz="3200" b="1" dirty="0">
                        <a:solidFill>
                          <a:srgbClr val="006600"/>
                        </a:solidFill>
                        <a:latin typeface="Calibri"/>
                        <a:ea typeface="Calibri"/>
                        <a:cs typeface="Arial"/>
                      </a:endParaRPr>
                    </a:p>
                    <a:p>
                      <a:pPr algn="r" rtl="1">
                        <a:lnSpc>
                          <a:spcPct val="115000"/>
                        </a:lnSpc>
                        <a:spcAft>
                          <a:spcPts val="0"/>
                        </a:spcAft>
                      </a:pPr>
                      <a:r>
                        <a:rPr lang="ar-SA" sz="3200" b="1" dirty="0">
                          <a:solidFill>
                            <a:srgbClr val="006600"/>
                          </a:solidFill>
                          <a:latin typeface="Tahoma"/>
                          <a:ea typeface="Calibri"/>
                          <a:cs typeface="Simplified Arabic"/>
                        </a:rPr>
                        <a:t>تنوع المنتجات ذات العلاقة </a:t>
                      </a:r>
                      <a:endParaRPr lang="en-US" sz="3200" b="1" dirty="0">
                        <a:solidFill>
                          <a:srgbClr val="006600"/>
                        </a:solidFill>
                        <a:latin typeface="Calibri"/>
                        <a:ea typeface="Calibri"/>
                        <a:cs typeface="Arial"/>
                      </a:endParaRPr>
                    </a:p>
                    <a:p>
                      <a:pPr algn="r" rtl="1">
                        <a:lnSpc>
                          <a:spcPct val="115000"/>
                        </a:lnSpc>
                        <a:spcAft>
                          <a:spcPts val="0"/>
                        </a:spcAft>
                      </a:pPr>
                      <a:r>
                        <a:rPr lang="ar-SA" sz="3200" b="1" dirty="0">
                          <a:solidFill>
                            <a:srgbClr val="006600"/>
                          </a:solidFill>
                          <a:latin typeface="Tahoma"/>
                          <a:ea typeface="Calibri"/>
                          <a:cs typeface="Simplified Arabic"/>
                        </a:rPr>
                        <a:t>إمكانية التكامل العمودي </a:t>
                      </a:r>
                      <a:endParaRPr lang="en-US" sz="3200" b="1" dirty="0">
                        <a:solidFill>
                          <a:srgbClr val="006600"/>
                        </a:solidFill>
                        <a:latin typeface="Calibri"/>
                        <a:ea typeface="Calibri"/>
                        <a:cs typeface="Arial"/>
                      </a:endParaRPr>
                    </a:p>
                    <a:p>
                      <a:pPr algn="r" rtl="1">
                        <a:lnSpc>
                          <a:spcPct val="115000"/>
                        </a:lnSpc>
                        <a:spcAft>
                          <a:spcPts val="0"/>
                        </a:spcAft>
                      </a:pPr>
                      <a:r>
                        <a:rPr lang="ar-SA" sz="3200" b="1" dirty="0">
                          <a:solidFill>
                            <a:srgbClr val="006600"/>
                          </a:solidFill>
                          <a:latin typeface="Tahoma"/>
                          <a:ea typeface="Calibri"/>
                          <a:cs typeface="Simplified Arabic"/>
                        </a:rPr>
                        <a:t>نمو أسرع في السوق </a:t>
                      </a:r>
                      <a:endParaRPr lang="en-US" sz="3200" b="1" dirty="0">
                        <a:solidFill>
                          <a:srgbClr val="006600"/>
                        </a:solidFill>
                        <a:latin typeface="Calibri"/>
                        <a:ea typeface="Calibri"/>
                        <a:cs typeface="Arial"/>
                      </a:endParaRPr>
                    </a:p>
                    <a:p>
                      <a:pPr algn="r" rtl="1">
                        <a:lnSpc>
                          <a:spcPct val="115000"/>
                        </a:lnSpc>
                        <a:spcAft>
                          <a:spcPts val="0"/>
                        </a:spcAft>
                      </a:pPr>
                      <a:r>
                        <a:rPr lang="ar-SA" sz="3200" b="1" dirty="0">
                          <a:solidFill>
                            <a:srgbClr val="006600"/>
                          </a:solidFill>
                          <a:latin typeface="Tahoma"/>
                          <a:ea typeface="Calibri"/>
                          <a:cs typeface="Simplified Arabic"/>
                        </a:rPr>
                        <a:t>العمل مع شركاء استراتيجيين في ميدان الصناعة</a:t>
                      </a:r>
                      <a:endParaRPr lang="en-US" sz="3200" b="1" dirty="0">
                        <a:solidFill>
                          <a:srgbClr val="0066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578341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90977" y="500042"/>
            <a:ext cx="1415772" cy="584775"/>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IQ" sz="3200" b="1" dirty="0" smtClean="0"/>
              <a:t>معنى ذلك</a:t>
            </a:r>
            <a:endParaRPr lang="ar-IQ" sz="3200" dirty="0"/>
          </a:p>
        </p:txBody>
      </p:sp>
      <p:sp>
        <p:nvSpPr>
          <p:cNvPr id="5" name="Rectangle 4"/>
          <p:cNvSpPr/>
          <p:nvPr/>
        </p:nvSpPr>
        <p:spPr>
          <a:xfrm>
            <a:off x="3571868" y="500042"/>
            <a:ext cx="2783134" cy="584775"/>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SA" sz="3200" b="1" dirty="0" smtClean="0"/>
              <a:t>الإستراتيجية تخطيط</a:t>
            </a:r>
            <a:endParaRPr lang="ar-IQ" sz="3200" b="1" dirty="0"/>
          </a:p>
        </p:txBody>
      </p:sp>
      <p:grpSp>
        <p:nvGrpSpPr>
          <p:cNvPr id="11" name="Group 10"/>
          <p:cNvGrpSpPr/>
          <p:nvPr/>
        </p:nvGrpSpPr>
        <p:grpSpPr>
          <a:xfrm>
            <a:off x="285720" y="285728"/>
            <a:ext cx="7499303" cy="2246769"/>
            <a:chOff x="285720" y="285728"/>
            <a:chExt cx="7499303" cy="2246769"/>
          </a:xfrm>
        </p:grpSpPr>
        <p:sp>
          <p:nvSpPr>
            <p:cNvPr id="6" name="Rectangle 5"/>
            <p:cNvSpPr/>
            <p:nvPr/>
          </p:nvSpPr>
          <p:spPr>
            <a:xfrm>
              <a:off x="2571736" y="1214422"/>
              <a:ext cx="5213287" cy="584775"/>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SA" sz="3200" b="1" dirty="0" smtClean="0">
                  <a:solidFill>
                    <a:srgbClr val="FFFF00"/>
                  </a:solidFill>
                </a:rPr>
                <a:t>ولجت الى العديد من العلوم والمجالات </a:t>
              </a:r>
              <a:endParaRPr lang="ar-IQ" sz="3200" b="1" dirty="0">
                <a:solidFill>
                  <a:srgbClr val="FFFF00"/>
                </a:solidFill>
              </a:endParaRPr>
            </a:p>
          </p:txBody>
        </p:sp>
        <p:sp>
          <p:nvSpPr>
            <p:cNvPr id="7" name="Rectangle 6"/>
            <p:cNvSpPr/>
            <p:nvPr/>
          </p:nvSpPr>
          <p:spPr>
            <a:xfrm>
              <a:off x="285720" y="285728"/>
              <a:ext cx="2286016" cy="224676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ar-SA" sz="2800" b="1" dirty="0" smtClean="0"/>
                <a:t>العلوم السياسية</a:t>
              </a:r>
              <a:endParaRPr lang="ar-IQ" sz="2800" b="1" dirty="0" smtClean="0"/>
            </a:p>
            <a:p>
              <a:r>
                <a:rPr lang="ar-IQ" sz="2800" b="1" dirty="0" smtClean="0"/>
                <a:t>العلوم </a:t>
              </a:r>
              <a:r>
                <a:rPr lang="ar-SA" sz="2800" b="1" dirty="0" smtClean="0"/>
                <a:t>الإقتصادية </a:t>
              </a:r>
              <a:endParaRPr lang="ar-IQ" sz="2800" b="1" dirty="0" smtClean="0"/>
            </a:p>
            <a:p>
              <a:r>
                <a:rPr lang="ar-IQ" sz="2800" b="1" dirty="0" smtClean="0"/>
                <a:t>العلوم </a:t>
              </a:r>
              <a:r>
                <a:rPr lang="ar-SA" sz="2800" b="1" dirty="0" smtClean="0"/>
                <a:t>الإجتماعية</a:t>
              </a:r>
              <a:endParaRPr lang="ar-IQ" sz="2800" b="1" dirty="0" smtClean="0"/>
            </a:p>
            <a:p>
              <a:r>
                <a:rPr lang="ar-IQ" sz="2800" b="1" dirty="0" smtClean="0"/>
                <a:t>علوم </a:t>
              </a:r>
              <a:r>
                <a:rPr lang="ar-SA" sz="2800" b="1" dirty="0" smtClean="0"/>
                <a:t>الإدارة </a:t>
              </a:r>
              <a:endParaRPr lang="ar-IQ" sz="2800" b="1" dirty="0" smtClean="0"/>
            </a:p>
            <a:p>
              <a:r>
                <a:rPr lang="ar-SA" sz="2800" b="1" dirty="0" smtClean="0">
                  <a:solidFill>
                    <a:srgbClr val="C00000"/>
                  </a:solidFill>
                </a:rPr>
                <a:t>وغيرها من العلوم</a:t>
              </a:r>
              <a:endParaRPr lang="ar-IQ" sz="2800" b="1" dirty="0">
                <a:solidFill>
                  <a:srgbClr val="C00000"/>
                </a:solidFill>
              </a:endParaRPr>
            </a:p>
          </p:txBody>
        </p:sp>
      </p:grpSp>
      <p:grpSp>
        <p:nvGrpSpPr>
          <p:cNvPr id="13" name="Group 12"/>
          <p:cNvGrpSpPr/>
          <p:nvPr/>
        </p:nvGrpSpPr>
        <p:grpSpPr>
          <a:xfrm>
            <a:off x="-642975" y="2000241"/>
            <a:ext cx="9515509" cy="4643469"/>
            <a:chOff x="-642975" y="2000241"/>
            <a:chExt cx="9515509" cy="4643469"/>
          </a:xfrm>
        </p:grpSpPr>
        <p:pic>
          <p:nvPicPr>
            <p:cNvPr id="1026" name="Picture 2" descr="http://www.sst5.com/images/strate10.jpg"/>
            <p:cNvPicPr>
              <a:picLocks noChangeAspect="1" noChangeArrowheads="1"/>
            </p:cNvPicPr>
            <p:nvPr/>
          </p:nvPicPr>
          <p:blipFill>
            <a:blip r:embed="rId2"/>
            <a:srcRect/>
            <a:stretch>
              <a:fillRect/>
            </a:stretch>
          </p:blipFill>
          <p:spPr bwMode="auto">
            <a:xfrm>
              <a:off x="1928794" y="2000241"/>
              <a:ext cx="6943740" cy="4629161"/>
            </a:xfrm>
            <a:prstGeom prst="rect">
              <a:avLst/>
            </a:prstGeom>
            <a:noFill/>
          </p:spPr>
        </p:pic>
        <p:pic>
          <p:nvPicPr>
            <p:cNvPr id="1028" name="Picture 4" descr="http://byfiles.storage.live.com/y1pdVjLS_WLf_O12kzBnAXiP1vZ3Z1k0GXabNHDR-BVMye4zxzvRVX0w8_sfHIhfPTQL9DmjU_ofek"/>
            <p:cNvPicPr>
              <a:picLocks noChangeAspect="1" noChangeArrowheads="1" noCrop="1"/>
            </p:cNvPicPr>
            <p:nvPr/>
          </p:nvPicPr>
          <p:blipFill>
            <a:blip r:embed="rId3"/>
            <a:srcRect/>
            <a:stretch>
              <a:fillRect/>
            </a:stretch>
          </p:blipFill>
          <p:spPr bwMode="auto">
            <a:xfrm>
              <a:off x="-642975" y="2857496"/>
              <a:ext cx="4543457" cy="3786214"/>
            </a:xfrm>
            <a:prstGeom prst="rect">
              <a:avLst/>
            </a:prstGeom>
            <a:noFill/>
          </p:spPr>
        </p:pic>
        <p:sp>
          <p:nvSpPr>
            <p:cNvPr id="9" name="Rectangle 8"/>
            <p:cNvSpPr/>
            <p:nvPr/>
          </p:nvSpPr>
          <p:spPr>
            <a:xfrm>
              <a:off x="214282" y="4929198"/>
              <a:ext cx="4065537" cy="707886"/>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ar-IQ" sz="4000" b="1" dirty="0" smtClean="0"/>
                <a:t>ما تعريف </a:t>
              </a:r>
              <a:r>
                <a:rPr lang="ar-SA" sz="4000" b="1" dirty="0" smtClean="0"/>
                <a:t>الإستراتيجية </a:t>
              </a:r>
              <a:endParaRPr lang="ar-IQ" sz="4000" dirty="0"/>
            </a:p>
          </p:txBody>
        </p:sp>
      </p:grpSp>
    </p:spTree>
    <p:extLst>
      <p:ext uri="{BB962C8B-B14F-4D97-AF65-F5344CB8AC3E}">
        <p14:creationId xmlns:p14="http://schemas.microsoft.com/office/powerpoint/2010/main" val="35989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lide(fromBottom)">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85720" y="357166"/>
          <a:ext cx="8501121" cy="5398008"/>
        </p:xfrm>
        <a:graphic>
          <a:graphicData uri="http://schemas.openxmlformats.org/drawingml/2006/table">
            <a:tbl>
              <a:tblPr rtl="1"/>
              <a:tblGrid>
                <a:gridCol w="4246925"/>
                <a:gridCol w="4254196"/>
              </a:tblGrid>
              <a:tr h="316598">
                <a:tc>
                  <a:txBody>
                    <a:bodyPr/>
                    <a:lstStyle/>
                    <a:p>
                      <a:pPr algn="ctr" rtl="1">
                        <a:lnSpc>
                          <a:spcPct val="115000"/>
                        </a:lnSpc>
                        <a:spcAft>
                          <a:spcPts val="0"/>
                        </a:spcAft>
                      </a:pPr>
                      <a:r>
                        <a:rPr lang="ar-SA" sz="2800" b="1" dirty="0">
                          <a:solidFill>
                            <a:srgbClr val="FFFF00"/>
                          </a:solidFill>
                          <a:latin typeface="Arial"/>
                          <a:ea typeface="Calibri"/>
                          <a:cs typeface="Simplified Arabic"/>
                        </a:rPr>
                        <a:t>عناصر الضعف</a:t>
                      </a:r>
                      <a:endParaRPr lang="en-US" sz="2800" b="1" dirty="0">
                        <a:solidFill>
                          <a:srgbClr val="FFFF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algn="ctr" rtl="1">
                        <a:lnSpc>
                          <a:spcPct val="115000"/>
                        </a:lnSpc>
                        <a:spcAft>
                          <a:spcPts val="0"/>
                        </a:spcAft>
                      </a:pPr>
                      <a:r>
                        <a:rPr lang="ar-SA" sz="2800" b="1" dirty="0">
                          <a:solidFill>
                            <a:srgbClr val="FFFF00"/>
                          </a:solidFill>
                          <a:latin typeface="Arial"/>
                          <a:ea typeface="Calibri"/>
                          <a:cs typeface="Simplified Arabic"/>
                        </a:rPr>
                        <a:t>عناصر القوة</a:t>
                      </a:r>
                      <a:endParaRPr lang="en-US" sz="2800" b="1" dirty="0">
                        <a:solidFill>
                          <a:srgbClr val="FFFF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r>
              <a:tr h="4898376">
                <a:tc>
                  <a:txBody>
                    <a:bodyPr/>
                    <a:lstStyle/>
                    <a:p>
                      <a:pPr marL="342900" lvl="0" indent="-342900" algn="r" rtl="1">
                        <a:lnSpc>
                          <a:spcPct val="115000"/>
                        </a:lnSpc>
                        <a:spcAft>
                          <a:spcPts val="0"/>
                        </a:spcAft>
                        <a:buFont typeface="Times New Roman"/>
                        <a:buChar char="-"/>
                      </a:pPr>
                      <a:r>
                        <a:rPr lang="ar-SA" sz="2800" b="1" dirty="0">
                          <a:solidFill>
                            <a:srgbClr val="0000FF"/>
                          </a:solidFill>
                          <a:latin typeface="Arial"/>
                          <a:ea typeface="Calibri"/>
                          <a:cs typeface="Simplified Arabic"/>
                        </a:rPr>
                        <a:t>عدم وضوح التوجه الاستراتيجي </a:t>
                      </a:r>
                      <a:endParaRPr lang="en-US" sz="2800" b="1" dirty="0">
                        <a:solidFill>
                          <a:srgbClr val="0000FF"/>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00FF"/>
                          </a:solidFill>
                          <a:latin typeface="Arial"/>
                          <a:ea typeface="Calibri"/>
                          <a:cs typeface="Simplified Arabic"/>
                        </a:rPr>
                        <a:t>الموقف التنافسي المتدهور </a:t>
                      </a:r>
                      <a:endParaRPr lang="en-US" sz="2800" b="1" dirty="0">
                        <a:solidFill>
                          <a:srgbClr val="0000FF"/>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00FF"/>
                          </a:solidFill>
                          <a:latin typeface="Arial"/>
                          <a:ea typeface="Calibri"/>
                          <a:cs typeface="Simplified Arabic"/>
                        </a:rPr>
                        <a:t>تسهيلات مهملة للعملاء </a:t>
                      </a:r>
                      <a:endParaRPr lang="en-US" sz="2800" b="1" dirty="0">
                        <a:solidFill>
                          <a:srgbClr val="0000FF"/>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00FF"/>
                          </a:solidFill>
                          <a:latin typeface="Arial"/>
                          <a:ea typeface="Calibri"/>
                          <a:cs typeface="Simplified Arabic"/>
                        </a:rPr>
                        <a:t>نقص الموهبة والخبرة الإدارية </a:t>
                      </a:r>
                      <a:endParaRPr lang="en-US" sz="2800" b="1" dirty="0">
                        <a:solidFill>
                          <a:srgbClr val="0000FF"/>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00FF"/>
                          </a:solidFill>
                          <a:latin typeface="Arial"/>
                          <a:ea typeface="Calibri"/>
                          <a:cs typeface="Simplified Arabic"/>
                        </a:rPr>
                        <a:t>معدل انجاز ضعيف في تنفيذ الخطط </a:t>
                      </a:r>
                      <a:endParaRPr lang="en-US" sz="2800" b="1" dirty="0">
                        <a:solidFill>
                          <a:srgbClr val="0000FF"/>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00FF"/>
                          </a:solidFill>
                          <a:latin typeface="Arial"/>
                          <a:ea typeface="Calibri"/>
                          <a:cs typeface="Simplified Arabic"/>
                        </a:rPr>
                        <a:t>المعاناة من المشاكل العملية الداخلية </a:t>
                      </a:r>
                      <a:endParaRPr lang="en-US" sz="2800" b="1" dirty="0">
                        <a:solidFill>
                          <a:srgbClr val="0000FF"/>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00FF"/>
                          </a:solidFill>
                          <a:latin typeface="Arial"/>
                          <a:ea typeface="Calibri"/>
                          <a:cs typeface="Simplified Arabic"/>
                        </a:rPr>
                        <a:t>عدم القدرة على تحويل المتغيرات الضرورية في الإستراتيجية</a:t>
                      </a:r>
                      <a:endParaRPr lang="en-US" sz="2800" b="1" dirty="0">
                        <a:solidFill>
                          <a:srgbClr val="0000FF"/>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Times New Roman"/>
                        <a:buChar char="-"/>
                      </a:pPr>
                      <a:r>
                        <a:rPr lang="ar-SA" sz="2800" b="1" dirty="0">
                          <a:solidFill>
                            <a:srgbClr val="006600"/>
                          </a:solidFill>
                          <a:latin typeface="Arial"/>
                          <a:ea typeface="Calibri"/>
                          <a:cs typeface="Simplified Arabic"/>
                        </a:rPr>
                        <a:t>الكفاءة المميزة </a:t>
                      </a:r>
                      <a:endParaRPr lang="en-US" sz="2800" b="1" dirty="0">
                        <a:solidFill>
                          <a:srgbClr val="006600"/>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6600"/>
                          </a:solidFill>
                          <a:latin typeface="Arial"/>
                          <a:ea typeface="Calibri"/>
                          <a:cs typeface="Simplified Arabic"/>
                        </a:rPr>
                        <a:t>المصادر المالية المتاحة </a:t>
                      </a:r>
                      <a:endParaRPr lang="en-US" sz="2800" b="1" dirty="0">
                        <a:solidFill>
                          <a:srgbClr val="006600"/>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6600"/>
                          </a:solidFill>
                          <a:latin typeface="Arial"/>
                          <a:ea typeface="Calibri"/>
                          <a:cs typeface="Simplified Arabic"/>
                        </a:rPr>
                        <a:t>مهارات تنافسية جيدة </a:t>
                      </a:r>
                      <a:endParaRPr lang="en-US" sz="2800" b="1" dirty="0">
                        <a:solidFill>
                          <a:srgbClr val="006600"/>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6600"/>
                          </a:solidFill>
                          <a:latin typeface="Arial"/>
                          <a:ea typeface="Calibri"/>
                          <a:cs typeface="Simplified Arabic"/>
                        </a:rPr>
                        <a:t>معرفة جيدة بالمشترين </a:t>
                      </a:r>
                      <a:endParaRPr lang="en-US" sz="2800" b="1" dirty="0">
                        <a:solidFill>
                          <a:srgbClr val="006600"/>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6600"/>
                          </a:solidFill>
                          <a:latin typeface="Arial"/>
                          <a:ea typeface="Calibri"/>
                          <a:cs typeface="Simplified Arabic"/>
                        </a:rPr>
                        <a:t>قيادة جيدة للسوق </a:t>
                      </a:r>
                      <a:endParaRPr lang="en-US" sz="2800" b="1" dirty="0">
                        <a:solidFill>
                          <a:srgbClr val="006600"/>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6600"/>
                          </a:solidFill>
                          <a:latin typeface="Arial"/>
                          <a:ea typeface="Calibri"/>
                          <a:cs typeface="Simplified Arabic"/>
                        </a:rPr>
                        <a:t>النوعية العالية للمنتجات </a:t>
                      </a:r>
                      <a:endParaRPr lang="en-US" sz="2800" b="1" dirty="0">
                        <a:solidFill>
                          <a:srgbClr val="006600"/>
                        </a:solidFill>
                        <a:latin typeface="Calibri"/>
                        <a:ea typeface="Calibri"/>
                        <a:cs typeface="Arial"/>
                      </a:endParaRPr>
                    </a:p>
                    <a:p>
                      <a:pPr marL="342900" lvl="0" indent="-342900" algn="r" rtl="1">
                        <a:lnSpc>
                          <a:spcPct val="115000"/>
                        </a:lnSpc>
                        <a:spcAft>
                          <a:spcPts val="0"/>
                        </a:spcAft>
                        <a:buFont typeface="Times New Roman"/>
                        <a:buChar char="-"/>
                      </a:pPr>
                      <a:r>
                        <a:rPr lang="ar-SA" sz="2800" b="1" dirty="0">
                          <a:solidFill>
                            <a:srgbClr val="006600"/>
                          </a:solidFill>
                          <a:latin typeface="Arial"/>
                          <a:ea typeface="Calibri"/>
                          <a:cs typeface="Simplified Arabic"/>
                        </a:rPr>
                        <a:t>إمكانية متاحة لإجراء تحسينات على المنتجات</a:t>
                      </a:r>
                      <a:endParaRPr lang="en-US" sz="2800" b="1" dirty="0">
                        <a:solidFill>
                          <a:srgbClr val="0066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033952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285720" y="357166"/>
            <a:ext cx="8501058" cy="1200329"/>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tabLst/>
            </a:pPr>
            <a:r>
              <a:rPr kumimoji="0" lang="ar-SA" sz="3600" b="1" i="0" u="none" strike="noStrike" cap="none" normalizeH="0" baseline="0" dirty="0" smtClean="0">
                <a:ln>
                  <a:noFill/>
                </a:ln>
                <a:solidFill>
                  <a:schemeClr val="tx1"/>
                </a:solidFill>
                <a:effectLst/>
                <a:latin typeface="Tahoma" pitchFamily="34" charset="0"/>
                <a:ea typeface="Calibri" pitchFamily="34" charset="0"/>
                <a:cs typeface="Simplified Arabic" pitchFamily="2" charset="-78"/>
              </a:rPr>
              <a:t>عوامل</a:t>
            </a:r>
            <a:r>
              <a:rPr kumimoji="0" lang="ar-SA" sz="3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kumimoji="0" lang="ar-SA" sz="3600" b="1" i="0" u="none" strike="noStrike" cap="none" normalizeH="0" baseline="0" dirty="0" smtClean="0">
                <a:ln>
                  <a:noFill/>
                </a:ln>
                <a:solidFill>
                  <a:schemeClr val="tx1"/>
                </a:solidFill>
                <a:effectLst/>
                <a:latin typeface="Tahoma" pitchFamily="34" charset="0"/>
                <a:ea typeface="Calibri" pitchFamily="34" charset="0"/>
                <a:cs typeface="Simplified Arabic" pitchFamily="2" charset="-78"/>
              </a:rPr>
              <a:t>البيئة</a:t>
            </a:r>
            <a:r>
              <a:rPr kumimoji="0" lang="ar-SA" sz="3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kumimoji="0" lang="ar-SA" sz="3600" b="1" i="0" u="none" strike="noStrike" cap="none" normalizeH="0" baseline="0" dirty="0" smtClean="0">
                <a:ln>
                  <a:noFill/>
                </a:ln>
                <a:solidFill>
                  <a:schemeClr val="tx1"/>
                </a:solidFill>
                <a:effectLst/>
                <a:latin typeface="Tahoma" pitchFamily="34" charset="0"/>
                <a:ea typeface="Calibri" pitchFamily="34" charset="0"/>
                <a:cs typeface="Simplified Arabic" pitchFamily="2" charset="-78"/>
              </a:rPr>
              <a:t>الخارجية</a:t>
            </a:r>
            <a:endParaRPr kumimoji="0" lang="ar-IQ" sz="3600" b="1" i="0" u="none" strike="noStrike" cap="none" normalizeH="0" baseline="0" dirty="0" smtClean="0">
              <a:ln>
                <a:noFill/>
              </a:ln>
              <a:solidFill>
                <a:schemeClr val="tx1"/>
              </a:solidFill>
              <a:effectLst/>
              <a:latin typeface="Tahoma" pitchFamily="34" charset="0"/>
              <a:ea typeface="Calibri" pitchFamily="34" charset="0"/>
              <a:cs typeface="Simplified Arabic" pitchFamily="2" charset="-78"/>
            </a:endParaRPr>
          </a:p>
          <a:p>
            <a:pPr marL="0" marR="0" lvl="0" indent="0" algn="ctr" defTabSz="914400" rtl="1" eaLnBrk="1" fontAlgn="base" latinLnBrk="0" hangingPunct="1">
              <a:lnSpc>
                <a:spcPct val="100000"/>
              </a:lnSpc>
              <a:spcBef>
                <a:spcPct val="0"/>
              </a:spcBef>
              <a:spcAft>
                <a:spcPct val="0"/>
              </a:spcAft>
              <a:buClrTx/>
              <a:buSzTx/>
              <a:tabLst/>
            </a:pPr>
            <a:r>
              <a:rPr kumimoji="0" lang="en-US" sz="36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 </a:t>
            </a:r>
            <a:r>
              <a:rPr kumimoji="0" lang="en-US" sz="3600" b="1" i="0" u="none" strike="noStrike" cap="none" normalizeH="0" baseline="0" dirty="0" smtClean="0">
                <a:ln>
                  <a:noFill/>
                </a:ln>
                <a:solidFill>
                  <a:srgbClr val="FFFF00"/>
                </a:solidFill>
                <a:effectLst/>
                <a:latin typeface="Tahoma" pitchFamily="34" charset="0"/>
                <a:ea typeface="Calibri" pitchFamily="34" charset="0"/>
                <a:cs typeface="Tahoma" pitchFamily="34" charset="0"/>
              </a:rPr>
              <a:t>External Environment factors </a:t>
            </a:r>
            <a:r>
              <a:rPr kumimoji="0" lang="en-US" sz="3600" b="1" i="0" u="none" strike="noStrike" cap="none" normalizeH="0" baseline="0" dirty="0" smtClean="0">
                <a:ln>
                  <a:noFill/>
                </a:ln>
                <a:solidFill>
                  <a:srgbClr val="FFFF00"/>
                </a:solidFill>
                <a:effectLst/>
                <a:latin typeface="Tahoma" pitchFamily="34" charset="0"/>
                <a:ea typeface="Calibri" pitchFamily="34" charset="0"/>
                <a:cs typeface="Simplified Arabic" pitchFamily="2" charset="-78"/>
              </a:rPr>
              <a:t> </a:t>
            </a:r>
            <a:endParaRPr kumimoji="0" lang="en-US" sz="3600" b="1" i="0" u="none" strike="noStrike" cap="none" normalizeH="0" baseline="0" dirty="0" smtClean="0">
              <a:ln>
                <a:noFill/>
              </a:ln>
              <a:solidFill>
                <a:srgbClr val="FFFF00"/>
              </a:solidFill>
              <a:effectLst/>
              <a:latin typeface="Arial" pitchFamily="34" charset="0"/>
              <a:cs typeface="Arial" pitchFamily="34" charset="0"/>
            </a:endParaRPr>
          </a:p>
        </p:txBody>
      </p:sp>
      <p:sp>
        <p:nvSpPr>
          <p:cNvPr id="4098" name="Rectangle 2"/>
          <p:cNvSpPr>
            <a:spLocks noChangeArrowheads="1"/>
          </p:cNvSpPr>
          <p:nvPr/>
        </p:nvSpPr>
        <p:spPr bwMode="auto">
          <a:xfrm>
            <a:off x="4643438" y="1928802"/>
            <a:ext cx="4000464"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المتغيرات الاقتصادية.</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en-US"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 </a:t>
            </a:r>
            <a:r>
              <a:rPr kumimoji="0" lang="ar-SA"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المتغيرات التكنولوجية.</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المتغيرات الإجيماعية.</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المتغيرات الحكومية.</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 name="Group 9"/>
          <p:cNvGrpSpPr/>
          <p:nvPr/>
        </p:nvGrpSpPr>
        <p:grpSpPr>
          <a:xfrm>
            <a:off x="785786" y="3857628"/>
            <a:ext cx="7848332" cy="2062103"/>
            <a:chOff x="785786" y="3857628"/>
            <a:chExt cx="7848332" cy="2062103"/>
          </a:xfrm>
        </p:grpSpPr>
        <p:sp>
          <p:nvSpPr>
            <p:cNvPr id="6" name="Rectangle 5"/>
            <p:cNvSpPr/>
            <p:nvPr/>
          </p:nvSpPr>
          <p:spPr>
            <a:xfrm>
              <a:off x="6072198" y="4357694"/>
              <a:ext cx="2561920" cy="707886"/>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4000" b="1" dirty="0" smtClean="0"/>
                <a:t>البيئة الخاصة </a:t>
              </a:r>
              <a:endParaRPr lang="ar-IQ" sz="4000" b="1" dirty="0"/>
            </a:p>
          </p:txBody>
        </p:sp>
        <p:grpSp>
          <p:nvGrpSpPr>
            <p:cNvPr id="9" name="Group 8"/>
            <p:cNvGrpSpPr/>
            <p:nvPr/>
          </p:nvGrpSpPr>
          <p:grpSpPr>
            <a:xfrm>
              <a:off x="785786" y="3857628"/>
              <a:ext cx="5286412" cy="2062103"/>
              <a:chOff x="785786" y="3857628"/>
              <a:chExt cx="5286412" cy="2062103"/>
            </a:xfrm>
          </p:grpSpPr>
          <p:sp>
            <p:nvSpPr>
              <p:cNvPr id="4099" name="Rectangle 3"/>
              <p:cNvSpPr>
                <a:spLocks noChangeArrowheads="1"/>
              </p:cNvSpPr>
              <p:nvPr/>
            </p:nvSpPr>
            <p:spPr bwMode="auto">
              <a:xfrm>
                <a:off x="785786" y="3857628"/>
                <a:ext cx="4143404" cy="2062103"/>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457200" algn="l"/>
                  </a:tabLst>
                </a:pPr>
                <a:r>
                  <a:rPr kumimoji="0" lang="ar-SA"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العملاء.</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المنافسون.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الموردون.</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sz="3200" b="1" i="0" u="none" strike="noStrike" cap="none" normalizeH="0" baseline="0" dirty="0" smtClean="0">
                    <a:ln>
                      <a:noFill/>
                    </a:ln>
                    <a:solidFill>
                      <a:schemeClr val="tx1"/>
                    </a:solidFill>
                    <a:effectLst/>
                    <a:latin typeface="Arial" pitchFamily="34" charset="0"/>
                    <a:ea typeface="Calibri" pitchFamily="34" charset="0"/>
                    <a:cs typeface="Simplified Arabic" pitchFamily="2" charset="-78"/>
                  </a:rPr>
                  <a:t>الجماعات والأجهزة الناظمة.</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8" name="Left Arrow 7"/>
              <p:cNvSpPr/>
              <p:nvPr/>
            </p:nvSpPr>
            <p:spPr>
              <a:xfrm>
                <a:off x="4929190" y="4572008"/>
                <a:ext cx="1143008" cy="571504"/>
              </a:xfrm>
              <a:prstGeom prst="leftArrow">
                <a:avLst/>
              </a:prstGeom>
            </p:spPr>
            <p:style>
              <a:lnRef idx="1">
                <a:schemeClr val="accent5"/>
              </a:lnRef>
              <a:fillRef idx="2">
                <a:schemeClr val="accent5"/>
              </a:fillRef>
              <a:effectRef idx="1">
                <a:schemeClr val="accent5"/>
              </a:effectRef>
              <a:fontRef idx="minor">
                <a:schemeClr val="dk1"/>
              </a:fontRef>
            </p:style>
            <p:txBody>
              <a:bodyPr rtlCol="1" anchor="ctr"/>
              <a:lstStyle/>
              <a:p>
                <a:pPr algn="ctr"/>
                <a:endParaRPr lang="ar-IQ"/>
              </a:p>
            </p:txBody>
          </p:sp>
        </p:grpSp>
      </p:grpSp>
    </p:spTree>
    <p:extLst>
      <p:ext uri="{BB962C8B-B14F-4D97-AF65-F5344CB8AC3E}">
        <p14:creationId xmlns:p14="http://schemas.microsoft.com/office/powerpoint/2010/main" val="268141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ox(in)">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lide(fromBottom)">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285720" y="357166"/>
            <a:ext cx="8501058" cy="1200329"/>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tabLst/>
            </a:pPr>
            <a:r>
              <a:rPr kumimoji="0" lang="ar-SA" sz="3600" b="1" i="0" u="none" strike="noStrike" cap="none" normalizeH="0" baseline="0" dirty="0" smtClean="0">
                <a:ln>
                  <a:noFill/>
                </a:ln>
                <a:solidFill>
                  <a:schemeClr val="tx1"/>
                </a:solidFill>
                <a:effectLst/>
                <a:latin typeface="Tahoma" pitchFamily="34" charset="0"/>
                <a:ea typeface="Calibri" pitchFamily="34" charset="0"/>
                <a:cs typeface="Simplified Arabic" pitchFamily="2" charset="-78"/>
              </a:rPr>
              <a:t>عوامل</a:t>
            </a:r>
            <a:r>
              <a:rPr kumimoji="0" lang="ar-SA" sz="3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kumimoji="0" lang="ar-SA" sz="3600" b="1" i="0" u="none" strike="noStrike" cap="none" normalizeH="0" baseline="0" dirty="0" smtClean="0">
                <a:ln>
                  <a:noFill/>
                </a:ln>
                <a:solidFill>
                  <a:schemeClr val="tx1"/>
                </a:solidFill>
                <a:effectLst/>
                <a:latin typeface="Tahoma" pitchFamily="34" charset="0"/>
                <a:ea typeface="Calibri" pitchFamily="34" charset="0"/>
                <a:cs typeface="Simplified Arabic" pitchFamily="2" charset="-78"/>
              </a:rPr>
              <a:t>البيئة</a:t>
            </a:r>
            <a:r>
              <a:rPr kumimoji="0" lang="ar-SA" sz="3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lang="ar-IQ" sz="3600" b="1" dirty="0" smtClean="0">
                <a:solidFill>
                  <a:schemeClr val="tx1"/>
                </a:solidFill>
                <a:latin typeface="Tahoma" pitchFamily="34" charset="0"/>
                <a:ea typeface="Calibri" pitchFamily="34" charset="0"/>
                <a:cs typeface="Simplified Arabic" pitchFamily="2" charset="-78"/>
              </a:rPr>
              <a:t>الداخلية</a:t>
            </a:r>
            <a:endParaRPr kumimoji="0" lang="ar-IQ" sz="3600" b="1" i="0" u="none" strike="noStrike" cap="none" normalizeH="0" baseline="0" dirty="0" smtClean="0">
              <a:ln>
                <a:noFill/>
              </a:ln>
              <a:solidFill>
                <a:schemeClr val="tx1"/>
              </a:solidFill>
              <a:effectLst/>
              <a:latin typeface="Tahoma" pitchFamily="34" charset="0"/>
              <a:ea typeface="Calibri" pitchFamily="34" charset="0"/>
              <a:cs typeface="Simplified Arabic" pitchFamily="2" charset="-78"/>
            </a:endParaRPr>
          </a:p>
          <a:p>
            <a:pPr marL="0" marR="0" lvl="0" indent="0" algn="ctr" defTabSz="914400" rtl="1" eaLnBrk="1" fontAlgn="base" latinLnBrk="0" hangingPunct="1">
              <a:lnSpc>
                <a:spcPct val="100000"/>
              </a:lnSpc>
              <a:spcBef>
                <a:spcPct val="0"/>
              </a:spcBef>
              <a:spcAft>
                <a:spcPct val="0"/>
              </a:spcAft>
              <a:buClrTx/>
              <a:buSzTx/>
              <a:tabLst/>
            </a:pPr>
            <a:r>
              <a:rPr kumimoji="0" lang="en-US" sz="36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 </a:t>
            </a:r>
            <a:r>
              <a:rPr kumimoji="0" lang="en-US" sz="3600" b="1" i="0" u="none" strike="noStrike" cap="none" normalizeH="0" baseline="0" dirty="0" smtClean="0">
                <a:ln>
                  <a:noFill/>
                </a:ln>
                <a:solidFill>
                  <a:srgbClr val="FFFF00"/>
                </a:solidFill>
                <a:effectLst/>
                <a:latin typeface="Tahoma" pitchFamily="34" charset="0"/>
                <a:ea typeface="Calibri" pitchFamily="34" charset="0"/>
                <a:cs typeface="Tahoma" pitchFamily="34" charset="0"/>
              </a:rPr>
              <a:t>Internal Environment factors </a:t>
            </a:r>
            <a:r>
              <a:rPr kumimoji="0" lang="en-US" sz="3600" b="1" i="0" u="none" strike="noStrike" cap="none" normalizeH="0" baseline="0" dirty="0" smtClean="0">
                <a:ln>
                  <a:noFill/>
                </a:ln>
                <a:solidFill>
                  <a:srgbClr val="FFFF00"/>
                </a:solidFill>
                <a:effectLst/>
                <a:latin typeface="Tahoma" pitchFamily="34" charset="0"/>
                <a:ea typeface="Calibri" pitchFamily="34" charset="0"/>
                <a:cs typeface="Simplified Arabic" pitchFamily="2" charset="-78"/>
              </a:rPr>
              <a:t> </a:t>
            </a:r>
            <a:endParaRPr kumimoji="0" lang="en-US" sz="3600" b="1" i="0" u="none" strike="noStrike" cap="none" normalizeH="0" baseline="0" dirty="0" smtClean="0">
              <a:ln>
                <a:noFill/>
              </a:ln>
              <a:solidFill>
                <a:srgbClr val="FFFF00"/>
              </a:solidFill>
              <a:effectLst/>
              <a:latin typeface="Arial" pitchFamily="34" charset="0"/>
              <a:cs typeface="Arial" pitchFamily="34" charset="0"/>
            </a:endParaRPr>
          </a:p>
        </p:txBody>
      </p:sp>
      <p:sp>
        <p:nvSpPr>
          <p:cNvPr id="5" name="Rectangle 4"/>
          <p:cNvSpPr/>
          <p:nvPr/>
        </p:nvSpPr>
        <p:spPr>
          <a:xfrm>
            <a:off x="6357950" y="2285992"/>
            <a:ext cx="2500298" cy="3539430"/>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ar-SA" sz="3200" b="1" dirty="0" smtClean="0"/>
              <a:t>هي التي تستطيع المؤسسة التحكم فيها والتأثير عليها وتغييرها وفق ما تحتاجه لصياغة استراتيجيتها </a:t>
            </a:r>
            <a:endParaRPr lang="ar-IQ" sz="3200" b="1" dirty="0"/>
          </a:p>
        </p:txBody>
      </p:sp>
      <p:pic>
        <p:nvPicPr>
          <p:cNvPr id="6" name="Picture 5" descr="بيئة المنظمة.jpg"/>
          <p:cNvPicPr/>
          <p:nvPr/>
        </p:nvPicPr>
        <p:blipFill>
          <a:blip r:embed="rId2"/>
          <a:stretch>
            <a:fillRect/>
          </a:stretch>
        </p:blipFill>
        <p:spPr>
          <a:xfrm>
            <a:off x="357158" y="2000240"/>
            <a:ext cx="5786478" cy="4429156"/>
          </a:xfrm>
          <a:prstGeom prst="rect">
            <a:avLst/>
          </a:prstGeom>
          <a:ln>
            <a:solidFill>
              <a:schemeClr val="tx1"/>
            </a:solidFill>
          </a:ln>
        </p:spPr>
      </p:pic>
    </p:spTree>
    <p:extLst>
      <p:ext uri="{BB962C8B-B14F-4D97-AF65-F5344CB8AC3E}">
        <p14:creationId xmlns:p14="http://schemas.microsoft.com/office/powerpoint/2010/main" val="3079146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786578" y="214290"/>
            <a:ext cx="2093843"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ar-IQ" sz="2800" b="1" dirty="0" smtClean="0">
                <a:solidFill>
                  <a:schemeClr val="tx1"/>
                </a:solidFill>
              </a:rPr>
              <a:t>على سبيل المثال</a:t>
            </a:r>
            <a:endParaRPr lang="ar-IQ" sz="2800" b="1" dirty="0">
              <a:solidFill>
                <a:schemeClr val="tx1"/>
              </a:solidFill>
            </a:endParaRPr>
          </a:p>
        </p:txBody>
      </p:sp>
      <p:sp>
        <p:nvSpPr>
          <p:cNvPr id="22568" name="Text Box 40"/>
          <p:cNvSpPr txBox="1">
            <a:spLocks noChangeArrowheads="1"/>
          </p:cNvSpPr>
          <p:nvPr/>
        </p:nvSpPr>
        <p:spPr bwMode="auto">
          <a:xfrm>
            <a:off x="6786578" y="928670"/>
            <a:ext cx="2028828" cy="857256"/>
          </a:xfrm>
          <a:prstGeom prst="rect">
            <a:avLst/>
          </a:prstGeom>
          <a:ln>
            <a:solidFill>
              <a:srgbClr val="FFFF00"/>
            </a:solidFill>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rgbClr val="FFFF00"/>
                </a:solidFill>
                <a:effectLst/>
                <a:latin typeface="Arial" pitchFamily="34" charset="0"/>
                <a:ea typeface="Arial" pitchFamily="34" charset="0"/>
                <a:cs typeface="Arial" pitchFamily="34" charset="0"/>
              </a:rPr>
              <a:t>كم تكلفة المشروع الجديد؟</a:t>
            </a:r>
            <a:endParaRPr kumimoji="0" lang="ar-IQ" sz="2400" b="0" i="0" u="none" strike="noStrike" cap="none" normalizeH="0" baseline="0" dirty="0" smtClean="0">
              <a:ln>
                <a:noFill/>
              </a:ln>
              <a:solidFill>
                <a:srgbClr val="FFFF00"/>
              </a:solidFill>
              <a:effectLst/>
              <a:latin typeface="Arial" pitchFamily="34" charset="0"/>
              <a:cs typeface="Arial" pitchFamily="34" charset="0"/>
            </a:endParaRPr>
          </a:p>
        </p:txBody>
      </p:sp>
      <p:grpSp>
        <p:nvGrpSpPr>
          <p:cNvPr id="48" name="Group 47"/>
          <p:cNvGrpSpPr/>
          <p:nvPr/>
        </p:nvGrpSpPr>
        <p:grpSpPr>
          <a:xfrm>
            <a:off x="6715140" y="1785926"/>
            <a:ext cx="2100266" cy="1214446"/>
            <a:chOff x="6715140" y="1785926"/>
            <a:chExt cx="2100266" cy="1214446"/>
          </a:xfrm>
        </p:grpSpPr>
        <p:sp>
          <p:nvSpPr>
            <p:cNvPr id="22563" name="AutoShape 35"/>
            <p:cNvSpPr>
              <a:spLocks noChangeArrowheads="1"/>
            </p:cNvSpPr>
            <p:nvPr/>
          </p:nvSpPr>
          <p:spPr bwMode="auto">
            <a:xfrm>
              <a:off x="7429520" y="1785926"/>
              <a:ext cx="754381" cy="344943"/>
            </a:xfrm>
            <a:prstGeom prst="down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400"/>
            </a:p>
          </p:txBody>
        </p:sp>
        <p:sp>
          <p:nvSpPr>
            <p:cNvPr id="22569" name="Text Box 41"/>
            <p:cNvSpPr txBox="1">
              <a:spLocks noChangeArrowheads="1"/>
            </p:cNvSpPr>
            <p:nvPr/>
          </p:nvSpPr>
          <p:spPr bwMode="auto">
            <a:xfrm>
              <a:off x="6715140" y="2143116"/>
              <a:ext cx="2100266" cy="857256"/>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rgbClr val="FFFF00"/>
                  </a:solidFill>
                  <a:effectLst/>
                  <a:latin typeface="Arial" pitchFamily="34" charset="0"/>
                  <a:ea typeface="Arial" pitchFamily="34" charset="0"/>
                  <a:cs typeface="Arial" pitchFamily="34" charset="0"/>
                </a:rPr>
                <a:t>ما مكاسب  المشروع الجديد؟</a:t>
              </a:r>
              <a:endParaRPr kumimoji="0" lang="ar-IQ" sz="2400" b="0" i="0" u="none" strike="noStrike" cap="none" normalizeH="0" baseline="0" dirty="0" smtClean="0">
                <a:ln>
                  <a:noFill/>
                </a:ln>
                <a:solidFill>
                  <a:srgbClr val="FFFF00"/>
                </a:solidFill>
                <a:effectLst/>
                <a:latin typeface="Arial" pitchFamily="34" charset="0"/>
                <a:cs typeface="Arial" pitchFamily="34" charset="0"/>
              </a:endParaRPr>
            </a:p>
          </p:txBody>
        </p:sp>
      </p:grpSp>
      <p:grpSp>
        <p:nvGrpSpPr>
          <p:cNvPr id="49" name="Group 48"/>
          <p:cNvGrpSpPr/>
          <p:nvPr/>
        </p:nvGrpSpPr>
        <p:grpSpPr>
          <a:xfrm>
            <a:off x="6715140" y="3012620"/>
            <a:ext cx="2028828" cy="1202198"/>
            <a:chOff x="6715140" y="3012620"/>
            <a:chExt cx="2028828" cy="1202198"/>
          </a:xfrm>
        </p:grpSpPr>
        <p:sp>
          <p:nvSpPr>
            <p:cNvPr id="22564" name="AutoShape 36"/>
            <p:cNvSpPr>
              <a:spLocks noChangeArrowheads="1"/>
            </p:cNvSpPr>
            <p:nvPr/>
          </p:nvSpPr>
          <p:spPr bwMode="auto">
            <a:xfrm>
              <a:off x="7423802" y="3012620"/>
              <a:ext cx="754381" cy="344943"/>
            </a:xfrm>
            <a:prstGeom prst="down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400"/>
            </a:p>
          </p:txBody>
        </p:sp>
        <p:sp>
          <p:nvSpPr>
            <p:cNvPr id="22570" name="Text Box 42"/>
            <p:cNvSpPr txBox="1">
              <a:spLocks noChangeArrowheads="1"/>
            </p:cNvSpPr>
            <p:nvPr/>
          </p:nvSpPr>
          <p:spPr bwMode="auto">
            <a:xfrm>
              <a:off x="6715140" y="3357562"/>
              <a:ext cx="2028828" cy="857256"/>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كيف تتصرف الجهات المنافسة؟</a:t>
              </a:r>
              <a:endParaRPr kumimoji="0" lang="ar-IQ" sz="24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50" name="Group 49"/>
          <p:cNvGrpSpPr/>
          <p:nvPr/>
        </p:nvGrpSpPr>
        <p:grpSpPr>
          <a:xfrm>
            <a:off x="6715140" y="4227066"/>
            <a:ext cx="1957390" cy="1130760"/>
            <a:chOff x="6715140" y="4227066"/>
            <a:chExt cx="1957390" cy="1130760"/>
          </a:xfrm>
        </p:grpSpPr>
        <p:sp>
          <p:nvSpPr>
            <p:cNvPr id="22565" name="AutoShape 37"/>
            <p:cNvSpPr>
              <a:spLocks noChangeArrowheads="1"/>
            </p:cNvSpPr>
            <p:nvPr/>
          </p:nvSpPr>
          <p:spPr bwMode="auto">
            <a:xfrm>
              <a:off x="7352364" y="4227066"/>
              <a:ext cx="754381" cy="344943"/>
            </a:xfrm>
            <a:prstGeom prst="down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400"/>
            </a:p>
          </p:txBody>
        </p:sp>
        <p:sp>
          <p:nvSpPr>
            <p:cNvPr id="22571" name="Text Box 43"/>
            <p:cNvSpPr txBox="1">
              <a:spLocks noChangeArrowheads="1"/>
            </p:cNvSpPr>
            <p:nvPr/>
          </p:nvSpPr>
          <p:spPr bwMode="auto">
            <a:xfrm>
              <a:off x="6715140" y="4572008"/>
              <a:ext cx="1957390" cy="78581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dirty="0" smtClean="0">
                  <a:ln>
                    <a:noFill/>
                  </a:ln>
                  <a:solidFill>
                    <a:srgbClr val="FFFF00"/>
                  </a:solidFill>
                  <a:effectLst/>
                  <a:latin typeface="Arial" pitchFamily="34" charset="0"/>
                  <a:ea typeface="Arial" pitchFamily="34" charset="0"/>
                  <a:cs typeface="Arial" pitchFamily="34" charset="0"/>
                </a:rPr>
                <a:t>من سيقوم بإدارة المشروع الجديد؟</a:t>
              </a:r>
              <a:endParaRPr kumimoji="0" lang="ar-IQ" sz="2400" b="0" i="0" u="none" strike="noStrike" cap="none" normalizeH="0" baseline="0" dirty="0" smtClean="0">
                <a:ln>
                  <a:noFill/>
                </a:ln>
                <a:solidFill>
                  <a:srgbClr val="FFFF00"/>
                </a:solidFill>
                <a:effectLst/>
                <a:latin typeface="Arial" pitchFamily="34" charset="0"/>
                <a:cs typeface="Arial" pitchFamily="34" charset="0"/>
              </a:endParaRPr>
            </a:p>
          </p:txBody>
        </p:sp>
      </p:grpSp>
      <p:grpSp>
        <p:nvGrpSpPr>
          <p:cNvPr id="51" name="Group 50"/>
          <p:cNvGrpSpPr/>
          <p:nvPr/>
        </p:nvGrpSpPr>
        <p:grpSpPr>
          <a:xfrm>
            <a:off x="6400824" y="5370073"/>
            <a:ext cx="2457456" cy="1202176"/>
            <a:chOff x="6400824" y="5370073"/>
            <a:chExt cx="2457456" cy="1202176"/>
          </a:xfrm>
        </p:grpSpPr>
        <p:sp>
          <p:nvSpPr>
            <p:cNvPr id="22566" name="AutoShape 38"/>
            <p:cNvSpPr>
              <a:spLocks noChangeArrowheads="1"/>
            </p:cNvSpPr>
            <p:nvPr/>
          </p:nvSpPr>
          <p:spPr bwMode="auto">
            <a:xfrm>
              <a:off x="7352364" y="5370073"/>
              <a:ext cx="754381" cy="344943"/>
            </a:xfrm>
            <a:prstGeom prst="down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400"/>
            </a:p>
          </p:txBody>
        </p:sp>
        <p:sp>
          <p:nvSpPr>
            <p:cNvPr id="22572" name="Text Box 44"/>
            <p:cNvSpPr txBox="1">
              <a:spLocks noChangeArrowheads="1"/>
            </p:cNvSpPr>
            <p:nvPr/>
          </p:nvSpPr>
          <p:spPr bwMode="auto">
            <a:xfrm>
              <a:off x="6400824" y="5715017"/>
              <a:ext cx="2457456" cy="85723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smtClean="0">
                  <a:ln>
                    <a:noFill/>
                  </a:ln>
                  <a:solidFill>
                    <a:srgbClr val="FFFF00"/>
                  </a:solidFill>
                  <a:effectLst/>
                  <a:latin typeface="Arial" pitchFamily="34" charset="0"/>
                  <a:ea typeface="Arial" pitchFamily="34" charset="0"/>
                  <a:cs typeface="Arial" pitchFamily="34" charset="0"/>
                </a:rPr>
                <a:t>من سيقوم بتصميم المشروع الجديد؟</a:t>
              </a:r>
              <a:endParaRPr kumimoji="0" lang="ar-IQ" sz="2400" b="0" i="0" u="none" strike="noStrike" cap="none" normalizeH="0" baseline="0" smtClean="0">
                <a:ln>
                  <a:noFill/>
                </a:ln>
                <a:solidFill>
                  <a:srgbClr val="FFFF00"/>
                </a:solidFill>
                <a:effectLst/>
                <a:latin typeface="Arial" pitchFamily="34" charset="0"/>
                <a:cs typeface="Arial" pitchFamily="34" charset="0"/>
              </a:endParaRPr>
            </a:p>
          </p:txBody>
        </p:sp>
      </p:grpSp>
      <p:grpSp>
        <p:nvGrpSpPr>
          <p:cNvPr id="22573" name="Group 45"/>
          <p:cNvGrpSpPr>
            <a:grpSpLocks/>
          </p:cNvGrpSpPr>
          <p:nvPr/>
        </p:nvGrpSpPr>
        <p:grpSpPr bwMode="auto">
          <a:xfrm>
            <a:off x="5429256" y="1000108"/>
            <a:ext cx="928694" cy="5229252"/>
            <a:chOff x="7200" y="3240"/>
            <a:chExt cx="720" cy="3960"/>
          </a:xfrm>
        </p:grpSpPr>
        <p:cxnSp>
          <p:nvCxnSpPr>
            <p:cNvPr id="22574" name="AutoShape 46"/>
            <p:cNvCxnSpPr>
              <a:cxnSpLocks noChangeShapeType="1"/>
            </p:cNvCxnSpPr>
            <p:nvPr/>
          </p:nvCxnSpPr>
          <p:spPr bwMode="auto">
            <a:xfrm flipH="1">
              <a:off x="7560" y="7200"/>
              <a:ext cx="360" cy="0"/>
            </a:xfrm>
            <a:prstGeom prst="straightConnector1">
              <a:avLst/>
            </a:prstGeom>
            <a:noFill/>
            <a:ln w="76200">
              <a:solidFill>
                <a:srgbClr val="808080"/>
              </a:solidFill>
              <a:round/>
              <a:headEnd/>
              <a:tailEnd/>
            </a:ln>
          </p:spPr>
        </p:cxnSp>
        <p:cxnSp>
          <p:nvCxnSpPr>
            <p:cNvPr id="22575" name="AutoShape 47"/>
            <p:cNvCxnSpPr>
              <a:cxnSpLocks noChangeShapeType="1"/>
            </p:cNvCxnSpPr>
            <p:nvPr/>
          </p:nvCxnSpPr>
          <p:spPr bwMode="auto">
            <a:xfrm flipV="1">
              <a:off x="7560" y="3240"/>
              <a:ext cx="0" cy="3960"/>
            </a:xfrm>
            <a:prstGeom prst="straightConnector1">
              <a:avLst/>
            </a:prstGeom>
            <a:noFill/>
            <a:ln w="76200">
              <a:solidFill>
                <a:srgbClr val="808080"/>
              </a:solidFill>
              <a:round/>
              <a:headEnd/>
              <a:tailEnd/>
            </a:ln>
          </p:spPr>
        </p:cxnSp>
        <p:cxnSp>
          <p:nvCxnSpPr>
            <p:cNvPr id="22576" name="AutoShape 48"/>
            <p:cNvCxnSpPr>
              <a:cxnSpLocks noChangeShapeType="1"/>
            </p:cNvCxnSpPr>
            <p:nvPr/>
          </p:nvCxnSpPr>
          <p:spPr bwMode="auto">
            <a:xfrm flipH="1">
              <a:off x="7200" y="3240"/>
              <a:ext cx="360" cy="0"/>
            </a:xfrm>
            <a:prstGeom prst="straightConnector1">
              <a:avLst/>
            </a:prstGeom>
            <a:noFill/>
            <a:ln w="76200">
              <a:solidFill>
                <a:srgbClr val="808080"/>
              </a:solidFill>
              <a:round/>
              <a:headEnd/>
              <a:tailEnd type="triangle" w="med" len="med"/>
            </a:ln>
          </p:spPr>
        </p:cxnSp>
      </p:grpSp>
      <p:sp>
        <p:nvSpPr>
          <p:cNvPr id="22582" name="Text Box 54"/>
          <p:cNvSpPr txBox="1">
            <a:spLocks noChangeArrowheads="1"/>
          </p:cNvSpPr>
          <p:nvPr/>
        </p:nvSpPr>
        <p:spPr bwMode="auto">
          <a:xfrm>
            <a:off x="2857488" y="500043"/>
            <a:ext cx="2595184" cy="100013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هل نتخلف عن الآخرين إذا لم نفعل شيئاً؟</a:t>
            </a:r>
          </a:p>
          <a:p>
            <a:pPr marL="0" marR="0" lvl="0" indent="0" algn="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dirty="0" smtClean="0">
                <a:ln>
                  <a:noFill/>
                </a:ln>
                <a:solidFill>
                  <a:schemeClr val="tx1"/>
                </a:solidFill>
                <a:effectLst/>
                <a:latin typeface="Arial" pitchFamily="34" charset="0"/>
                <a:ea typeface="Arial" pitchFamily="34" charset="0"/>
                <a:cs typeface="Arial" pitchFamily="34" charset="0"/>
              </a:rPr>
              <a:t>نعم                             لا</a:t>
            </a:r>
            <a:endParaRPr kumimoji="0" lang="ar-IQ"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71" name="Group 70"/>
          <p:cNvGrpSpPr/>
          <p:nvPr/>
        </p:nvGrpSpPr>
        <p:grpSpPr>
          <a:xfrm>
            <a:off x="285720" y="571480"/>
            <a:ext cx="2546170" cy="1214446"/>
            <a:chOff x="285720" y="571480"/>
            <a:chExt cx="2546170" cy="1214446"/>
          </a:xfrm>
        </p:grpSpPr>
        <p:sp>
          <p:nvSpPr>
            <p:cNvPr id="22578" name="Text Box 50"/>
            <p:cNvSpPr txBox="1">
              <a:spLocks noChangeArrowheads="1"/>
            </p:cNvSpPr>
            <p:nvPr/>
          </p:nvSpPr>
          <p:spPr bwMode="auto">
            <a:xfrm>
              <a:off x="285720" y="571480"/>
              <a:ext cx="2071702" cy="121444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يحتاج الأمر لمزيد من الوقت للإعتبار والدراسة</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sp>
          <p:nvSpPr>
            <p:cNvPr id="22586" name="AutoShape 58"/>
            <p:cNvSpPr>
              <a:spLocks noChangeArrowheads="1"/>
            </p:cNvSpPr>
            <p:nvPr/>
          </p:nvSpPr>
          <p:spPr bwMode="auto">
            <a:xfrm>
              <a:off x="2214546" y="1285860"/>
              <a:ext cx="617344" cy="191798"/>
            </a:xfrm>
            <a:prstGeom prst="leftArrow">
              <a:avLst>
                <a:gd name="adj1" fmla="val 50000"/>
                <a:gd name="adj2" fmla="val 7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000"/>
            </a:p>
          </p:txBody>
        </p:sp>
      </p:grpSp>
      <p:grpSp>
        <p:nvGrpSpPr>
          <p:cNvPr id="73" name="Group 72"/>
          <p:cNvGrpSpPr/>
          <p:nvPr/>
        </p:nvGrpSpPr>
        <p:grpSpPr>
          <a:xfrm>
            <a:off x="285720" y="2285992"/>
            <a:ext cx="2689046" cy="767191"/>
            <a:chOff x="285720" y="2285992"/>
            <a:chExt cx="2689046" cy="767191"/>
          </a:xfrm>
        </p:grpSpPr>
        <p:sp>
          <p:nvSpPr>
            <p:cNvPr id="22579" name="Text Box 51"/>
            <p:cNvSpPr txBox="1">
              <a:spLocks noChangeArrowheads="1"/>
            </p:cNvSpPr>
            <p:nvPr/>
          </p:nvSpPr>
          <p:spPr bwMode="auto">
            <a:xfrm>
              <a:off x="285720" y="2285992"/>
              <a:ext cx="2071702" cy="76719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400" b="1" i="0" u="none" strike="noStrike" cap="none" normalizeH="0" baseline="0" smtClean="0">
                  <a:ln>
                    <a:noFill/>
                  </a:ln>
                  <a:solidFill>
                    <a:schemeClr val="tx1"/>
                  </a:solidFill>
                  <a:effectLst/>
                  <a:latin typeface="Arial" pitchFamily="34" charset="0"/>
                  <a:ea typeface="Arial" pitchFamily="34" charset="0"/>
                  <a:cs typeface="Arial" pitchFamily="34" charset="0"/>
                </a:rPr>
                <a:t>علينا النظر الى الخيارات الأخرى</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sp>
          <p:nvSpPr>
            <p:cNvPr id="22587" name="AutoShape 59"/>
            <p:cNvSpPr>
              <a:spLocks noChangeArrowheads="1"/>
            </p:cNvSpPr>
            <p:nvPr/>
          </p:nvSpPr>
          <p:spPr bwMode="auto">
            <a:xfrm>
              <a:off x="2357422" y="2500306"/>
              <a:ext cx="617344" cy="191798"/>
            </a:xfrm>
            <a:prstGeom prst="leftArrow">
              <a:avLst>
                <a:gd name="adj1" fmla="val 50000"/>
                <a:gd name="adj2" fmla="val 7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000"/>
            </a:p>
          </p:txBody>
        </p:sp>
      </p:grpSp>
      <p:grpSp>
        <p:nvGrpSpPr>
          <p:cNvPr id="75" name="Group 74"/>
          <p:cNvGrpSpPr/>
          <p:nvPr/>
        </p:nvGrpSpPr>
        <p:grpSpPr>
          <a:xfrm>
            <a:off x="642910" y="3857628"/>
            <a:ext cx="2331856" cy="785818"/>
            <a:chOff x="642910" y="3857628"/>
            <a:chExt cx="2331856" cy="785818"/>
          </a:xfrm>
        </p:grpSpPr>
        <p:sp>
          <p:nvSpPr>
            <p:cNvPr id="22580" name="Text Box 52"/>
            <p:cNvSpPr txBox="1">
              <a:spLocks noChangeArrowheads="1"/>
            </p:cNvSpPr>
            <p:nvPr/>
          </p:nvSpPr>
          <p:spPr bwMode="auto">
            <a:xfrm>
              <a:off x="642910" y="3857628"/>
              <a:ext cx="1714480" cy="78581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defTabSz="914400" rtl="1" eaLnBrk="1" fontAlgn="base" latinLnBrk="0" hangingPunct="1">
                <a:lnSpc>
                  <a:spcPct val="100000"/>
                </a:lnSpc>
                <a:spcBef>
                  <a:spcPct val="0"/>
                </a:spcBef>
                <a:spcAft>
                  <a:spcPts val="1000"/>
                </a:spcAft>
                <a:buClrTx/>
                <a:buSzTx/>
                <a:buFontTx/>
                <a:buNone/>
                <a:tabLst/>
              </a:pPr>
              <a:r>
                <a:rPr kumimoji="0" lang="ar-IQ" sz="2400" b="1" i="0" u="none" strike="noStrike" cap="none" normalizeH="0" baseline="0" smtClean="0">
                  <a:ln>
                    <a:noFill/>
                  </a:ln>
                  <a:solidFill>
                    <a:srgbClr val="FFFF00"/>
                  </a:solidFill>
                  <a:effectLst/>
                  <a:latin typeface="Arial" pitchFamily="34" charset="0"/>
                  <a:ea typeface="Arial" pitchFamily="34" charset="0"/>
                  <a:cs typeface="Arial" pitchFamily="34" charset="0"/>
                </a:rPr>
                <a:t>التخلي من الخطة تماماً</a:t>
              </a:r>
              <a:endParaRPr kumimoji="0" lang="ar-IQ" sz="2400" b="0" i="0" u="none" strike="noStrike" cap="none" normalizeH="0" baseline="0" smtClean="0">
                <a:ln>
                  <a:noFill/>
                </a:ln>
                <a:solidFill>
                  <a:srgbClr val="FFFF00"/>
                </a:solidFill>
                <a:effectLst/>
                <a:latin typeface="Arial" pitchFamily="34" charset="0"/>
                <a:cs typeface="Arial" pitchFamily="34" charset="0"/>
              </a:endParaRPr>
            </a:p>
          </p:txBody>
        </p:sp>
        <p:sp>
          <p:nvSpPr>
            <p:cNvPr id="22588" name="AutoShape 60"/>
            <p:cNvSpPr>
              <a:spLocks noChangeArrowheads="1"/>
            </p:cNvSpPr>
            <p:nvPr/>
          </p:nvSpPr>
          <p:spPr bwMode="auto">
            <a:xfrm>
              <a:off x="2357422" y="4000504"/>
              <a:ext cx="617344" cy="191798"/>
            </a:xfrm>
            <a:prstGeom prst="leftArrow">
              <a:avLst>
                <a:gd name="adj1" fmla="val 50000"/>
                <a:gd name="adj2" fmla="val 7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000"/>
            </a:p>
          </p:txBody>
        </p:sp>
      </p:grpSp>
      <p:grpSp>
        <p:nvGrpSpPr>
          <p:cNvPr id="72" name="Group 71"/>
          <p:cNvGrpSpPr/>
          <p:nvPr/>
        </p:nvGrpSpPr>
        <p:grpSpPr>
          <a:xfrm>
            <a:off x="2857488" y="1357298"/>
            <a:ext cx="2571768" cy="1428760"/>
            <a:chOff x="2857488" y="1357298"/>
            <a:chExt cx="2571768" cy="1428760"/>
          </a:xfrm>
        </p:grpSpPr>
        <p:sp>
          <p:nvSpPr>
            <p:cNvPr id="22583" name="Text Box 55"/>
            <p:cNvSpPr txBox="1">
              <a:spLocks noChangeArrowheads="1"/>
            </p:cNvSpPr>
            <p:nvPr/>
          </p:nvSpPr>
          <p:spPr bwMode="auto">
            <a:xfrm>
              <a:off x="2857488" y="1785926"/>
              <a:ext cx="2571768" cy="100013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هل قمنا بإعتبار جميع البدائل؟</a:t>
              </a:r>
            </a:p>
            <a:p>
              <a:pPr marL="0" marR="0" lvl="0" indent="0" algn="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نعم                           لا</a:t>
              </a:r>
              <a:endParaRPr kumimoji="0" lang="ar-IQ" sz="2000" b="0" i="0" u="none" strike="noStrike" cap="none" normalizeH="0" baseline="0" smtClean="0">
                <a:ln>
                  <a:noFill/>
                </a:ln>
                <a:solidFill>
                  <a:schemeClr val="tx1"/>
                </a:solidFill>
                <a:effectLst/>
                <a:latin typeface="Arial" pitchFamily="34" charset="0"/>
                <a:cs typeface="Arial" pitchFamily="34" charset="0"/>
              </a:endParaRPr>
            </a:p>
          </p:txBody>
        </p:sp>
        <p:sp>
          <p:nvSpPr>
            <p:cNvPr id="22589" name="AutoShape 61"/>
            <p:cNvSpPr>
              <a:spLocks noChangeArrowheads="1"/>
            </p:cNvSpPr>
            <p:nvPr/>
          </p:nvSpPr>
          <p:spPr bwMode="auto">
            <a:xfrm>
              <a:off x="4857752" y="1357298"/>
              <a:ext cx="205781" cy="383596"/>
            </a:xfrm>
            <a:prstGeom prst="downArrow">
              <a:avLst>
                <a:gd name="adj1" fmla="val 50000"/>
                <a:gd name="adj2"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000"/>
            </a:p>
          </p:txBody>
        </p:sp>
      </p:grpSp>
      <p:grpSp>
        <p:nvGrpSpPr>
          <p:cNvPr id="74" name="Group 73"/>
          <p:cNvGrpSpPr/>
          <p:nvPr/>
        </p:nvGrpSpPr>
        <p:grpSpPr>
          <a:xfrm>
            <a:off x="2857488" y="2714620"/>
            <a:ext cx="2595184" cy="1500199"/>
            <a:chOff x="2857488" y="2714620"/>
            <a:chExt cx="2595184" cy="1500199"/>
          </a:xfrm>
        </p:grpSpPr>
        <p:sp>
          <p:nvSpPr>
            <p:cNvPr id="22584" name="Text Box 56"/>
            <p:cNvSpPr txBox="1">
              <a:spLocks noChangeArrowheads="1"/>
            </p:cNvSpPr>
            <p:nvPr/>
          </p:nvSpPr>
          <p:spPr bwMode="auto">
            <a:xfrm>
              <a:off x="2857488" y="3143249"/>
              <a:ext cx="2595184" cy="107157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هل يستحق الأمر الجهود التي ستبذل؟</a:t>
              </a:r>
            </a:p>
            <a:p>
              <a:pPr marL="0" marR="0" lvl="0" indent="0" algn="r"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smtClean="0">
                  <a:ln>
                    <a:noFill/>
                  </a:ln>
                  <a:solidFill>
                    <a:schemeClr val="tx1"/>
                  </a:solidFill>
                  <a:effectLst/>
                  <a:latin typeface="Arial" pitchFamily="34" charset="0"/>
                  <a:ea typeface="Arial" pitchFamily="34" charset="0"/>
                  <a:cs typeface="Arial" pitchFamily="34" charset="0"/>
                </a:rPr>
                <a:t>نعم                           لا</a:t>
              </a:r>
              <a:endParaRPr kumimoji="0" lang="ar-IQ" sz="2000" b="0" i="0" u="none" strike="noStrike" cap="none" normalizeH="0" baseline="0" smtClean="0">
                <a:ln>
                  <a:noFill/>
                </a:ln>
                <a:solidFill>
                  <a:schemeClr val="tx1"/>
                </a:solidFill>
                <a:effectLst/>
                <a:latin typeface="Arial" pitchFamily="34" charset="0"/>
                <a:cs typeface="Arial" pitchFamily="34" charset="0"/>
              </a:endParaRPr>
            </a:p>
          </p:txBody>
        </p:sp>
        <p:sp>
          <p:nvSpPr>
            <p:cNvPr id="22590" name="AutoShape 62"/>
            <p:cNvSpPr>
              <a:spLocks noChangeArrowheads="1"/>
            </p:cNvSpPr>
            <p:nvPr/>
          </p:nvSpPr>
          <p:spPr bwMode="auto">
            <a:xfrm>
              <a:off x="5143504" y="2714620"/>
              <a:ext cx="205781" cy="383596"/>
            </a:xfrm>
            <a:prstGeom prst="downArrow">
              <a:avLst>
                <a:gd name="adj1" fmla="val 50000"/>
                <a:gd name="adj2"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000"/>
            </a:p>
          </p:txBody>
        </p:sp>
      </p:grpSp>
      <p:grpSp>
        <p:nvGrpSpPr>
          <p:cNvPr id="76" name="Group 75"/>
          <p:cNvGrpSpPr/>
          <p:nvPr/>
        </p:nvGrpSpPr>
        <p:grpSpPr>
          <a:xfrm>
            <a:off x="3428992" y="4143380"/>
            <a:ext cx="2263593" cy="932583"/>
            <a:chOff x="3428992" y="4143380"/>
            <a:chExt cx="2263593" cy="932583"/>
          </a:xfrm>
        </p:grpSpPr>
        <p:sp>
          <p:nvSpPr>
            <p:cNvPr id="22585" name="Text Box 57"/>
            <p:cNvSpPr txBox="1">
              <a:spLocks noChangeArrowheads="1"/>
            </p:cNvSpPr>
            <p:nvPr/>
          </p:nvSpPr>
          <p:spPr bwMode="auto">
            <a:xfrm>
              <a:off x="3428992" y="4500570"/>
              <a:ext cx="2263593" cy="57539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800" b="1" i="0" u="none" strike="noStrike" cap="none" normalizeH="0" baseline="0" smtClean="0">
                  <a:ln>
                    <a:noFill/>
                  </a:ln>
                  <a:solidFill>
                    <a:srgbClr val="FFFF00"/>
                  </a:solidFill>
                  <a:effectLst/>
                  <a:latin typeface="Arial" pitchFamily="34" charset="0"/>
                  <a:ea typeface="Arial" pitchFamily="34" charset="0"/>
                  <a:cs typeface="Arial" pitchFamily="34" charset="0"/>
                </a:rPr>
                <a:t>إنطلق الى التنفيذ</a:t>
              </a:r>
              <a:endParaRPr kumimoji="0" lang="ar-IQ" sz="2800" b="0" i="0" u="none" strike="noStrike" cap="none" normalizeH="0" baseline="0" smtClean="0">
                <a:ln>
                  <a:noFill/>
                </a:ln>
                <a:solidFill>
                  <a:srgbClr val="FFFF00"/>
                </a:solidFill>
                <a:effectLst/>
                <a:latin typeface="Arial" pitchFamily="34" charset="0"/>
                <a:cs typeface="Arial" pitchFamily="34" charset="0"/>
              </a:endParaRPr>
            </a:p>
          </p:txBody>
        </p:sp>
        <p:sp>
          <p:nvSpPr>
            <p:cNvPr id="22591" name="AutoShape 63"/>
            <p:cNvSpPr>
              <a:spLocks noChangeArrowheads="1"/>
            </p:cNvSpPr>
            <p:nvPr/>
          </p:nvSpPr>
          <p:spPr bwMode="auto">
            <a:xfrm>
              <a:off x="5143504" y="4143380"/>
              <a:ext cx="205781" cy="383596"/>
            </a:xfrm>
            <a:prstGeom prst="downArrow">
              <a:avLst>
                <a:gd name="adj1" fmla="val 50000"/>
                <a:gd name="adj2"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IQ" sz="2000"/>
            </a:p>
          </p:txBody>
        </p:sp>
      </p:grpSp>
    </p:spTree>
    <p:extLst>
      <p:ext uri="{BB962C8B-B14F-4D97-AF65-F5344CB8AC3E}">
        <p14:creationId xmlns:p14="http://schemas.microsoft.com/office/powerpoint/2010/main" val="3187262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ox(in)">
                                      <p:cBhvr>
                                        <p:cTn id="7" dur="5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box(in)">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box(in)">
                                      <p:cBhvr>
                                        <p:cTn id="17" dur="500"/>
                                        <p:tgtEl>
                                          <p:spTgt spid="5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box(in)">
                                      <p:cBhvr>
                                        <p:cTn id="22" dur="500"/>
                                        <p:tgtEl>
                                          <p:spTgt spid="5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2573"/>
                                        </p:tgtEl>
                                        <p:attrNameLst>
                                          <p:attrName>style.visibility</p:attrName>
                                        </p:attrNameLst>
                                      </p:cBhvr>
                                      <p:to>
                                        <p:strVal val="visible"/>
                                      </p:to>
                                    </p:set>
                                    <p:anim calcmode="lin" valueType="num">
                                      <p:cBhvr additive="base">
                                        <p:cTn id="27" dur="500" fill="hold"/>
                                        <p:tgtEl>
                                          <p:spTgt spid="22573"/>
                                        </p:tgtEl>
                                        <p:attrNameLst>
                                          <p:attrName>ppt_x</p:attrName>
                                        </p:attrNameLst>
                                      </p:cBhvr>
                                      <p:tavLst>
                                        <p:tav tm="0">
                                          <p:val>
                                            <p:strVal val="#ppt_x"/>
                                          </p:val>
                                        </p:tav>
                                        <p:tav tm="100000">
                                          <p:val>
                                            <p:strVal val="#ppt_x"/>
                                          </p:val>
                                        </p:tav>
                                      </p:tavLst>
                                    </p:anim>
                                    <p:anim calcmode="lin" valueType="num">
                                      <p:cBhvr additive="base">
                                        <p:cTn id="28" dur="500" fill="hold"/>
                                        <p:tgtEl>
                                          <p:spTgt spid="2257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22582"/>
                                        </p:tgtEl>
                                        <p:attrNameLst>
                                          <p:attrName>style.visibility</p:attrName>
                                        </p:attrNameLst>
                                      </p:cBhvr>
                                      <p:to>
                                        <p:strVal val="visible"/>
                                      </p:to>
                                    </p:set>
                                    <p:animEffect transition="in" filter="box(in)">
                                      <p:cBhvr>
                                        <p:cTn id="33" dur="500"/>
                                        <p:tgtEl>
                                          <p:spTgt spid="22582"/>
                                        </p:tgtEl>
                                      </p:cBhvr>
                                    </p:animEffect>
                                  </p:childTnLst>
                                </p:cTn>
                              </p:par>
                            </p:childTnLst>
                          </p:cTn>
                        </p:par>
                      </p:childTnLst>
                    </p:cTn>
                  </p:par>
                  <p:par>
                    <p:cTn id="34" fill="hold">
                      <p:stCondLst>
                        <p:cond delay="indefinite"/>
                      </p:stCondLst>
                      <p:childTnLst>
                        <p:par>
                          <p:cTn id="35" fill="hold">
                            <p:stCondLst>
                              <p:cond delay="0"/>
                            </p:stCondLst>
                            <p:childTnLst>
                              <p:par>
                                <p:cTn id="36" presetID="18" presetClass="entr" presetSubtype="12" fill="hold" nodeType="click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strips(downLeft)">
                                      <p:cBhvr>
                                        <p:cTn id="38" dur="500"/>
                                        <p:tgtEl>
                                          <p:spTgt spid="71"/>
                                        </p:tgtEl>
                                      </p:cBhvr>
                                    </p:animEffect>
                                  </p:childTnLst>
                                </p:cTn>
                              </p:par>
                            </p:childTnLst>
                          </p:cTn>
                        </p:par>
                      </p:childTnLst>
                    </p:cTn>
                  </p:par>
                  <p:par>
                    <p:cTn id="39" fill="hold">
                      <p:stCondLst>
                        <p:cond delay="indefinite"/>
                      </p:stCondLst>
                      <p:childTnLst>
                        <p:par>
                          <p:cTn id="40" fill="hold">
                            <p:stCondLst>
                              <p:cond delay="0"/>
                            </p:stCondLst>
                            <p:childTnLst>
                              <p:par>
                                <p:cTn id="41" presetID="18" presetClass="entr" presetSubtype="12" fill="hold" nodeType="click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strips(downLeft)">
                                      <p:cBhvr>
                                        <p:cTn id="43" dur="500"/>
                                        <p:tgtEl>
                                          <p:spTgt spid="72"/>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box(in)">
                                      <p:cBhvr>
                                        <p:cTn id="48" dur="500"/>
                                        <p:tgtEl>
                                          <p:spTgt spid="73"/>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box(in)">
                                      <p:cBhvr>
                                        <p:cTn id="53" dur="500"/>
                                        <p:tgtEl>
                                          <p:spTgt spid="74"/>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box(in)">
                                      <p:cBhvr>
                                        <p:cTn id="58" dur="500"/>
                                        <p:tgtEl>
                                          <p:spTgt spid="75"/>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76"/>
                                        </p:tgtEl>
                                        <p:attrNameLst>
                                          <p:attrName>style.visibility</p:attrName>
                                        </p:attrNameLst>
                                      </p:cBhvr>
                                      <p:to>
                                        <p:strVal val="visible"/>
                                      </p:to>
                                    </p:set>
                                    <p:anim calcmode="lin" valueType="num">
                                      <p:cBhvr additive="base">
                                        <p:cTn id="63" dur="500" fill="hold"/>
                                        <p:tgtEl>
                                          <p:spTgt spid="76"/>
                                        </p:tgtEl>
                                        <p:attrNameLst>
                                          <p:attrName>ppt_x</p:attrName>
                                        </p:attrNameLst>
                                      </p:cBhvr>
                                      <p:tavLst>
                                        <p:tav tm="0">
                                          <p:val>
                                            <p:strVal val="#ppt_x"/>
                                          </p:val>
                                        </p:tav>
                                        <p:tav tm="100000">
                                          <p:val>
                                            <p:strVal val="#ppt_x"/>
                                          </p:val>
                                        </p:tav>
                                      </p:tavLst>
                                    </p:anim>
                                    <p:anim calcmode="lin" valueType="num">
                                      <p:cBhvr additive="base">
                                        <p:cTn id="64"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8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D:\مواضيع لإدارة الفنادق\صور تعبيرية متنوعة\version4_email_marketing_event2_340_309_.jpg"/>
          <p:cNvPicPr>
            <a:picLocks noChangeAspect="1" noChangeArrowheads="1"/>
          </p:cNvPicPr>
          <p:nvPr/>
        </p:nvPicPr>
        <p:blipFill>
          <a:blip r:embed="rId2"/>
          <a:srcRect/>
          <a:stretch>
            <a:fillRect/>
          </a:stretch>
        </p:blipFill>
        <p:spPr bwMode="auto">
          <a:xfrm>
            <a:off x="0" y="1428736"/>
            <a:ext cx="5580949" cy="5072098"/>
          </a:xfrm>
          <a:prstGeom prst="rect">
            <a:avLst/>
          </a:prstGeom>
          <a:noFill/>
        </p:spPr>
      </p:pic>
      <p:grpSp>
        <p:nvGrpSpPr>
          <p:cNvPr id="5" name="Group 4"/>
          <p:cNvGrpSpPr/>
          <p:nvPr/>
        </p:nvGrpSpPr>
        <p:grpSpPr>
          <a:xfrm>
            <a:off x="948652" y="500042"/>
            <a:ext cx="7922570" cy="646331"/>
            <a:chOff x="790926" y="1214422"/>
            <a:chExt cx="7922570" cy="646331"/>
          </a:xfrm>
        </p:grpSpPr>
        <p:sp>
          <p:nvSpPr>
            <p:cNvPr id="6" name="Rectangle 5"/>
            <p:cNvSpPr/>
            <p:nvPr/>
          </p:nvSpPr>
          <p:spPr>
            <a:xfrm>
              <a:off x="790926" y="1214422"/>
              <a:ext cx="7345729" cy="646331"/>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IQ" sz="3600" b="1" dirty="0" smtClean="0"/>
                <a:t>صياغة الاستراتيجية </a:t>
              </a:r>
              <a:r>
                <a:rPr lang="en-US" sz="3600" b="1" dirty="0" smtClean="0"/>
                <a:t>Strategy Formulation</a:t>
              </a:r>
              <a:endParaRPr lang="ar-IQ" sz="3600" b="1" dirty="0"/>
            </a:p>
          </p:txBody>
        </p:sp>
        <p:sp>
          <p:nvSpPr>
            <p:cNvPr id="7" name="Rectangle 6"/>
            <p:cNvSpPr/>
            <p:nvPr/>
          </p:nvSpPr>
          <p:spPr>
            <a:xfrm>
              <a:off x="8269144" y="1214422"/>
              <a:ext cx="444352"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ar-IQ" sz="3600" b="1" dirty="0" smtClean="0"/>
                <a:t>4</a:t>
              </a:r>
              <a:endParaRPr lang="ar-IQ" sz="3600" b="1" dirty="0"/>
            </a:p>
          </p:txBody>
        </p:sp>
      </p:grpSp>
      <p:sp>
        <p:nvSpPr>
          <p:cNvPr id="25601" name="Rectangle 1"/>
          <p:cNvSpPr>
            <a:spLocks noChangeArrowheads="1"/>
          </p:cNvSpPr>
          <p:nvPr/>
        </p:nvSpPr>
        <p:spPr bwMode="auto">
          <a:xfrm>
            <a:off x="5500694" y="1571612"/>
            <a:ext cx="3286148" cy="4524315"/>
          </a:xfrm>
          <a:prstGeom prst="rect">
            <a:avLst/>
          </a:prstGeom>
          <a:ln w="57150">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6600"/>
                </a:solidFill>
                <a:effectLst/>
                <a:latin typeface="Arial" pitchFamily="34" charset="0"/>
                <a:ea typeface="Calibri" pitchFamily="34" charset="0"/>
                <a:cs typeface="Simplified Arabic" pitchFamily="2" charset="-78"/>
              </a:rPr>
              <a:t> وهي </a:t>
            </a:r>
            <a:r>
              <a:rPr kumimoji="0" lang="ar-SA" sz="3200" b="1" i="0" u="none" strike="noStrike" cap="none" normalizeH="0" baseline="0" dirty="0" smtClean="0">
                <a:ln>
                  <a:noFill/>
                </a:ln>
                <a:solidFill>
                  <a:srgbClr val="FF0000"/>
                </a:solidFill>
                <a:effectLst/>
                <a:latin typeface="Arial" pitchFamily="34" charset="0"/>
                <a:ea typeface="Calibri" pitchFamily="34" charset="0"/>
                <a:cs typeface="Simplified Arabic" pitchFamily="2" charset="-78"/>
              </a:rPr>
              <a:t>المرحلة التي توضع فيها الخطط طويلة الأمد</a:t>
            </a:r>
            <a:r>
              <a:rPr kumimoji="0" lang="ar-SA" sz="3200" b="1" i="0" u="none" strike="noStrike" cap="none" normalizeH="0" baseline="0" dirty="0" smtClean="0">
                <a:ln>
                  <a:noFill/>
                </a:ln>
                <a:solidFill>
                  <a:srgbClr val="006600"/>
                </a:solidFill>
                <a:effectLst/>
                <a:latin typeface="Arial" pitchFamily="34" charset="0"/>
                <a:ea typeface="Calibri" pitchFamily="34" charset="0"/>
                <a:cs typeface="Simplified Arabic" pitchFamily="2" charset="-78"/>
              </a:rPr>
              <a:t>، لتتمكن الإدارة العليا من إستغلال الفرص، وتتجنب التهديدات، وتزيد نقاط القوة، وتحدّ من نقاط الضعف، بأسلوب إيجابي وفعال. </a:t>
            </a:r>
            <a:endParaRPr kumimoji="0" lang="ar-SA" sz="3200" b="1" i="0" u="none" strike="noStrike" cap="none" normalizeH="0" baseline="0" dirty="0" smtClean="0">
              <a:ln>
                <a:noFill/>
              </a:ln>
              <a:solidFill>
                <a:srgbClr val="006600"/>
              </a:solidFill>
              <a:effectLst/>
              <a:latin typeface="Arial" pitchFamily="34" charset="0"/>
              <a:cs typeface="Arial" pitchFamily="34" charset="0"/>
            </a:endParaRPr>
          </a:p>
        </p:txBody>
      </p:sp>
    </p:spTree>
    <p:extLst>
      <p:ext uri="{BB962C8B-B14F-4D97-AF65-F5344CB8AC3E}">
        <p14:creationId xmlns:p14="http://schemas.microsoft.com/office/powerpoint/2010/main" val="19679908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1538" y="500042"/>
            <a:ext cx="6852325" cy="646331"/>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r>
              <a:rPr lang="ar-SA" sz="3600" b="1" dirty="0" smtClean="0">
                <a:solidFill>
                  <a:srgbClr val="0000FF"/>
                </a:solidFill>
              </a:rPr>
              <a:t>التخطيط الاستراتيجي </a:t>
            </a:r>
            <a:r>
              <a:rPr lang="en-US" sz="3600" b="1" dirty="0" smtClean="0">
                <a:solidFill>
                  <a:srgbClr val="0000FF"/>
                </a:solidFill>
              </a:rPr>
              <a:t>Strategic Planning</a:t>
            </a:r>
            <a:endParaRPr lang="ar-IQ" sz="3600" dirty="0">
              <a:solidFill>
                <a:srgbClr val="0000FF"/>
              </a:solidFill>
            </a:endParaRPr>
          </a:p>
        </p:txBody>
      </p:sp>
      <p:grpSp>
        <p:nvGrpSpPr>
          <p:cNvPr id="9" name="Group 8"/>
          <p:cNvGrpSpPr/>
          <p:nvPr/>
        </p:nvGrpSpPr>
        <p:grpSpPr>
          <a:xfrm>
            <a:off x="571472" y="3929066"/>
            <a:ext cx="8286808" cy="2609851"/>
            <a:chOff x="571472" y="3929066"/>
            <a:chExt cx="8286808" cy="2609851"/>
          </a:xfrm>
        </p:grpSpPr>
        <p:pic>
          <p:nvPicPr>
            <p:cNvPr id="3074" name="Picture 2" descr="http://al3loom.com/wp-content/uploads/2011/01/%D8%A7%D9%84%D8%AA%D8%AE%D8%B7%D9%8A%D8%B7-%D8%A7%D9%84%D8%A7%D8%B3%D8%AA%D8%B1%D8%A7%D8%AA%D9%8A%D8%AC%D9%8A.jpg"/>
            <p:cNvPicPr>
              <a:picLocks noChangeAspect="1" noChangeArrowheads="1"/>
            </p:cNvPicPr>
            <p:nvPr/>
          </p:nvPicPr>
          <p:blipFill>
            <a:blip r:embed="rId2"/>
            <a:srcRect/>
            <a:stretch>
              <a:fillRect/>
            </a:stretch>
          </p:blipFill>
          <p:spPr bwMode="auto">
            <a:xfrm>
              <a:off x="4676805" y="3929066"/>
              <a:ext cx="4181475" cy="260985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Rectangle 6"/>
            <p:cNvSpPr/>
            <p:nvPr/>
          </p:nvSpPr>
          <p:spPr>
            <a:xfrm>
              <a:off x="571472" y="4214818"/>
              <a:ext cx="3857652" cy="2308324"/>
            </a:xfrm>
            <a:prstGeom prst="rect">
              <a:avLst/>
            </a:prstGeom>
          </p:spPr>
          <p:txBody>
            <a:bodyPr wrap="square">
              <a:spAutoFit/>
            </a:bodyPr>
            <a:lstStyle/>
            <a:p>
              <a:r>
                <a:rPr lang="ar-IQ" sz="3600" b="1" dirty="0" smtClean="0">
                  <a:solidFill>
                    <a:srgbClr val="006600"/>
                  </a:solidFill>
                </a:rPr>
                <a:t>هو</a:t>
              </a:r>
              <a:r>
                <a:rPr lang="ar-SA" sz="3600" b="1" dirty="0" smtClean="0">
                  <a:solidFill>
                    <a:srgbClr val="006600"/>
                  </a:solidFill>
                </a:rPr>
                <a:t>عملية متجددة يتم تحديثها كل عام لدراسة المستجدات الخارجية والداخلية.</a:t>
              </a:r>
              <a:endParaRPr lang="ar-IQ" sz="3600" b="1" dirty="0">
                <a:solidFill>
                  <a:srgbClr val="006600"/>
                </a:solidFill>
              </a:endParaRPr>
            </a:p>
          </p:txBody>
        </p:sp>
      </p:grpSp>
      <p:grpSp>
        <p:nvGrpSpPr>
          <p:cNvPr id="10" name="Group 9"/>
          <p:cNvGrpSpPr/>
          <p:nvPr/>
        </p:nvGrpSpPr>
        <p:grpSpPr>
          <a:xfrm>
            <a:off x="214282" y="1643051"/>
            <a:ext cx="8501090" cy="2242556"/>
            <a:chOff x="214282" y="1643051"/>
            <a:chExt cx="8501090" cy="2242556"/>
          </a:xfrm>
        </p:grpSpPr>
        <p:sp>
          <p:nvSpPr>
            <p:cNvPr id="5" name="Rectangle 4"/>
            <p:cNvSpPr/>
            <p:nvPr/>
          </p:nvSpPr>
          <p:spPr>
            <a:xfrm>
              <a:off x="3500430" y="1714488"/>
              <a:ext cx="5214942" cy="206210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SA" sz="3200" b="1" dirty="0" smtClean="0">
                  <a:solidFill>
                    <a:srgbClr val="0000FF"/>
                  </a:solidFill>
                </a:rPr>
                <a:t>هو تخطيط بعيد المدى يأخذ في ال</a:t>
              </a:r>
              <a:r>
                <a:rPr lang="ar-IQ" sz="3200" b="1" dirty="0" smtClean="0">
                  <a:solidFill>
                    <a:srgbClr val="0000FF"/>
                  </a:solidFill>
                </a:rPr>
                <a:t>إ</a:t>
              </a:r>
              <a:r>
                <a:rPr lang="ar-SA" sz="3200" b="1" dirty="0" smtClean="0">
                  <a:solidFill>
                    <a:srgbClr val="0000FF"/>
                  </a:solidFill>
                </a:rPr>
                <a:t>عتبار المتغيرات الداخلية والخارجية ويحدد القطاعات والشرائح السوقية المستهدفة وأسلوب المنافسة. </a:t>
              </a:r>
              <a:endParaRPr lang="ar-IQ" sz="3200" b="1" dirty="0" smtClean="0">
                <a:solidFill>
                  <a:srgbClr val="0000FF"/>
                </a:solidFill>
              </a:endParaRPr>
            </a:p>
          </p:txBody>
        </p:sp>
        <p:pic>
          <p:nvPicPr>
            <p:cNvPr id="3076" name="Picture 4" descr="https://encrypted-tbn0.gstatic.com/images?q=tbn:ANd9GcQtH2H9c7FcmE7AMWYo0n3IbsLmT31jPFLFzHW91dSWfquBSzsH"/>
            <p:cNvPicPr>
              <a:picLocks noChangeAspect="1" noChangeArrowheads="1"/>
            </p:cNvPicPr>
            <p:nvPr/>
          </p:nvPicPr>
          <p:blipFill>
            <a:blip r:embed="rId3"/>
            <a:srcRect/>
            <a:stretch>
              <a:fillRect/>
            </a:stretch>
          </p:blipFill>
          <p:spPr bwMode="auto">
            <a:xfrm>
              <a:off x="214282" y="1643051"/>
              <a:ext cx="3071834" cy="22425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Tree>
    <p:extLst>
      <p:ext uri="{BB962C8B-B14F-4D97-AF65-F5344CB8AC3E}">
        <p14:creationId xmlns:p14="http://schemas.microsoft.com/office/powerpoint/2010/main" val="1872265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a:bodyPr>
          <a:lstStyle/>
          <a:p>
            <a:r>
              <a:rPr lang="ar-SA" b="1" dirty="0" smtClean="0">
                <a:solidFill>
                  <a:srgbClr val="C00000"/>
                </a:solidFill>
              </a:rPr>
              <a:t>الشمول والتكامل </a:t>
            </a:r>
            <a:r>
              <a:rPr lang="ar-SA" b="1" dirty="0" smtClean="0"/>
              <a:t>: وذلك يتطلب دراسة العوامل البيئية المحيطة سواء كانت داخلية أو خارجية، والنظر إليها بصورة شاملة. ونتيجة لكون هذه العوامل ذات طبيعة متغيرة فإن ذلك يتطلب أن يتسم </a:t>
            </a:r>
            <a:r>
              <a:rPr lang="ar-SA" b="1" dirty="0" smtClean="0">
                <a:solidFill>
                  <a:srgbClr val="0000FF"/>
                </a:solidFill>
              </a:rPr>
              <a:t>التخطيط الاستراتيجي بالديناميكية </a:t>
            </a:r>
            <a:r>
              <a:rPr lang="ar-SA" b="1" dirty="0" smtClean="0"/>
              <a:t>لكي يتحقق التوافق والتكيف المستمر مع البيئة المحيطة</a:t>
            </a:r>
            <a:r>
              <a:rPr lang="en-US" b="1" dirty="0" smtClean="0"/>
              <a:t> .</a:t>
            </a:r>
          </a:p>
          <a:p>
            <a:r>
              <a:rPr lang="ar-SA" b="1" dirty="0" smtClean="0">
                <a:solidFill>
                  <a:srgbClr val="C00000"/>
                </a:solidFill>
              </a:rPr>
              <a:t>المرونة</a:t>
            </a:r>
            <a:r>
              <a:rPr lang="ar-SA" b="1" dirty="0" smtClean="0"/>
              <a:t> : يجب أن يتسم التخطيط الاستراتيجي بالمرونة من حيث </a:t>
            </a:r>
            <a:r>
              <a:rPr lang="ar-SA" b="1" dirty="0" smtClean="0">
                <a:solidFill>
                  <a:srgbClr val="0000FF"/>
                </a:solidFill>
              </a:rPr>
              <a:t>التنبؤ بالتغيرات </a:t>
            </a:r>
            <a:r>
              <a:rPr lang="ar-SA" b="1" dirty="0" smtClean="0"/>
              <a:t>التي تحدث في العوامل البيئة المحيطة، وأن تؤخذ المعلومات الخاصة بهذه التنبؤات في الإعتبار عند إتخاذ القرارات الاستراتيجية</a:t>
            </a:r>
            <a:r>
              <a:rPr lang="en-US" b="1" dirty="0" smtClean="0"/>
              <a:t> .</a:t>
            </a:r>
            <a:endParaRPr lang="ar-IQ" b="1" dirty="0"/>
          </a:p>
        </p:txBody>
      </p:sp>
      <p:sp>
        <p:nvSpPr>
          <p:cNvPr id="5" name="Rectangle 4"/>
          <p:cNvSpPr/>
          <p:nvPr/>
        </p:nvSpPr>
        <p:spPr>
          <a:xfrm>
            <a:off x="2000232" y="571480"/>
            <a:ext cx="4895892" cy="646331"/>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r>
              <a:rPr lang="ar-IQ" sz="3600" b="1" dirty="0" smtClean="0">
                <a:solidFill>
                  <a:srgbClr val="0000FF"/>
                </a:solidFill>
              </a:rPr>
              <a:t>خصائص </a:t>
            </a:r>
            <a:r>
              <a:rPr lang="ar-SA" sz="3600" b="1" dirty="0" smtClean="0">
                <a:solidFill>
                  <a:srgbClr val="0000FF"/>
                </a:solidFill>
              </a:rPr>
              <a:t>التخطيط الاستراتيجي </a:t>
            </a:r>
            <a:endParaRPr lang="ar-IQ" sz="3600" b="1" dirty="0">
              <a:solidFill>
                <a:srgbClr val="0000FF"/>
              </a:solidFill>
            </a:endParaRPr>
          </a:p>
        </p:txBody>
      </p:sp>
    </p:spTree>
    <p:extLst>
      <p:ext uri="{BB962C8B-B14F-4D97-AF65-F5344CB8AC3E}">
        <p14:creationId xmlns:p14="http://schemas.microsoft.com/office/powerpoint/2010/main" val="2686737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86314" y="357166"/>
            <a:ext cx="4121641" cy="646331"/>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r>
              <a:rPr lang="ar-IQ" sz="3600" b="1" dirty="0" smtClean="0">
                <a:solidFill>
                  <a:srgbClr val="0000FF"/>
                </a:solidFill>
              </a:rPr>
              <a:t>أنواع الخطط </a:t>
            </a:r>
            <a:r>
              <a:rPr lang="ar-SA" sz="3600" b="1" dirty="0" smtClean="0">
                <a:solidFill>
                  <a:srgbClr val="0000FF"/>
                </a:solidFill>
              </a:rPr>
              <a:t>الاستراتيجي</a:t>
            </a:r>
            <a:r>
              <a:rPr lang="ar-IQ" sz="3600" b="1" dirty="0" smtClean="0">
                <a:solidFill>
                  <a:srgbClr val="0000FF"/>
                </a:solidFill>
              </a:rPr>
              <a:t>ية</a:t>
            </a:r>
            <a:endParaRPr lang="ar-IQ" sz="3600" b="1" dirty="0">
              <a:solidFill>
                <a:srgbClr val="0000FF"/>
              </a:solidFill>
            </a:endParaRPr>
          </a:p>
        </p:txBody>
      </p:sp>
      <p:grpSp>
        <p:nvGrpSpPr>
          <p:cNvPr id="11" name="Group 10"/>
          <p:cNvGrpSpPr/>
          <p:nvPr/>
        </p:nvGrpSpPr>
        <p:grpSpPr>
          <a:xfrm>
            <a:off x="357158" y="1142984"/>
            <a:ext cx="8122721" cy="1077218"/>
            <a:chOff x="357158" y="1142984"/>
            <a:chExt cx="8122721" cy="1077218"/>
          </a:xfrm>
        </p:grpSpPr>
        <p:sp>
          <p:nvSpPr>
            <p:cNvPr id="6" name="Rectangle 5"/>
            <p:cNvSpPr/>
            <p:nvPr/>
          </p:nvSpPr>
          <p:spPr>
            <a:xfrm>
              <a:off x="357158" y="1142984"/>
              <a:ext cx="4714908" cy="1077218"/>
            </a:xfrm>
            <a:prstGeom prst="rect">
              <a:avLst/>
            </a:prstGeom>
          </p:spPr>
          <p:txBody>
            <a:bodyPr wrap="square">
              <a:spAutoFit/>
            </a:bodyPr>
            <a:lstStyle/>
            <a:p>
              <a:pPr algn="ctr"/>
              <a:r>
                <a:rPr lang="ar-SA" sz="3200" b="1" dirty="0" smtClean="0">
                  <a:solidFill>
                    <a:srgbClr val="0000FF"/>
                  </a:solidFill>
                </a:rPr>
                <a:t>خطة طويلة الأجل لفترات تتراوح ما بين 5 – 15 سنة </a:t>
              </a:r>
              <a:endParaRPr lang="ar-IQ" sz="3200" b="1" dirty="0">
                <a:solidFill>
                  <a:srgbClr val="0000FF"/>
                </a:solidFill>
              </a:endParaRPr>
            </a:p>
          </p:txBody>
        </p:sp>
        <p:grpSp>
          <p:nvGrpSpPr>
            <p:cNvPr id="9" name="Group 8"/>
            <p:cNvGrpSpPr/>
            <p:nvPr/>
          </p:nvGrpSpPr>
          <p:grpSpPr>
            <a:xfrm>
              <a:off x="5143504" y="1272589"/>
              <a:ext cx="3336375" cy="584775"/>
              <a:chOff x="5494349" y="1785926"/>
              <a:chExt cx="3336375" cy="584775"/>
            </a:xfrm>
          </p:grpSpPr>
          <p:sp>
            <p:nvSpPr>
              <p:cNvPr id="7" name="Rectangle 6"/>
              <p:cNvSpPr/>
              <p:nvPr/>
            </p:nvSpPr>
            <p:spPr>
              <a:xfrm>
                <a:off x="8429652" y="1785926"/>
                <a:ext cx="401072"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r-IQ" sz="3200" dirty="0" smtClean="0"/>
                  <a:t>1</a:t>
                </a:r>
                <a:endParaRPr lang="ar-IQ" sz="3200" dirty="0"/>
              </a:p>
            </p:txBody>
          </p:sp>
          <p:sp>
            <p:nvSpPr>
              <p:cNvPr id="8" name="Rectangle 7"/>
              <p:cNvSpPr/>
              <p:nvPr/>
            </p:nvSpPr>
            <p:spPr>
              <a:xfrm>
                <a:off x="5494349" y="1785926"/>
                <a:ext cx="2725426" cy="58477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ar-SA" sz="3200" b="1" dirty="0" smtClean="0"/>
                  <a:t>الخطة الاستراتيجية</a:t>
                </a:r>
                <a:endParaRPr lang="ar-IQ" sz="3200" b="1" dirty="0"/>
              </a:p>
            </p:txBody>
          </p:sp>
        </p:grpSp>
      </p:grpSp>
      <p:sp>
        <p:nvSpPr>
          <p:cNvPr id="10" name="Content Placeholder 2"/>
          <p:cNvSpPr>
            <a:spLocks noGrp="1"/>
          </p:cNvSpPr>
          <p:nvPr>
            <p:ph idx="1"/>
          </p:nvPr>
        </p:nvSpPr>
        <p:spPr>
          <a:xfrm>
            <a:off x="285720" y="2357430"/>
            <a:ext cx="8229600" cy="3929090"/>
          </a:xfrm>
        </p:spPr>
        <p:txBody>
          <a:bodyPr>
            <a:normAutofit fontScale="92500"/>
          </a:bodyPr>
          <a:lstStyle/>
          <a:p>
            <a:r>
              <a:rPr lang="ar-SA" b="1" dirty="0" smtClean="0">
                <a:solidFill>
                  <a:srgbClr val="7030A0"/>
                </a:solidFill>
              </a:rPr>
              <a:t>خطوط عريضة وتتم في المستويات الإدارية العليا.</a:t>
            </a:r>
            <a:endParaRPr lang="ar-IQ" b="1" dirty="0" smtClean="0">
              <a:solidFill>
                <a:srgbClr val="7030A0"/>
              </a:solidFill>
            </a:endParaRPr>
          </a:p>
          <a:p>
            <a:r>
              <a:rPr lang="ar-SA" b="1" dirty="0" smtClean="0">
                <a:solidFill>
                  <a:srgbClr val="7030A0"/>
                </a:solidFill>
              </a:rPr>
              <a:t>مظلة تربط بين الخطط على مختلف المستويات التنظيمية</a:t>
            </a:r>
            <a:r>
              <a:rPr lang="ar-IQ" b="1" dirty="0" smtClean="0">
                <a:solidFill>
                  <a:srgbClr val="7030A0"/>
                </a:solidFill>
              </a:rPr>
              <a:t>.</a:t>
            </a:r>
          </a:p>
          <a:p>
            <a:r>
              <a:rPr lang="ar-SA" b="1" dirty="0" smtClean="0">
                <a:solidFill>
                  <a:srgbClr val="7030A0"/>
                </a:solidFill>
              </a:rPr>
              <a:t>إطار لتوجيه القرارات في المنظمة</a:t>
            </a:r>
            <a:r>
              <a:rPr lang="ar-IQ" b="1" dirty="0" smtClean="0">
                <a:solidFill>
                  <a:srgbClr val="7030A0"/>
                </a:solidFill>
              </a:rPr>
              <a:t>.</a:t>
            </a:r>
          </a:p>
          <a:p>
            <a:r>
              <a:rPr lang="ar-SA" b="1" dirty="0" smtClean="0">
                <a:solidFill>
                  <a:srgbClr val="7030A0"/>
                </a:solidFill>
              </a:rPr>
              <a:t>خطة إنمائية طويلة الأجل يحدد فيها فلسفة المنشأة والأهداف التي تسعى لتحقيقها والبرامج الزمنية لتحقيق هذه الأهداف</a:t>
            </a:r>
            <a:r>
              <a:rPr lang="ar-IQ" b="1" dirty="0" smtClean="0">
                <a:solidFill>
                  <a:srgbClr val="7030A0"/>
                </a:solidFill>
              </a:rPr>
              <a:t>.</a:t>
            </a:r>
          </a:p>
          <a:p>
            <a:r>
              <a:rPr lang="ar-IQ" b="1" dirty="0" smtClean="0">
                <a:solidFill>
                  <a:srgbClr val="7030A0"/>
                </a:solidFill>
              </a:rPr>
              <a:t>تعدّ </a:t>
            </a:r>
            <a:r>
              <a:rPr lang="ar-SA" b="1" dirty="0" smtClean="0">
                <a:solidFill>
                  <a:srgbClr val="7030A0"/>
                </a:solidFill>
              </a:rPr>
              <a:t>الإجابة على كثير من التساؤلات والوصول إلى قرارات مناسبة للعديد من الجوانب</a:t>
            </a:r>
            <a:r>
              <a:rPr lang="ar-IQ" b="1" dirty="0" smtClean="0">
                <a:solidFill>
                  <a:srgbClr val="7030A0"/>
                </a:solidFill>
              </a:rPr>
              <a:t>.</a:t>
            </a:r>
            <a:endParaRPr lang="ar-IQ" b="1" dirty="0">
              <a:solidFill>
                <a:srgbClr val="7030A0"/>
              </a:solidFill>
            </a:endParaRPr>
          </a:p>
        </p:txBody>
      </p:sp>
    </p:spTree>
    <p:extLst>
      <p:ext uri="{BB962C8B-B14F-4D97-AF65-F5344CB8AC3E}">
        <p14:creationId xmlns:p14="http://schemas.microsoft.com/office/powerpoint/2010/main" val="1062816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strips(downLeft)">
                                      <p:cBhvr>
                                        <p:cTn id="12" dur="5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strips(downLeft)">
                                      <p:cBhvr>
                                        <p:cTn id="17" dur="500"/>
                                        <p:tgtEl>
                                          <p:spTgt spid="1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strips(downLeft)">
                                      <p:cBhvr>
                                        <p:cTn id="22" dur="500"/>
                                        <p:tgtEl>
                                          <p:spTgt spid="1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animEffect transition="in" filter="strips(downLeft)">
                                      <p:cBhvr>
                                        <p:cTn id="27" dur="500"/>
                                        <p:tgtEl>
                                          <p:spTgt spid="10">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0">
                                            <p:txEl>
                                              <p:pRg st="4" end="4"/>
                                            </p:txEl>
                                          </p:spTgt>
                                        </p:tgtEl>
                                        <p:attrNameLst>
                                          <p:attrName>style.visibility</p:attrName>
                                        </p:attrNameLst>
                                      </p:cBhvr>
                                      <p:to>
                                        <p:strVal val="visible"/>
                                      </p:to>
                                    </p:set>
                                    <p:animEffect transition="in" filter="strips(downLeft)">
                                      <p:cBhvr>
                                        <p:cTn id="32"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85720" y="486771"/>
            <a:ext cx="8551349" cy="1876307"/>
            <a:chOff x="285720" y="486771"/>
            <a:chExt cx="8551349" cy="1876307"/>
          </a:xfrm>
        </p:grpSpPr>
        <p:sp>
          <p:nvSpPr>
            <p:cNvPr id="6" name="Rectangle 5"/>
            <p:cNvSpPr/>
            <p:nvPr/>
          </p:nvSpPr>
          <p:spPr>
            <a:xfrm>
              <a:off x="285720" y="1285860"/>
              <a:ext cx="7929618" cy="1077218"/>
            </a:xfrm>
            <a:prstGeom prst="rect">
              <a:avLst/>
            </a:prstGeom>
          </p:spPr>
          <p:txBody>
            <a:bodyPr wrap="square">
              <a:spAutoFit/>
            </a:bodyPr>
            <a:lstStyle/>
            <a:p>
              <a:pPr algn="ctr"/>
              <a:r>
                <a:rPr lang="ar-IQ" sz="3200" b="1" dirty="0" smtClean="0">
                  <a:solidFill>
                    <a:srgbClr val="0000FF"/>
                  </a:solidFill>
                </a:rPr>
                <a:t>ت</a:t>
              </a:r>
              <a:r>
                <a:rPr lang="ar-SA" sz="3200" b="1" dirty="0" smtClean="0">
                  <a:solidFill>
                    <a:srgbClr val="0000FF"/>
                  </a:solidFill>
                </a:rPr>
                <a:t>وضع هذه الخطط عادة على مستوى الإدارة الوسطى </a:t>
              </a:r>
              <a:endParaRPr lang="ar-IQ" sz="3200" b="1" dirty="0" smtClean="0">
                <a:solidFill>
                  <a:srgbClr val="0000FF"/>
                </a:solidFill>
              </a:endParaRPr>
            </a:p>
            <a:p>
              <a:pPr algn="ctr"/>
              <a:r>
                <a:rPr lang="ar-SA" sz="3200" b="1" dirty="0" smtClean="0">
                  <a:solidFill>
                    <a:srgbClr val="0000FF"/>
                  </a:solidFill>
                </a:rPr>
                <a:t>لفترة متوسطة الأجل تتراوح ما بين 3 - 5 سنوات</a:t>
              </a:r>
              <a:endParaRPr lang="ar-IQ" sz="3200" b="1" dirty="0">
                <a:solidFill>
                  <a:srgbClr val="0000FF"/>
                </a:solidFill>
              </a:endParaRPr>
            </a:p>
          </p:txBody>
        </p:sp>
        <p:grpSp>
          <p:nvGrpSpPr>
            <p:cNvPr id="7" name="Group 8"/>
            <p:cNvGrpSpPr/>
            <p:nvPr/>
          </p:nvGrpSpPr>
          <p:grpSpPr>
            <a:xfrm>
              <a:off x="4021126" y="486771"/>
              <a:ext cx="4815943" cy="584775"/>
              <a:chOff x="4014781" y="1785926"/>
              <a:chExt cx="4815943" cy="584775"/>
            </a:xfrm>
          </p:grpSpPr>
          <p:sp>
            <p:nvSpPr>
              <p:cNvPr id="8" name="Rectangle 7"/>
              <p:cNvSpPr/>
              <p:nvPr/>
            </p:nvSpPr>
            <p:spPr>
              <a:xfrm>
                <a:off x="8415226" y="1785926"/>
                <a:ext cx="415498"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r-IQ" sz="3200" b="1" dirty="0" smtClean="0"/>
                  <a:t>2</a:t>
                </a:r>
                <a:endParaRPr lang="ar-IQ" sz="3200" b="1" dirty="0"/>
              </a:p>
            </p:txBody>
          </p:sp>
          <p:sp>
            <p:nvSpPr>
              <p:cNvPr id="9" name="Rectangle 8"/>
              <p:cNvSpPr/>
              <p:nvPr/>
            </p:nvSpPr>
            <p:spPr>
              <a:xfrm>
                <a:off x="4014781" y="1785926"/>
                <a:ext cx="4204997" cy="58477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ar-SA" sz="3200" b="1" dirty="0" smtClean="0"/>
                  <a:t>الخطة التكتيكية متوسطة الأجل</a:t>
                </a:r>
                <a:endParaRPr lang="ar-IQ" sz="3200" b="1" dirty="0"/>
              </a:p>
            </p:txBody>
          </p:sp>
        </p:grpSp>
      </p:grpSp>
      <p:sp>
        <p:nvSpPr>
          <p:cNvPr id="10" name="Rectangle 9"/>
          <p:cNvSpPr/>
          <p:nvPr/>
        </p:nvSpPr>
        <p:spPr>
          <a:xfrm>
            <a:off x="214282" y="2643182"/>
            <a:ext cx="8643966" cy="1077218"/>
          </a:xfrm>
          <a:prstGeom prst="rect">
            <a:avLst/>
          </a:prstGeom>
        </p:spPr>
        <p:txBody>
          <a:bodyPr wrap="square">
            <a:spAutoFit/>
          </a:bodyPr>
          <a:lstStyle/>
          <a:p>
            <a:pPr>
              <a:buFont typeface="Wingdings" pitchFamily="2" charset="2"/>
              <a:buChar char="q"/>
            </a:pPr>
            <a:r>
              <a:rPr lang="ar-IQ" sz="3200" b="1" dirty="0" smtClean="0"/>
              <a:t> </a:t>
            </a:r>
            <a:r>
              <a:rPr lang="ar-SA" sz="3200" b="1" dirty="0" smtClean="0"/>
              <a:t>مجال</a:t>
            </a:r>
            <a:r>
              <a:rPr lang="ar-IQ" sz="3200" b="1" dirty="0" smtClean="0"/>
              <a:t>ها </a:t>
            </a:r>
            <a:r>
              <a:rPr lang="ar-SA" sz="3200" b="1" dirty="0" smtClean="0"/>
              <a:t>يكون محدداً بمجال وظيفي معين مع تركيز أكبر على التفاصيل.</a:t>
            </a:r>
            <a:endParaRPr lang="ar-IQ" sz="3200" b="1" dirty="0"/>
          </a:p>
        </p:txBody>
      </p:sp>
      <p:sp>
        <p:nvSpPr>
          <p:cNvPr id="11" name="Rectangle 10"/>
          <p:cNvSpPr/>
          <p:nvPr/>
        </p:nvSpPr>
        <p:spPr>
          <a:xfrm>
            <a:off x="1806687" y="3786190"/>
            <a:ext cx="6970178" cy="584775"/>
          </a:xfrm>
          <a:prstGeom prst="rect">
            <a:avLst/>
          </a:prstGeom>
        </p:spPr>
        <p:txBody>
          <a:bodyPr wrap="none">
            <a:spAutoFit/>
          </a:bodyPr>
          <a:lstStyle/>
          <a:p>
            <a:pPr>
              <a:buFont typeface="Wingdings" pitchFamily="2" charset="2"/>
              <a:buChar char="q"/>
            </a:pPr>
            <a:r>
              <a:rPr lang="ar-IQ" sz="3200" b="1" dirty="0" smtClean="0"/>
              <a:t> خطط ثابتة </a:t>
            </a:r>
            <a:r>
              <a:rPr lang="ar-SA" sz="3200" b="1" dirty="0" smtClean="0"/>
              <a:t>نسبياً مقارنة مع الخطط الاستراتيجية</a:t>
            </a:r>
            <a:endParaRPr lang="ar-IQ" sz="3200" b="1" dirty="0"/>
          </a:p>
        </p:txBody>
      </p:sp>
      <p:sp>
        <p:nvSpPr>
          <p:cNvPr id="12" name="Rectangle 11"/>
          <p:cNvSpPr/>
          <p:nvPr/>
        </p:nvSpPr>
        <p:spPr>
          <a:xfrm>
            <a:off x="285720" y="4572008"/>
            <a:ext cx="8572560" cy="2062103"/>
          </a:xfrm>
          <a:prstGeom prst="rect">
            <a:avLst/>
          </a:prstGeom>
        </p:spPr>
        <p:txBody>
          <a:bodyPr wrap="square">
            <a:spAutoFit/>
          </a:bodyPr>
          <a:lstStyle/>
          <a:p>
            <a:pPr>
              <a:buFont typeface="Wingdings" pitchFamily="2" charset="2"/>
              <a:buChar char="q"/>
            </a:pPr>
            <a:r>
              <a:rPr lang="ar-IQ" sz="3200" b="1" dirty="0" smtClean="0"/>
              <a:t> خطط للأنشطة </a:t>
            </a:r>
            <a:r>
              <a:rPr lang="ar-SA" sz="3200" b="1" dirty="0" smtClean="0"/>
              <a:t>الرئيسية في المنشأة كالإنتاج والخدمات والأفراد والبحوث والتجهيزات، .. وذلك لتحقيق ال</a:t>
            </a:r>
            <a:r>
              <a:rPr lang="ar-IQ" sz="3200" b="1" dirty="0" smtClean="0"/>
              <a:t>إ</a:t>
            </a:r>
            <a:r>
              <a:rPr lang="ar-SA" sz="3200" b="1" dirty="0" smtClean="0"/>
              <a:t>ستخدام الأمثل للموارد في ضوء الأهداف والسياسات والاستراتيجيات التي سبق وضعها في الخطة الاستراتيجية.</a:t>
            </a:r>
            <a:endParaRPr lang="ar-IQ" sz="3200" b="1" dirty="0"/>
          </a:p>
        </p:txBody>
      </p:sp>
    </p:spTree>
    <p:extLst>
      <p:ext uri="{BB962C8B-B14F-4D97-AF65-F5344CB8AC3E}">
        <p14:creationId xmlns:p14="http://schemas.microsoft.com/office/powerpoint/2010/main" val="3344682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strips(down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trips(downLeft)">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8"/>
          <p:cNvGrpSpPr/>
          <p:nvPr/>
        </p:nvGrpSpPr>
        <p:grpSpPr>
          <a:xfrm>
            <a:off x="4250358" y="486771"/>
            <a:ext cx="4586711" cy="584775"/>
            <a:chOff x="4244013" y="1785926"/>
            <a:chExt cx="4586711" cy="584775"/>
          </a:xfrm>
        </p:grpSpPr>
        <p:sp>
          <p:nvSpPr>
            <p:cNvPr id="5" name="Rectangle 4"/>
            <p:cNvSpPr/>
            <p:nvPr/>
          </p:nvSpPr>
          <p:spPr>
            <a:xfrm>
              <a:off x="8415226" y="1785926"/>
              <a:ext cx="415498"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r-IQ" sz="3200" b="1" dirty="0" smtClean="0"/>
                <a:t>3</a:t>
              </a:r>
              <a:endParaRPr lang="ar-IQ" sz="3200" b="1" dirty="0"/>
            </a:p>
          </p:txBody>
        </p:sp>
        <p:sp>
          <p:nvSpPr>
            <p:cNvPr id="6" name="Rectangle 5"/>
            <p:cNvSpPr/>
            <p:nvPr/>
          </p:nvSpPr>
          <p:spPr>
            <a:xfrm>
              <a:off x="4244013" y="1785926"/>
              <a:ext cx="3975768" cy="58477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ar-SA" sz="3200" b="1" dirty="0" smtClean="0"/>
                <a:t>الخطة التكتيكية </a:t>
              </a:r>
              <a:r>
                <a:rPr lang="ar-IQ" sz="3200" b="1" dirty="0" smtClean="0"/>
                <a:t>قصيرة </a:t>
              </a:r>
              <a:r>
                <a:rPr lang="ar-SA" sz="3200" b="1" dirty="0" smtClean="0"/>
                <a:t>الأجل</a:t>
              </a:r>
              <a:endParaRPr lang="ar-IQ" sz="3200" b="1" dirty="0"/>
            </a:p>
          </p:txBody>
        </p:sp>
      </p:grpSp>
      <p:sp>
        <p:nvSpPr>
          <p:cNvPr id="7" name="Rectangle 6"/>
          <p:cNvSpPr/>
          <p:nvPr/>
        </p:nvSpPr>
        <p:spPr>
          <a:xfrm>
            <a:off x="357158" y="1214422"/>
            <a:ext cx="7572396" cy="1077218"/>
          </a:xfrm>
          <a:prstGeom prst="rect">
            <a:avLst/>
          </a:prstGeom>
        </p:spPr>
        <p:txBody>
          <a:bodyPr wrap="square">
            <a:spAutoFit/>
          </a:bodyPr>
          <a:lstStyle/>
          <a:p>
            <a:pPr algn="ctr"/>
            <a:r>
              <a:rPr lang="ar-IQ" sz="3200" b="1" dirty="0" smtClean="0">
                <a:solidFill>
                  <a:srgbClr val="0000FF"/>
                </a:solidFill>
              </a:rPr>
              <a:t>ت</a:t>
            </a:r>
            <a:r>
              <a:rPr lang="ar-SA" sz="3200" b="1" dirty="0" smtClean="0">
                <a:solidFill>
                  <a:srgbClr val="0000FF"/>
                </a:solidFill>
              </a:rPr>
              <a:t>وضع هذه الخطط عادة على مستوى التشغيل</a:t>
            </a:r>
            <a:endParaRPr lang="ar-IQ" sz="3200" b="1" dirty="0" smtClean="0">
              <a:solidFill>
                <a:srgbClr val="0000FF"/>
              </a:solidFill>
            </a:endParaRPr>
          </a:p>
          <a:p>
            <a:pPr algn="ctr"/>
            <a:r>
              <a:rPr lang="ar-SA" sz="3200" b="1" dirty="0" smtClean="0">
                <a:solidFill>
                  <a:srgbClr val="0000FF"/>
                </a:solidFill>
              </a:rPr>
              <a:t> لفترات لا تزيد عن سنة واحدة. </a:t>
            </a:r>
            <a:endParaRPr lang="ar-IQ" sz="3200" b="1" dirty="0">
              <a:solidFill>
                <a:srgbClr val="0000FF"/>
              </a:solidFill>
            </a:endParaRPr>
          </a:p>
        </p:txBody>
      </p:sp>
      <p:sp>
        <p:nvSpPr>
          <p:cNvPr id="8" name="Rectangle 7"/>
          <p:cNvSpPr/>
          <p:nvPr/>
        </p:nvSpPr>
        <p:spPr>
          <a:xfrm>
            <a:off x="6592271" y="2357430"/>
            <a:ext cx="2287806" cy="523220"/>
          </a:xfrm>
          <a:prstGeom prst="rect">
            <a:avLst/>
          </a:prstGeom>
        </p:spPr>
        <p:txBody>
          <a:bodyPr wrap="none">
            <a:spAutoFit/>
          </a:bodyPr>
          <a:lstStyle/>
          <a:p>
            <a:pPr>
              <a:buFont typeface="Wingdings" pitchFamily="2" charset="2"/>
              <a:buChar char="q"/>
            </a:pPr>
            <a:r>
              <a:rPr lang="ar-IQ" sz="2800" b="1" dirty="0" smtClean="0"/>
              <a:t> </a:t>
            </a:r>
            <a:r>
              <a:rPr lang="ar-SA" sz="2800" b="1" dirty="0" smtClean="0"/>
              <a:t>خطط تفصيلية</a:t>
            </a:r>
            <a:r>
              <a:rPr lang="ar-IQ" sz="2800" b="1" dirty="0" smtClean="0"/>
              <a:t>.</a:t>
            </a:r>
            <a:endParaRPr lang="ar-IQ" sz="2800" b="1" dirty="0"/>
          </a:p>
        </p:txBody>
      </p:sp>
      <p:sp>
        <p:nvSpPr>
          <p:cNvPr id="9" name="Rectangle 8"/>
          <p:cNvSpPr/>
          <p:nvPr/>
        </p:nvSpPr>
        <p:spPr>
          <a:xfrm>
            <a:off x="285720" y="3857628"/>
            <a:ext cx="8572528" cy="1384995"/>
          </a:xfrm>
          <a:prstGeom prst="rect">
            <a:avLst/>
          </a:prstGeom>
        </p:spPr>
        <p:txBody>
          <a:bodyPr wrap="square">
            <a:spAutoFit/>
          </a:bodyPr>
          <a:lstStyle/>
          <a:p>
            <a:pPr>
              <a:buFont typeface="Wingdings" pitchFamily="2" charset="2"/>
              <a:buChar char="q"/>
            </a:pPr>
            <a:r>
              <a:rPr lang="ar-IQ" sz="2800" b="1" dirty="0" smtClean="0"/>
              <a:t> </a:t>
            </a:r>
            <a:r>
              <a:rPr lang="ar-SA" sz="2800" b="1" dirty="0" smtClean="0"/>
              <a:t>توفر خطوطاً مرشدة لكافة أوجه النشاط في المدى القصير مثل خطط استخدام القوى البشرية، وموازنة المصاريف والنفقات مع الموارد، والميزانيات السنوية.</a:t>
            </a:r>
            <a:endParaRPr lang="ar-IQ" sz="2800" b="1" dirty="0"/>
          </a:p>
        </p:txBody>
      </p:sp>
      <p:sp>
        <p:nvSpPr>
          <p:cNvPr id="10" name="Rectangle 9"/>
          <p:cNvSpPr/>
          <p:nvPr/>
        </p:nvSpPr>
        <p:spPr>
          <a:xfrm>
            <a:off x="357158" y="5286388"/>
            <a:ext cx="8501090" cy="954107"/>
          </a:xfrm>
          <a:prstGeom prst="rect">
            <a:avLst/>
          </a:prstGeom>
        </p:spPr>
        <p:txBody>
          <a:bodyPr wrap="square">
            <a:spAutoFit/>
          </a:bodyPr>
          <a:lstStyle/>
          <a:p>
            <a:pPr>
              <a:buFont typeface="Wingdings" pitchFamily="2" charset="2"/>
              <a:buChar char="q"/>
            </a:pPr>
            <a:r>
              <a:rPr lang="ar-IQ" sz="2800" b="1" dirty="0" smtClean="0"/>
              <a:t> </a:t>
            </a:r>
            <a:r>
              <a:rPr lang="ar-SA" sz="2800" b="1" dirty="0" smtClean="0"/>
              <a:t>تشمل هذه الخطط عمليات المبيعات وجداول الإنتاج، ..الخ بالنسبة للمنشآت التجارية</a:t>
            </a:r>
            <a:r>
              <a:rPr lang="ar-IQ" sz="2800" b="1" dirty="0" smtClean="0"/>
              <a:t>.</a:t>
            </a:r>
            <a:endParaRPr lang="ar-IQ" sz="2800" b="1" dirty="0"/>
          </a:p>
        </p:txBody>
      </p:sp>
      <p:sp>
        <p:nvSpPr>
          <p:cNvPr id="11" name="Rectangle 10"/>
          <p:cNvSpPr/>
          <p:nvPr/>
        </p:nvSpPr>
        <p:spPr>
          <a:xfrm>
            <a:off x="357190" y="2928934"/>
            <a:ext cx="8501090" cy="954107"/>
          </a:xfrm>
          <a:prstGeom prst="rect">
            <a:avLst/>
          </a:prstGeom>
        </p:spPr>
        <p:txBody>
          <a:bodyPr wrap="square">
            <a:spAutoFit/>
          </a:bodyPr>
          <a:lstStyle/>
          <a:p>
            <a:pPr>
              <a:buFont typeface="Wingdings" pitchFamily="2" charset="2"/>
              <a:buChar char="q"/>
            </a:pPr>
            <a:r>
              <a:rPr lang="ar-IQ" sz="2800" b="1" dirty="0" smtClean="0"/>
              <a:t> </a:t>
            </a:r>
            <a:r>
              <a:rPr lang="ar-SA" sz="2800" b="1" dirty="0" smtClean="0"/>
              <a:t>محددة المجال وتقتصر على نشاط معين بالإضافة الى تميّزها بالتفاصيل الكثيرة</a:t>
            </a:r>
            <a:r>
              <a:rPr lang="en-US" sz="2800" b="1" dirty="0" smtClean="0"/>
              <a:t> .</a:t>
            </a:r>
            <a:endParaRPr lang="ar-IQ" sz="2800" b="1" dirty="0"/>
          </a:p>
        </p:txBody>
      </p:sp>
    </p:spTree>
    <p:extLst>
      <p:ext uri="{BB962C8B-B14F-4D97-AF65-F5344CB8AC3E}">
        <p14:creationId xmlns:p14="http://schemas.microsoft.com/office/powerpoint/2010/main" val="275618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ox(i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ox(in)">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1428736"/>
            <a:ext cx="8229600" cy="4525963"/>
          </a:xfrm>
        </p:spPr>
        <p:txBody>
          <a:bodyPr>
            <a:normAutofit fontScale="92500" lnSpcReduction="20000"/>
          </a:bodyPr>
          <a:lstStyle/>
          <a:p>
            <a:pPr lvl="0" algn="just"/>
            <a:r>
              <a:rPr lang="ar-SA" b="1" dirty="0" smtClean="0">
                <a:solidFill>
                  <a:srgbClr val="C00000"/>
                </a:solidFill>
              </a:rPr>
              <a:t>تعريف شاندلر </a:t>
            </a:r>
            <a:r>
              <a:rPr lang="en-US" b="1" dirty="0" smtClean="0">
                <a:solidFill>
                  <a:srgbClr val="C00000"/>
                </a:solidFill>
              </a:rPr>
              <a:t>Chandler</a:t>
            </a:r>
            <a:r>
              <a:rPr lang="ar-IQ" b="1" dirty="0" smtClean="0">
                <a:solidFill>
                  <a:srgbClr val="C00000"/>
                </a:solidFill>
              </a:rPr>
              <a:t> </a:t>
            </a:r>
            <a:r>
              <a:rPr lang="ar-IQ" b="1" dirty="0" smtClean="0"/>
              <a:t>: تحديد المنظمة لأهدافها وغاياتها على المدى البعيد وتخصيص الموارد لتحقيق هذه الأهداف والغايات.</a:t>
            </a:r>
            <a:endParaRPr lang="en-US" b="1" dirty="0" smtClean="0"/>
          </a:p>
          <a:p>
            <a:pPr lvl="0" algn="just"/>
            <a:r>
              <a:rPr lang="ar-IQ" b="1" dirty="0" smtClean="0">
                <a:solidFill>
                  <a:srgbClr val="C00000"/>
                </a:solidFill>
              </a:rPr>
              <a:t>تعريف أنسوف </a:t>
            </a:r>
            <a:r>
              <a:rPr lang="en-US" b="1" dirty="0" err="1" smtClean="0">
                <a:solidFill>
                  <a:srgbClr val="C00000"/>
                </a:solidFill>
              </a:rPr>
              <a:t>Ansoff</a:t>
            </a:r>
            <a:r>
              <a:rPr lang="ar-IQ" b="1" dirty="0" smtClean="0">
                <a:solidFill>
                  <a:srgbClr val="C00000"/>
                </a:solidFill>
              </a:rPr>
              <a:t> </a:t>
            </a:r>
            <a:r>
              <a:rPr lang="ar-IQ" b="1" dirty="0" smtClean="0"/>
              <a:t>: هي تصور المنظمة عن طبيعة العلاقة المتوقعة مع البيئة الخارجية والتي في ضوئها تحدد نوعية الأعمال التي ينبغي القيام بها على المدى البعيد، وتحديد المدى الذي تسعى المنظمة ورائه تحقيق غاياتها وأهدافها.</a:t>
            </a:r>
            <a:endParaRPr lang="en-US" b="1" dirty="0" smtClean="0"/>
          </a:p>
          <a:p>
            <a:pPr lvl="0" algn="just"/>
            <a:r>
              <a:rPr lang="ar-SA" b="1" dirty="0" smtClean="0">
                <a:solidFill>
                  <a:srgbClr val="C00000"/>
                </a:solidFill>
              </a:rPr>
              <a:t>تعريف ثوماس </a:t>
            </a:r>
            <a:r>
              <a:rPr lang="en-US" b="1" dirty="0" smtClean="0">
                <a:solidFill>
                  <a:srgbClr val="C00000"/>
                </a:solidFill>
              </a:rPr>
              <a:t>Thomas</a:t>
            </a:r>
            <a:r>
              <a:rPr lang="ar-IQ" b="1" dirty="0" smtClean="0">
                <a:solidFill>
                  <a:srgbClr val="C00000"/>
                </a:solidFill>
              </a:rPr>
              <a:t> </a:t>
            </a:r>
            <a:r>
              <a:rPr lang="ar-IQ" b="1" dirty="0" smtClean="0"/>
              <a:t>: تلك الفعاليات والخطط التي تضعها المنظمة على المدى البعيد بما يكفل تحقيق التلاؤم بين المنظمة ورسالتها وبين الرسالة والبيئة المحيطة بها بطريقة فاعلة وكفوءة.</a:t>
            </a:r>
            <a:endParaRPr lang="en-US" b="1" dirty="0" smtClean="0"/>
          </a:p>
          <a:p>
            <a:pPr algn="just"/>
            <a:endParaRPr lang="ar-IQ" b="1" dirty="0"/>
          </a:p>
        </p:txBody>
      </p:sp>
      <p:sp>
        <p:nvSpPr>
          <p:cNvPr id="4" name="Rectangle 3"/>
          <p:cNvSpPr/>
          <p:nvPr/>
        </p:nvSpPr>
        <p:spPr>
          <a:xfrm>
            <a:off x="1840975" y="500042"/>
            <a:ext cx="6922088" cy="523220"/>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ar-SA" sz="2800" b="1" dirty="0" smtClean="0"/>
              <a:t>تنوع تعريف الإستراتيجية بتنوع </a:t>
            </a:r>
            <a:r>
              <a:rPr lang="ar-IQ" sz="2800" b="1" dirty="0" smtClean="0"/>
              <a:t>المجالات </a:t>
            </a:r>
            <a:r>
              <a:rPr lang="ar-SA" sz="2800" b="1" dirty="0" smtClean="0"/>
              <a:t>التي ارتبطت بها</a:t>
            </a:r>
            <a:endParaRPr lang="ar-IQ" sz="2800" b="1" dirty="0"/>
          </a:p>
        </p:txBody>
      </p:sp>
    </p:spTree>
    <p:extLst>
      <p:ext uri="{BB962C8B-B14F-4D97-AF65-F5344CB8AC3E}">
        <p14:creationId xmlns:p14="http://schemas.microsoft.com/office/powerpoint/2010/main" val="3143689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11404" y="500042"/>
            <a:ext cx="8889752" cy="1857388"/>
            <a:chOff x="111404" y="500042"/>
            <a:chExt cx="8889752" cy="1857388"/>
          </a:xfrm>
        </p:grpSpPr>
        <p:grpSp>
          <p:nvGrpSpPr>
            <p:cNvPr id="4" name="Group 3"/>
            <p:cNvGrpSpPr/>
            <p:nvPr/>
          </p:nvGrpSpPr>
          <p:grpSpPr>
            <a:xfrm>
              <a:off x="111404" y="500042"/>
              <a:ext cx="8889752" cy="646331"/>
              <a:chOff x="-176256" y="1214422"/>
              <a:chExt cx="8889752" cy="646331"/>
            </a:xfrm>
          </p:grpSpPr>
          <p:sp>
            <p:nvSpPr>
              <p:cNvPr id="5" name="Rectangle 4"/>
              <p:cNvSpPr/>
              <p:nvPr/>
            </p:nvSpPr>
            <p:spPr>
              <a:xfrm>
                <a:off x="-176256" y="1214422"/>
                <a:ext cx="8312917" cy="646331"/>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IQ" sz="3600" b="1" dirty="0" smtClean="0"/>
                  <a:t>تنفيذ الاستراتيجية </a:t>
                </a:r>
                <a:r>
                  <a:rPr lang="en-US" sz="3200" b="1" dirty="0" smtClean="0"/>
                  <a:t>Implementation of the Strategy</a:t>
                </a:r>
                <a:endParaRPr lang="ar-IQ" sz="3200" b="1" dirty="0"/>
              </a:p>
            </p:txBody>
          </p:sp>
          <p:sp>
            <p:nvSpPr>
              <p:cNvPr id="6" name="Rectangle 5"/>
              <p:cNvSpPr/>
              <p:nvPr/>
            </p:nvSpPr>
            <p:spPr>
              <a:xfrm>
                <a:off x="8269144" y="1214422"/>
                <a:ext cx="444352"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ar-IQ" sz="3600" b="1" dirty="0" smtClean="0"/>
                  <a:t>5</a:t>
                </a:r>
                <a:endParaRPr lang="ar-IQ" sz="3600" b="1" dirty="0"/>
              </a:p>
            </p:txBody>
          </p:sp>
        </p:grpSp>
        <p:grpSp>
          <p:nvGrpSpPr>
            <p:cNvPr id="28674" name="Group 2"/>
            <p:cNvGrpSpPr>
              <a:grpSpLocks/>
            </p:cNvGrpSpPr>
            <p:nvPr/>
          </p:nvGrpSpPr>
          <p:grpSpPr bwMode="auto">
            <a:xfrm>
              <a:off x="2000232" y="1714488"/>
              <a:ext cx="5286412" cy="642942"/>
              <a:chOff x="4374" y="13914"/>
              <a:chExt cx="5760" cy="540"/>
            </a:xfrm>
          </p:grpSpPr>
          <p:sp>
            <p:nvSpPr>
              <p:cNvPr id="28675" name="Text Box 3"/>
              <p:cNvSpPr txBox="1">
                <a:spLocks noChangeArrowheads="1"/>
              </p:cNvSpPr>
              <p:nvPr/>
            </p:nvSpPr>
            <p:spPr bwMode="auto">
              <a:xfrm>
                <a:off x="8694" y="13914"/>
                <a:ext cx="1440" cy="54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200" b="1" i="0" u="none" strike="noStrike" cap="none" normalizeH="0" baseline="0" smtClean="0">
                    <a:ln>
                      <a:noFill/>
                    </a:ln>
                    <a:solidFill>
                      <a:srgbClr val="FFFF00"/>
                    </a:solidFill>
                    <a:effectLst/>
                    <a:latin typeface="Arial" pitchFamily="34" charset="0"/>
                    <a:ea typeface="Arial" pitchFamily="34" charset="0"/>
                    <a:cs typeface="Arial" pitchFamily="34" charset="0"/>
                  </a:rPr>
                  <a:t>التحليل</a:t>
                </a:r>
                <a:endParaRPr kumimoji="0" lang="ar-IQ" sz="3200" b="0" i="0" u="none" strike="noStrike" cap="none" normalizeH="0" baseline="0" smtClean="0">
                  <a:ln>
                    <a:noFill/>
                  </a:ln>
                  <a:solidFill>
                    <a:srgbClr val="FFFF00"/>
                  </a:solidFill>
                  <a:effectLst/>
                  <a:latin typeface="Arial" pitchFamily="34" charset="0"/>
                  <a:cs typeface="Arial" pitchFamily="34" charset="0"/>
                </a:endParaRPr>
              </a:p>
            </p:txBody>
          </p:sp>
          <p:sp>
            <p:nvSpPr>
              <p:cNvPr id="28676" name="Text Box 4"/>
              <p:cNvSpPr txBox="1">
                <a:spLocks noChangeArrowheads="1"/>
              </p:cNvSpPr>
              <p:nvPr/>
            </p:nvSpPr>
            <p:spPr bwMode="auto">
              <a:xfrm>
                <a:off x="6534" y="13914"/>
                <a:ext cx="1440" cy="54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200" b="1" i="0" u="none" strike="noStrike" cap="none" normalizeH="0" baseline="0" smtClean="0">
                    <a:ln>
                      <a:noFill/>
                    </a:ln>
                    <a:solidFill>
                      <a:srgbClr val="FFFF00"/>
                    </a:solidFill>
                    <a:effectLst/>
                    <a:latin typeface="Arial" pitchFamily="34" charset="0"/>
                    <a:ea typeface="Arial" pitchFamily="34" charset="0"/>
                    <a:cs typeface="Arial" pitchFamily="34" charset="0"/>
                  </a:rPr>
                  <a:t>التخطيط</a:t>
                </a:r>
                <a:endParaRPr kumimoji="0" lang="ar-IQ" sz="3200" b="0" i="0" u="none" strike="noStrike" cap="none" normalizeH="0" baseline="0" smtClean="0">
                  <a:ln>
                    <a:noFill/>
                  </a:ln>
                  <a:solidFill>
                    <a:srgbClr val="FFFF00"/>
                  </a:solidFill>
                  <a:effectLst/>
                  <a:latin typeface="Arial" pitchFamily="34" charset="0"/>
                  <a:cs typeface="Arial" pitchFamily="34" charset="0"/>
                </a:endParaRPr>
              </a:p>
            </p:txBody>
          </p:sp>
          <p:sp>
            <p:nvSpPr>
              <p:cNvPr id="28677" name="Text Box 5"/>
              <p:cNvSpPr txBox="1">
                <a:spLocks noChangeArrowheads="1"/>
              </p:cNvSpPr>
              <p:nvPr/>
            </p:nvSpPr>
            <p:spPr bwMode="auto">
              <a:xfrm>
                <a:off x="4374" y="13914"/>
                <a:ext cx="1440" cy="54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التنفيذ</a:t>
                </a:r>
                <a:endParaRPr kumimoji="0" lang="ar-IQ" sz="3200" b="0" i="0" u="none" strike="noStrike" cap="none" normalizeH="0" baseline="0" smtClean="0">
                  <a:ln>
                    <a:noFill/>
                  </a:ln>
                  <a:solidFill>
                    <a:schemeClr val="tx1"/>
                  </a:solidFill>
                  <a:effectLst/>
                  <a:latin typeface="Arial" pitchFamily="34" charset="0"/>
                  <a:cs typeface="Arial" pitchFamily="34" charset="0"/>
                </a:endParaRPr>
              </a:p>
            </p:txBody>
          </p:sp>
          <p:sp>
            <p:nvSpPr>
              <p:cNvPr id="28678" name="AutoShape 6"/>
              <p:cNvSpPr>
                <a:spLocks noChangeArrowheads="1"/>
              </p:cNvSpPr>
              <p:nvPr/>
            </p:nvSpPr>
            <p:spPr bwMode="auto">
              <a:xfrm>
                <a:off x="7974" y="14094"/>
                <a:ext cx="720" cy="180"/>
              </a:xfrm>
              <a:prstGeom prst="leftArrow">
                <a:avLst>
                  <a:gd name="adj1" fmla="val 50000"/>
                  <a:gd name="adj2" fmla="val 10000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ar-IQ" sz="3200">
                  <a:solidFill>
                    <a:srgbClr val="FFFF00"/>
                  </a:solidFill>
                </a:endParaRPr>
              </a:p>
            </p:txBody>
          </p:sp>
          <p:sp>
            <p:nvSpPr>
              <p:cNvPr id="28679" name="AutoShape 7"/>
              <p:cNvSpPr>
                <a:spLocks noChangeArrowheads="1"/>
              </p:cNvSpPr>
              <p:nvPr/>
            </p:nvSpPr>
            <p:spPr bwMode="auto">
              <a:xfrm>
                <a:off x="5814" y="14094"/>
                <a:ext cx="720" cy="180"/>
              </a:xfrm>
              <a:prstGeom prst="leftArrow">
                <a:avLst>
                  <a:gd name="adj1" fmla="val 50000"/>
                  <a:gd name="adj2" fmla="val 10000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ar-IQ" sz="3200">
                  <a:solidFill>
                    <a:srgbClr val="FFFF00"/>
                  </a:solidFill>
                </a:endParaRPr>
              </a:p>
            </p:txBody>
          </p:sp>
        </p:grpSp>
      </p:grpSp>
      <p:sp>
        <p:nvSpPr>
          <p:cNvPr id="13" name="Rectangle 12"/>
          <p:cNvSpPr/>
          <p:nvPr/>
        </p:nvSpPr>
        <p:spPr>
          <a:xfrm>
            <a:off x="5143504" y="2786058"/>
            <a:ext cx="3756156" cy="584775"/>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r>
              <a:rPr lang="ar-SA" sz="3200" b="1" dirty="0" smtClean="0">
                <a:solidFill>
                  <a:schemeClr val="tx1"/>
                </a:solidFill>
              </a:rPr>
              <a:t>مكونات </a:t>
            </a:r>
            <a:r>
              <a:rPr lang="ar-IQ" sz="3200" b="1" dirty="0" smtClean="0">
                <a:solidFill>
                  <a:schemeClr val="tx1"/>
                </a:solidFill>
              </a:rPr>
              <a:t> تنفيذ الاستراتيجية</a:t>
            </a:r>
            <a:endParaRPr lang="ar-IQ" sz="3200" b="1" dirty="0">
              <a:solidFill>
                <a:schemeClr val="tx1"/>
              </a:solidFill>
            </a:endParaRPr>
          </a:p>
        </p:txBody>
      </p:sp>
      <p:sp>
        <p:nvSpPr>
          <p:cNvPr id="15" name="Content Placeholder 2"/>
          <p:cNvSpPr>
            <a:spLocks noGrp="1"/>
          </p:cNvSpPr>
          <p:nvPr>
            <p:ph idx="1"/>
          </p:nvPr>
        </p:nvSpPr>
        <p:spPr>
          <a:xfrm>
            <a:off x="214282" y="3571876"/>
            <a:ext cx="8729666" cy="2857520"/>
          </a:xfrm>
        </p:spPr>
        <p:txBody>
          <a:bodyPr>
            <a:noAutofit/>
          </a:bodyPr>
          <a:lstStyle/>
          <a:p>
            <a:pPr marL="514350" lvl="0" indent="-514350">
              <a:buNone/>
            </a:pPr>
            <a:r>
              <a:rPr lang="ar-IQ" sz="2800" b="1" dirty="0" smtClean="0">
                <a:solidFill>
                  <a:srgbClr val="0000FF"/>
                </a:solidFill>
              </a:rPr>
              <a:t>1. </a:t>
            </a:r>
            <a:r>
              <a:rPr lang="ar-SA" sz="2800" b="1" dirty="0" smtClean="0">
                <a:solidFill>
                  <a:srgbClr val="006600"/>
                </a:solidFill>
              </a:rPr>
              <a:t>تصميم الهيكل التنظيمي المناسب </a:t>
            </a:r>
            <a:r>
              <a:rPr lang="ar-SA" sz="2800" b="1" dirty="0" smtClean="0"/>
              <a:t>: توزيع المسؤوليات والواجبات المختلفة المتعلقة بالإستراتيجية على المديرين والوحدات الفرعية داخل المنظمة. وفي حالة أن الهيكل التنظيمي المصمم لا يتواءم مع إستراتيجية المنظمة، فقد يستدعي الأمر تصميم هيكل جديد. </a:t>
            </a:r>
            <a:endParaRPr lang="en-US" sz="2800" b="1" dirty="0" smtClean="0"/>
          </a:p>
          <a:p>
            <a:pPr marL="514350" lvl="0" indent="-514350">
              <a:buNone/>
            </a:pPr>
            <a:r>
              <a:rPr lang="ar-IQ" sz="2800" b="1" dirty="0" smtClean="0">
                <a:solidFill>
                  <a:srgbClr val="0000FF"/>
                </a:solidFill>
              </a:rPr>
              <a:t>2. </a:t>
            </a:r>
            <a:r>
              <a:rPr lang="ar-SA" sz="2800" b="1" dirty="0" smtClean="0">
                <a:solidFill>
                  <a:srgbClr val="006600"/>
                </a:solidFill>
              </a:rPr>
              <a:t>وضع النظم الرقابية </a:t>
            </a:r>
            <a:r>
              <a:rPr lang="ar-SA" sz="2800" b="1" dirty="0" smtClean="0"/>
              <a:t>: وضع النظم الرقابية المناسبة </a:t>
            </a:r>
            <a:r>
              <a:rPr lang="ar-IQ" sz="2800" b="1" dirty="0" smtClean="0"/>
              <a:t>و</a:t>
            </a:r>
            <a:r>
              <a:rPr lang="ar-SA" sz="2800" b="1" dirty="0" smtClean="0"/>
              <a:t>وضع أفضل وسيلة لتقييم الأداء للوحدات الفرعية. </a:t>
            </a:r>
            <a:endParaRPr lang="en-US" sz="2800" b="1" dirty="0" smtClean="0"/>
          </a:p>
          <a:p>
            <a:endParaRPr lang="ar-IQ" sz="2800" b="1" dirty="0"/>
          </a:p>
        </p:txBody>
      </p:sp>
    </p:spTree>
    <p:extLst>
      <p:ext uri="{BB962C8B-B14F-4D97-AF65-F5344CB8AC3E}">
        <p14:creationId xmlns:p14="http://schemas.microsoft.com/office/powerpoint/2010/main" val="75642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box(in)">
                                      <p:cBhvr>
                                        <p:cTn id="12" dur="500"/>
                                        <p:tgtEl>
                                          <p:spTgt spid="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5">
                                            <p:txEl>
                                              <p:pRg st="1" end="1"/>
                                            </p:txEl>
                                          </p:spTgt>
                                        </p:tgtEl>
                                        <p:attrNameLst>
                                          <p:attrName>style.visibility</p:attrName>
                                        </p:attrNameLst>
                                      </p:cBhvr>
                                      <p:to>
                                        <p:strVal val="visible"/>
                                      </p:to>
                                    </p:set>
                                    <p:animEffect transition="in" filter="box(in)">
                                      <p:cBhvr>
                                        <p:cTn id="17" dur="5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646" y="428605"/>
            <a:ext cx="8872510" cy="3071833"/>
          </a:xfrm>
        </p:spPr>
        <p:txBody>
          <a:bodyPr>
            <a:normAutofit lnSpcReduction="10000"/>
          </a:bodyPr>
          <a:lstStyle/>
          <a:p>
            <a:pPr marL="514350" lvl="0" indent="-514350">
              <a:buNone/>
            </a:pPr>
            <a:r>
              <a:rPr lang="ar-IQ" sz="2800" b="1" dirty="0" smtClean="0">
                <a:solidFill>
                  <a:srgbClr val="0000FF"/>
                </a:solidFill>
              </a:rPr>
              <a:t>3. </a:t>
            </a:r>
            <a:r>
              <a:rPr lang="ar-SA" sz="2800" b="1" dirty="0" smtClean="0">
                <a:solidFill>
                  <a:srgbClr val="006600"/>
                </a:solidFill>
              </a:rPr>
              <a:t>مواءمة الإستراتيجية والهيكل التنظيمي والرقابة </a:t>
            </a:r>
            <a:r>
              <a:rPr lang="ar-SA" sz="2800" b="1" dirty="0" smtClean="0"/>
              <a:t>: نجاح </a:t>
            </a:r>
            <a:r>
              <a:rPr lang="ar-IQ" sz="2800" b="1" dirty="0" smtClean="0"/>
              <a:t>المنظمة </a:t>
            </a:r>
            <a:r>
              <a:rPr lang="ar-SA" sz="2800" b="1" dirty="0" smtClean="0"/>
              <a:t>في تحقيق </a:t>
            </a:r>
            <a:r>
              <a:rPr lang="ar-IQ" sz="2800" b="1" dirty="0" smtClean="0"/>
              <a:t>ال</a:t>
            </a:r>
            <a:r>
              <a:rPr lang="ar-SA" sz="2800" b="1" dirty="0" smtClean="0"/>
              <a:t>أهداف المخططة</a:t>
            </a:r>
            <a:r>
              <a:rPr lang="ar-IQ" sz="2800" b="1" dirty="0" smtClean="0"/>
              <a:t> لها</a:t>
            </a:r>
            <a:r>
              <a:rPr lang="ar-SA" sz="2800" b="1" dirty="0" smtClean="0"/>
              <a:t>، </a:t>
            </a:r>
            <a:r>
              <a:rPr lang="ar-IQ" sz="2800" b="1" dirty="0" smtClean="0"/>
              <a:t>يحتم عليها </a:t>
            </a:r>
            <a:r>
              <a:rPr lang="ar-SA" sz="2800" b="1" dirty="0" smtClean="0"/>
              <a:t>تحق</a:t>
            </a:r>
            <a:r>
              <a:rPr lang="ar-IQ" sz="2800" b="1" dirty="0" smtClean="0"/>
              <a:t>ي</a:t>
            </a:r>
            <a:r>
              <a:rPr lang="ar-SA" sz="2800" b="1" dirty="0" smtClean="0"/>
              <a:t>ق توافقاً بين الإستراتيجية والهيكل التنظيمي ونظم الرقابة.</a:t>
            </a:r>
            <a:endParaRPr lang="en-US" sz="2800" b="1" dirty="0" smtClean="0"/>
          </a:p>
          <a:p>
            <a:pPr marL="514350" lvl="0" indent="-514350">
              <a:buNone/>
            </a:pPr>
            <a:r>
              <a:rPr lang="ar-IQ" sz="2800" b="1" dirty="0" smtClean="0">
                <a:solidFill>
                  <a:srgbClr val="0000FF"/>
                </a:solidFill>
              </a:rPr>
              <a:t>4. </a:t>
            </a:r>
            <a:r>
              <a:rPr lang="ar-SA" sz="2800" b="1" dirty="0" smtClean="0">
                <a:solidFill>
                  <a:srgbClr val="006600"/>
                </a:solidFill>
              </a:rPr>
              <a:t>إدارة التغيير الإستراتيجي </a:t>
            </a:r>
            <a:r>
              <a:rPr lang="ar-SA" sz="2800" b="1" dirty="0" smtClean="0"/>
              <a:t>: يكاد يكون الثابت الوحيد في عالم اليوم هو التغيير. فالمنظمات التي تنجح على المدى الطويل، هي تلك المنظمات التي تتمكن من توفيق إستراتيجياتها وهيكلها التنظيمي مع العالم المتغير.</a:t>
            </a:r>
            <a:endParaRPr lang="en-US" sz="2800" b="1" dirty="0" smtClean="0"/>
          </a:p>
          <a:p>
            <a:endParaRPr lang="ar-IQ" sz="2800" b="1" dirty="0"/>
          </a:p>
        </p:txBody>
      </p:sp>
      <p:sp>
        <p:nvSpPr>
          <p:cNvPr id="29698" name="AutoShape 2" descr="https://encrypted-tbn1.gstatic.com/images?q=tbn:ANd9GcTzqcKZ8BKQAIGvCtr9n9F0YqeCQ6eHtpHC99PBjd73OnBK7UM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IQ"/>
          </a:p>
        </p:txBody>
      </p:sp>
      <p:sp>
        <p:nvSpPr>
          <p:cNvPr id="29700" name="AutoShape 4" descr="https://encrypted-tbn1.gstatic.com/images?q=tbn:ANd9GcTzqcKZ8BKQAIGvCtr9n9F0YqeCQ6eHtpHC99PBjd73OnBK7UM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IQ"/>
          </a:p>
        </p:txBody>
      </p:sp>
      <p:sp>
        <p:nvSpPr>
          <p:cNvPr id="29702" name="AutoShape 6" descr="https://encrypted-tbn1.gstatic.com/images?q=tbn:ANd9GcTzqcKZ8BKQAIGvCtr9n9F0YqeCQ6eHtpHC99PBjd73OnBK7UM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IQ"/>
          </a:p>
        </p:txBody>
      </p:sp>
      <p:pic>
        <p:nvPicPr>
          <p:cNvPr id="8" name="Picture 7" descr="images.jpg"/>
          <p:cNvPicPr>
            <a:picLocks noChangeAspect="1"/>
          </p:cNvPicPr>
          <p:nvPr/>
        </p:nvPicPr>
        <p:blipFill>
          <a:blip r:embed="rId2"/>
          <a:stretch>
            <a:fillRect/>
          </a:stretch>
        </p:blipFill>
        <p:spPr>
          <a:xfrm>
            <a:off x="214282" y="3403295"/>
            <a:ext cx="8691605" cy="331185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210327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us.all.biz/img/us/service_catalog/3834.jpeg"/>
          <p:cNvPicPr>
            <a:picLocks noChangeAspect="1" noChangeArrowheads="1"/>
          </p:cNvPicPr>
          <p:nvPr/>
        </p:nvPicPr>
        <p:blipFill>
          <a:blip r:embed="rId2"/>
          <a:srcRect/>
          <a:stretch>
            <a:fillRect/>
          </a:stretch>
        </p:blipFill>
        <p:spPr bwMode="auto">
          <a:xfrm>
            <a:off x="1714480" y="4048124"/>
            <a:ext cx="5929354" cy="2809876"/>
          </a:xfrm>
          <a:prstGeom prst="rect">
            <a:avLst/>
          </a:prstGeom>
          <a:noFill/>
        </p:spPr>
      </p:pic>
      <p:grpSp>
        <p:nvGrpSpPr>
          <p:cNvPr id="10" name="Group 9"/>
          <p:cNvGrpSpPr/>
          <p:nvPr/>
        </p:nvGrpSpPr>
        <p:grpSpPr>
          <a:xfrm>
            <a:off x="1571604" y="1928802"/>
            <a:ext cx="6143668" cy="2571768"/>
            <a:chOff x="1571604" y="1928802"/>
            <a:chExt cx="6143668" cy="2571768"/>
          </a:xfrm>
        </p:grpSpPr>
        <p:grpSp>
          <p:nvGrpSpPr>
            <p:cNvPr id="8" name="Group 7"/>
            <p:cNvGrpSpPr/>
            <p:nvPr/>
          </p:nvGrpSpPr>
          <p:grpSpPr>
            <a:xfrm>
              <a:off x="1571604" y="1928802"/>
              <a:ext cx="6143668" cy="2571768"/>
              <a:chOff x="1571604" y="1928802"/>
              <a:chExt cx="6143668" cy="2571768"/>
            </a:xfrm>
          </p:grpSpPr>
          <p:sp>
            <p:nvSpPr>
              <p:cNvPr id="7" name="Down Arrow 6"/>
              <p:cNvSpPr/>
              <p:nvPr/>
            </p:nvSpPr>
            <p:spPr>
              <a:xfrm>
                <a:off x="3143240" y="1928802"/>
                <a:ext cx="3000396" cy="1500198"/>
              </a:xfrm>
              <a:prstGeom prst="downArrow">
                <a:avLst/>
              </a:prstGeom>
            </p:spPr>
            <p:style>
              <a:lnRef idx="0">
                <a:schemeClr val="accent4"/>
              </a:lnRef>
              <a:fillRef idx="3">
                <a:schemeClr val="accent4"/>
              </a:fillRef>
              <a:effectRef idx="3">
                <a:schemeClr val="accent4"/>
              </a:effectRef>
              <a:fontRef idx="minor">
                <a:schemeClr val="lt1"/>
              </a:fontRef>
            </p:style>
            <p:txBody>
              <a:bodyPr rtlCol="1" anchor="ctr"/>
              <a:lstStyle/>
              <a:p>
                <a:pPr algn="ctr"/>
                <a:endParaRPr lang="ar-IQ"/>
              </a:p>
            </p:txBody>
          </p:sp>
          <p:sp>
            <p:nvSpPr>
              <p:cNvPr id="6" name="Rectangle 5"/>
              <p:cNvSpPr/>
              <p:nvPr/>
            </p:nvSpPr>
            <p:spPr>
              <a:xfrm>
                <a:off x="1571604" y="3423352"/>
                <a:ext cx="6143668"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ar-SA" sz="3200" b="1" dirty="0" smtClean="0">
                    <a:solidFill>
                      <a:srgbClr val="003300"/>
                    </a:solidFill>
                  </a:rPr>
                  <a:t>القيادة ال</a:t>
                </a:r>
                <a:r>
                  <a:rPr lang="ar-IQ" sz="3200" b="1" dirty="0" smtClean="0">
                    <a:solidFill>
                      <a:srgbClr val="003300"/>
                    </a:solidFill>
                  </a:rPr>
                  <a:t>ا</a:t>
                </a:r>
                <a:r>
                  <a:rPr lang="ar-SA" sz="3200" b="1" dirty="0" smtClean="0">
                    <a:solidFill>
                      <a:srgbClr val="003300"/>
                    </a:solidFill>
                  </a:rPr>
                  <a:t>ستراتيجية </a:t>
                </a:r>
                <a:endParaRPr lang="ar-IQ" sz="3200" b="1" dirty="0" smtClean="0">
                  <a:solidFill>
                    <a:srgbClr val="003300"/>
                  </a:solidFill>
                </a:endParaRPr>
              </a:p>
              <a:p>
                <a:pPr algn="ctr"/>
                <a:r>
                  <a:rPr lang="ar-SA" sz="3200" b="1" dirty="0" smtClean="0">
                    <a:solidFill>
                      <a:srgbClr val="003300"/>
                    </a:solidFill>
                  </a:rPr>
                  <a:t>أهم الأدوار الرئيسية الإستراتيجية للمديرين</a:t>
                </a:r>
                <a:endParaRPr lang="ar-IQ" sz="3200" b="1" dirty="0">
                  <a:solidFill>
                    <a:srgbClr val="003300"/>
                  </a:solidFill>
                </a:endParaRPr>
              </a:p>
            </p:txBody>
          </p:sp>
        </p:grpSp>
        <p:sp>
          <p:nvSpPr>
            <p:cNvPr id="9" name="Rectangle 8"/>
            <p:cNvSpPr/>
            <p:nvPr/>
          </p:nvSpPr>
          <p:spPr>
            <a:xfrm>
              <a:off x="4143372" y="2571744"/>
              <a:ext cx="1050288" cy="523220"/>
            </a:xfrm>
            <a:prstGeom prst="rect">
              <a:avLst/>
            </a:prstGeom>
          </p:spPr>
          <p:txBody>
            <a:bodyPr wrap="none">
              <a:spAutoFit/>
            </a:bodyPr>
            <a:lstStyle/>
            <a:p>
              <a:r>
                <a:rPr lang="ar-IQ" sz="2800" b="1" dirty="0" smtClean="0">
                  <a:solidFill>
                    <a:srgbClr val="FFFF00"/>
                  </a:solidFill>
                </a:rPr>
                <a:t>وتتمثل </a:t>
              </a:r>
              <a:endParaRPr lang="ar-IQ" sz="2800" dirty="0">
                <a:solidFill>
                  <a:srgbClr val="FFFF00"/>
                </a:solidFill>
              </a:endParaRPr>
            </a:p>
          </p:txBody>
        </p:sp>
      </p:grpSp>
      <p:sp>
        <p:nvSpPr>
          <p:cNvPr id="4" name="Rectangle 3"/>
          <p:cNvSpPr/>
          <p:nvPr/>
        </p:nvSpPr>
        <p:spPr>
          <a:xfrm>
            <a:off x="6150192" y="415333"/>
            <a:ext cx="2749471" cy="584775"/>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r>
              <a:rPr lang="ar-IQ" sz="3200" b="1" dirty="0" smtClean="0">
                <a:solidFill>
                  <a:schemeClr val="tx1"/>
                </a:solidFill>
              </a:rPr>
              <a:t>القيادة الاستراتيجية</a:t>
            </a:r>
            <a:endParaRPr lang="ar-IQ" sz="3200" b="1" dirty="0">
              <a:solidFill>
                <a:schemeClr val="tx1"/>
              </a:solidFill>
            </a:endParaRPr>
          </a:p>
        </p:txBody>
      </p:sp>
      <p:sp>
        <p:nvSpPr>
          <p:cNvPr id="5" name="Rectangle 4"/>
          <p:cNvSpPr/>
          <p:nvPr/>
        </p:nvSpPr>
        <p:spPr>
          <a:xfrm>
            <a:off x="214282" y="1285860"/>
            <a:ext cx="8572560" cy="107721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ar-SA" sz="3200" b="1" dirty="0" smtClean="0"/>
              <a:t>هي القدرة على </a:t>
            </a:r>
            <a:r>
              <a:rPr lang="ar-SA" sz="3200" b="1" dirty="0" smtClean="0">
                <a:solidFill>
                  <a:srgbClr val="0000FF"/>
                </a:solidFill>
              </a:rPr>
              <a:t>توضيح الرؤية ال</a:t>
            </a:r>
            <a:r>
              <a:rPr lang="ar-IQ" sz="3200" b="1" dirty="0" smtClean="0">
                <a:solidFill>
                  <a:srgbClr val="0000FF"/>
                </a:solidFill>
              </a:rPr>
              <a:t>ا</a:t>
            </a:r>
            <a:r>
              <a:rPr lang="ar-SA" sz="3200" b="1" dirty="0" smtClean="0">
                <a:solidFill>
                  <a:srgbClr val="0000FF"/>
                </a:solidFill>
              </a:rPr>
              <a:t>ستراتيجية للمنظمة </a:t>
            </a:r>
            <a:r>
              <a:rPr lang="ar-SA" sz="3200" b="1" dirty="0" smtClean="0"/>
              <a:t>أو القطاع من المنظمة، مع </a:t>
            </a:r>
            <a:r>
              <a:rPr lang="ar-SA" sz="3200" b="1" dirty="0" smtClean="0">
                <a:solidFill>
                  <a:srgbClr val="0000FF"/>
                </a:solidFill>
              </a:rPr>
              <a:t>تحفيز الآخرين على العمل في ظل هذه الرؤية</a:t>
            </a:r>
            <a:r>
              <a:rPr lang="ar-SA" sz="3200" b="1" dirty="0" smtClean="0"/>
              <a:t>.</a:t>
            </a:r>
            <a:endParaRPr lang="ar-IQ" sz="3200" b="1" dirty="0"/>
          </a:p>
        </p:txBody>
      </p:sp>
    </p:spTree>
    <p:extLst>
      <p:ext uri="{BB962C8B-B14F-4D97-AF65-F5344CB8AC3E}">
        <p14:creationId xmlns:p14="http://schemas.microsoft.com/office/powerpoint/2010/main" val="3002993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trips(downLef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017589"/>
            <a:ext cx="8643998" cy="5126055"/>
          </a:xfrm>
        </p:spPr>
        <p:txBody>
          <a:bodyPr>
            <a:noAutofit/>
          </a:bodyPr>
          <a:lstStyle/>
          <a:p>
            <a:pPr marL="241300" lvl="0" indent="-241300">
              <a:buFont typeface="+mj-lt"/>
              <a:buAutoNum type="arabicPeriod"/>
              <a:tabLst>
                <a:tab pos="176213" algn="l"/>
              </a:tabLst>
            </a:pPr>
            <a:r>
              <a:rPr lang="ar-IQ" sz="2400" b="1" dirty="0" smtClean="0"/>
              <a:t> </a:t>
            </a:r>
            <a:r>
              <a:rPr lang="ar-SA" sz="2400" b="1" dirty="0" smtClean="0">
                <a:solidFill>
                  <a:srgbClr val="006600"/>
                </a:solidFill>
              </a:rPr>
              <a:t>بعد النظر والفصاحة ورباطة الجأش </a:t>
            </a:r>
            <a:r>
              <a:rPr lang="ar-SA" sz="2400" b="1" dirty="0" smtClean="0"/>
              <a:t>: القدرة على رؤية الإتجاه الذي يجب أن تسير فيه المنظمة. فضلاً عن </a:t>
            </a:r>
            <a:r>
              <a:rPr lang="ar-IQ" sz="2400" b="1" dirty="0" smtClean="0"/>
              <a:t>ال</a:t>
            </a:r>
            <a:r>
              <a:rPr lang="ar-SA" sz="2400" b="1" dirty="0" smtClean="0"/>
              <a:t>فصاح</a:t>
            </a:r>
            <a:r>
              <a:rPr lang="ar-IQ" sz="2400" b="1" dirty="0" smtClean="0"/>
              <a:t>ة</a:t>
            </a:r>
            <a:r>
              <a:rPr lang="ar-SA" sz="2400" b="1" dirty="0" smtClean="0"/>
              <a:t> بما يكفي لتوصيل تلك الرؤية الى الآخرين في المنظمة</a:t>
            </a:r>
            <a:r>
              <a:rPr lang="ar-IQ" sz="2400" b="1" dirty="0" smtClean="0"/>
              <a:t> </a:t>
            </a:r>
            <a:r>
              <a:rPr lang="ar-SA" sz="2400" b="1" dirty="0" smtClean="0"/>
              <a:t>بإسلوب </a:t>
            </a:r>
            <a:r>
              <a:rPr lang="ar-IQ" sz="2400" b="1" dirty="0" smtClean="0"/>
              <a:t>ي</a:t>
            </a:r>
            <a:r>
              <a:rPr lang="ar-SA" sz="2400" b="1" dirty="0" smtClean="0"/>
              <a:t>شجع الآخرين و</a:t>
            </a:r>
            <a:r>
              <a:rPr lang="ar-IQ" sz="2400" b="1" dirty="0" smtClean="0"/>
              <a:t>ي</a:t>
            </a:r>
            <a:r>
              <a:rPr lang="ar-SA" sz="2400" b="1" dirty="0" smtClean="0"/>
              <a:t>بث الحماس فيهم.</a:t>
            </a:r>
            <a:endParaRPr lang="en-US" sz="2400" b="1" dirty="0" smtClean="0"/>
          </a:p>
          <a:p>
            <a:pPr marL="241300" lvl="0" indent="-241300">
              <a:buFont typeface="+mj-lt"/>
              <a:buAutoNum type="arabicPeriod"/>
              <a:tabLst>
                <a:tab pos="176213" algn="l"/>
              </a:tabLst>
            </a:pPr>
            <a:r>
              <a:rPr lang="ar-SA" sz="2400" b="1" dirty="0" smtClean="0">
                <a:solidFill>
                  <a:srgbClr val="006600"/>
                </a:solidFill>
              </a:rPr>
              <a:t>الإلتزام</a:t>
            </a:r>
            <a:r>
              <a:rPr lang="ar-SA" sz="2400" b="1" dirty="0" smtClean="0"/>
              <a:t> : يبرهن على إلتزامه تجاه رؤيته الخاصة، مدعماً ذلك بالمثال والقدوة.</a:t>
            </a:r>
            <a:endParaRPr lang="en-US" sz="2400" b="1" dirty="0" smtClean="0"/>
          </a:p>
          <a:p>
            <a:pPr marL="241300" lvl="0" indent="-241300">
              <a:buFont typeface="+mj-lt"/>
              <a:buAutoNum type="arabicPeriod"/>
              <a:tabLst>
                <a:tab pos="176213" algn="l"/>
              </a:tabLst>
            </a:pPr>
            <a:r>
              <a:rPr lang="ar-SA" sz="2400" b="1" dirty="0" smtClean="0">
                <a:solidFill>
                  <a:srgbClr val="006600"/>
                </a:solidFill>
              </a:rPr>
              <a:t>الإلمام بتفاصيل العمل </a:t>
            </a:r>
            <a:r>
              <a:rPr lang="ar-SA" sz="2400" b="1" dirty="0" smtClean="0"/>
              <a:t>: لا يعمل القادة المميزين من فراغ، فهم يقومون بإنشاء شبكة من المصادر الرسمية وغير الرسمية للمعلومات التي تؤمن لهم الإحاطة بشؤون عمل منظماتهم. وكذلك إنشاء قنوات خلفية لإكتشاف ما يجري في جنبات المنظمة.</a:t>
            </a:r>
            <a:endParaRPr lang="en-US" sz="2400" b="1" dirty="0" smtClean="0"/>
          </a:p>
          <a:p>
            <a:pPr marL="241300" lvl="0" indent="-241300">
              <a:buFont typeface="+mj-lt"/>
              <a:buAutoNum type="arabicPeriod"/>
              <a:tabLst>
                <a:tab pos="176213" algn="l"/>
              </a:tabLst>
            </a:pPr>
            <a:r>
              <a:rPr lang="ar-SA" sz="2400" b="1" dirty="0" smtClean="0">
                <a:solidFill>
                  <a:srgbClr val="006600"/>
                </a:solidFill>
              </a:rPr>
              <a:t>القدرة على التفويض </a:t>
            </a:r>
            <a:r>
              <a:rPr lang="ar-SA" sz="2400" b="1" dirty="0" smtClean="0"/>
              <a:t>: القادة المميزون مفوضون</a:t>
            </a:r>
            <a:r>
              <a:rPr lang="ar-IQ" sz="2400" b="1" dirty="0" smtClean="0"/>
              <a:t> للسلطة</a:t>
            </a:r>
            <a:r>
              <a:rPr lang="ar-SA" sz="2400" b="1" dirty="0" smtClean="0"/>
              <a:t> ماهرون، </a:t>
            </a:r>
            <a:r>
              <a:rPr lang="ar-IQ" sz="2400" b="1" dirty="0" smtClean="0"/>
              <a:t>وع</a:t>
            </a:r>
            <a:r>
              <a:rPr lang="ar-SA" sz="2400" b="1" dirty="0" smtClean="0"/>
              <a:t>لى دراية تامة بأنهم إن لم يلجأوا للتفويض فسيقعون فريسة للأعباء والمسؤوليات التي تقع على كاهلهم. ويعلمون أن تفويض التابعين في اتخاذ القرارات يعدّ أداة تحفيزية جيدة. </a:t>
            </a:r>
            <a:endParaRPr lang="en-US" sz="2400" b="1" dirty="0" smtClean="0"/>
          </a:p>
          <a:p>
            <a:pPr marL="241300" lvl="0" indent="-241300">
              <a:buFont typeface="+mj-lt"/>
              <a:buAutoNum type="arabicPeriod"/>
              <a:tabLst>
                <a:tab pos="176213" algn="l"/>
              </a:tabLst>
            </a:pPr>
            <a:r>
              <a:rPr lang="ar-SA" sz="2400" b="1" dirty="0" smtClean="0">
                <a:solidFill>
                  <a:srgbClr val="006600"/>
                </a:solidFill>
              </a:rPr>
              <a:t>الذكاء في إستخدام القوة </a:t>
            </a:r>
            <a:r>
              <a:rPr lang="ar-SA" sz="2400" b="1" dirty="0" smtClean="0"/>
              <a:t>: إن القادة المميزين يميلون الى تحري الذكاء في إستخدام جوانب القوة لديهم، من المهارة والمرونة، والدفع بالأفكار الواحدة تلو الأخرى في كل مرة، حتى تظهر كأنها عرضية أو طارئة بالنسبة للأفكار الأخرى.</a:t>
            </a:r>
            <a:endParaRPr lang="en-US" sz="2400" b="1" dirty="0" smtClean="0"/>
          </a:p>
          <a:p>
            <a:endParaRPr lang="ar-IQ" sz="2400" b="1" dirty="0"/>
          </a:p>
        </p:txBody>
      </p:sp>
      <p:sp>
        <p:nvSpPr>
          <p:cNvPr id="4" name="Rectangle 3"/>
          <p:cNvSpPr/>
          <p:nvPr/>
        </p:nvSpPr>
        <p:spPr>
          <a:xfrm>
            <a:off x="3286116" y="214290"/>
            <a:ext cx="5572359" cy="646331"/>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ar-IQ" sz="3600" b="1" dirty="0" smtClean="0">
                <a:solidFill>
                  <a:srgbClr val="FFFF00"/>
                </a:solidFill>
              </a:rPr>
              <a:t>ال</a:t>
            </a:r>
            <a:r>
              <a:rPr lang="ar-SA" sz="3600" b="1" dirty="0" smtClean="0">
                <a:solidFill>
                  <a:srgbClr val="FFFF00"/>
                </a:solidFill>
              </a:rPr>
              <a:t>خصائص </a:t>
            </a:r>
            <a:r>
              <a:rPr lang="ar-IQ" sz="3600" b="1" dirty="0" smtClean="0">
                <a:solidFill>
                  <a:srgbClr val="FFFF00"/>
                </a:solidFill>
              </a:rPr>
              <a:t>ال</a:t>
            </a:r>
            <a:r>
              <a:rPr lang="ar-SA" sz="3600" b="1" dirty="0" smtClean="0">
                <a:solidFill>
                  <a:srgbClr val="FFFF00"/>
                </a:solidFill>
              </a:rPr>
              <a:t>رئيسية للقادة المميزين </a:t>
            </a:r>
            <a:endParaRPr lang="ar-IQ" sz="3600" b="1" dirty="0">
              <a:solidFill>
                <a:srgbClr val="FFFF00"/>
              </a:solidFill>
            </a:endParaRPr>
          </a:p>
        </p:txBody>
      </p:sp>
    </p:spTree>
    <p:extLst>
      <p:ext uri="{BB962C8B-B14F-4D97-AF65-F5344CB8AC3E}">
        <p14:creationId xmlns:p14="http://schemas.microsoft.com/office/powerpoint/2010/main" val="112541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www.trevari.com/handup.gif"/>
          <p:cNvPicPr>
            <a:picLocks noChangeAspect="1" noChangeArrowheads="1"/>
          </p:cNvPicPr>
          <p:nvPr/>
        </p:nvPicPr>
        <p:blipFill>
          <a:blip r:embed="rId2"/>
          <a:srcRect/>
          <a:stretch>
            <a:fillRect/>
          </a:stretch>
        </p:blipFill>
        <p:spPr bwMode="auto">
          <a:xfrm>
            <a:off x="0" y="0"/>
            <a:ext cx="4505446" cy="3857628"/>
          </a:xfrm>
          <a:prstGeom prst="rect">
            <a:avLst/>
          </a:prstGeom>
          <a:noFill/>
        </p:spPr>
      </p:pic>
      <p:grpSp>
        <p:nvGrpSpPr>
          <p:cNvPr id="5" name="Group 3"/>
          <p:cNvGrpSpPr/>
          <p:nvPr/>
        </p:nvGrpSpPr>
        <p:grpSpPr>
          <a:xfrm>
            <a:off x="6215074" y="500042"/>
            <a:ext cx="2462277" cy="646331"/>
            <a:chOff x="6251219" y="1214422"/>
            <a:chExt cx="2462277" cy="646331"/>
          </a:xfrm>
        </p:grpSpPr>
        <p:sp>
          <p:nvSpPr>
            <p:cNvPr id="12" name="Rectangle 11"/>
            <p:cNvSpPr/>
            <p:nvPr/>
          </p:nvSpPr>
          <p:spPr>
            <a:xfrm>
              <a:off x="6251219" y="1214422"/>
              <a:ext cx="1885452" cy="646331"/>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IQ" sz="3600" b="1" dirty="0" smtClean="0"/>
                <a:t>تقويم الأداء</a:t>
              </a:r>
              <a:endParaRPr lang="ar-IQ" sz="3200" b="1" dirty="0"/>
            </a:p>
          </p:txBody>
        </p:sp>
        <p:sp>
          <p:nvSpPr>
            <p:cNvPr id="13" name="Rectangle 12"/>
            <p:cNvSpPr/>
            <p:nvPr/>
          </p:nvSpPr>
          <p:spPr>
            <a:xfrm>
              <a:off x="8269144" y="1214422"/>
              <a:ext cx="444352"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ar-IQ" sz="3600" b="1" dirty="0" smtClean="0"/>
                <a:t>6</a:t>
              </a:r>
              <a:endParaRPr lang="ar-IQ" sz="3600" b="1" dirty="0"/>
            </a:p>
          </p:txBody>
        </p:sp>
      </p:grpSp>
      <p:sp>
        <p:nvSpPr>
          <p:cNvPr id="14" name="Rectangle 13"/>
          <p:cNvSpPr/>
          <p:nvPr/>
        </p:nvSpPr>
        <p:spPr>
          <a:xfrm>
            <a:off x="3286116" y="1357298"/>
            <a:ext cx="3931076" cy="584775"/>
          </a:xfrm>
          <a:prstGeom prst="rect">
            <a:avLst/>
          </a:prstGeom>
        </p:spPr>
        <p:txBody>
          <a:bodyPr wrap="none">
            <a:spAutoFit/>
          </a:bodyPr>
          <a:lstStyle/>
          <a:p>
            <a:r>
              <a:rPr lang="ar-SA" sz="3200" b="1" dirty="0" smtClean="0"/>
              <a:t>الأداء </a:t>
            </a:r>
            <a:r>
              <a:rPr lang="en-US" sz="3200" b="1" dirty="0" smtClean="0"/>
              <a:t>The performance</a:t>
            </a:r>
            <a:endParaRPr lang="ar-IQ" sz="3200" b="1" dirty="0"/>
          </a:p>
        </p:txBody>
      </p:sp>
      <p:sp>
        <p:nvSpPr>
          <p:cNvPr id="15" name="Rectangle 14"/>
          <p:cNvSpPr/>
          <p:nvPr/>
        </p:nvSpPr>
        <p:spPr>
          <a:xfrm>
            <a:off x="4214810" y="2000240"/>
            <a:ext cx="4643470" cy="181588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SA" sz="2800" b="1" dirty="0" smtClean="0">
                <a:solidFill>
                  <a:srgbClr val="0000FF"/>
                </a:solidFill>
              </a:rPr>
              <a:t>هو الأساس الذي من خلاله يتم الحكم على فعالية الأفراد والجماعات والمؤسسات ويقصد به من زاوية أخرى إنجاز هدف أو أهداف المؤسسة</a:t>
            </a:r>
            <a:endParaRPr lang="ar-IQ" sz="2800" b="1" dirty="0">
              <a:solidFill>
                <a:srgbClr val="0000FF"/>
              </a:solidFill>
            </a:endParaRPr>
          </a:p>
        </p:txBody>
      </p:sp>
      <p:sp>
        <p:nvSpPr>
          <p:cNvPr id="16" name="Rectangle 15"/>
          <p:cNvSpPr/>
          <p:nvPr/>
        </p:nvSpPr>
        <p:spPr>
          <a:xfrm>
            <a:off x="4869688" y="4000504"/>
            <a:ext cx="3988592" cy="52322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2800" b="1" dirty="0" smtClean="0">
                <a:solidFill>
                  <a:srgbClr val="C00000"/>
                </a:solidFill>
              </a:rPr>
              <a:t>هو تقييم للنتائج المنجزة للعاملين</a:t>
            </a:r>
            <a:endParaRPr lang="ar-IQ" sz="2800" b="1" dirty="0">
              <a:solidFill>
                <a:srgbClr val="C00000"/>
              </a:solidFill>
            </a:endParaRPr>
          </a:p>
        </p:txBody>
      </p:sp>
      <p:sp>
        <p:nvSpPr>
          <p:cNvPr id="17" name="Rectangle 16"/>
          <p:cNvSpPr/>
          <p:nvPr/>
        </p:nvSpPr>
        <p:spPr>
          <a:xfrm>
            <a:off x="357158" y="4714884"/>
            <a:ext cx="8501122" cy="954107"/>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SA" sz="2800" b="1" dirty="0" smtClean="0">
                <a:solidFill>
                  <a:srgbClr val="7030A0"/>
                </a:solidFill>
              </a:rPr>
              <a:t>المخرجات التي يسعى النظام الإداري إلى تحقيقها للوصول إلى الأهداف المنشودة</a:t>
            </a:r>
            <a:endParaRPr lang="ar-IQ" sz="2800" b="1" dirty="0">
              <a:solidFill>
                <a:srgbClr val="7030A0"/>
              </a:solidFill>
            </a:endParaRPr>
          </a:p>
        </p:txBody>
      </p:sp>
      <p:sp>
        <p:nvSpPr>
          <p:cNvPr id="19" name="Rectangle 18"/>
          <p:cNvSpPr/>
          <p:nvPr/>
        </p:nvSpPr>
        <p:spPr>
          <a:xfrm>
            <a:off x="2183055" y="5857892"/>
            <a:ext cx="6675225" cy="52322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2800" b="1" dirty="0" smtClean="0">
                <a:solidFill>
                  <a:schemeClr val="accent6">
                    <a:lumMod val="50000"/>
                  </a:schemeClr>
                </a:solidFill>
              </a:rPr>
              <a:t>الدرجة التي تحقق فيها الوحدة الإقتصادية أهداف الأداء</a:t>
            </a:r>
            <a:endParaRPr lang="ar-IQ" sz="2800" b="1" dirty="0" smtClean="0">
              <a:solidFill>
                <a:schemeClr val="accent6">
                  <a:lumMod val="50000"/>
                </a:schemeClr>
              </a:solidFill>
            </a:endParaRPr>
          </a:p>
        </p:txBody>
      </p:sp>
    </p:spTree>
    <p:extLst>
      <p:ext uri="{BB962C8B-B14F-4D97-AF65-F5344CB8AC3E}">
        <p14:creationId xmlns:p14="http://schemas.microsoft.com/office/powerpoint/2010/main" val="1532687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trips(downLeft)">
                                      <p:cBhvr>
                                        <p:cTn id="7" dur="500"/>
                                        <p:tgtEl>
                                          <p:spTgt spid="19"/>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strips(downLeft)">
                                      <p:cBhvr>
                                        <p:cTn id="10" dur="500"/>
                                        <p:tgtEl>
                                          <p:spTgt spid="17"/>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strips(downLeft)">
                                      <p:cBhvr>
                                        <p:cTn id="13" dur="500"/>
                                        <p:tgtEl>
                                          <p:spTgt spid="16"/>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strips(downLeft)">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57884" y="428604"/>
            <a:ext cx="3036617" cy="1077218"/>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r>
              <a:rPr lang="ar-SA" sz="3200" b="1" dirty="0" smtClean="0">
                <a:solidFill>
                  <a:srgbClr val="FFFF00"/>
                </a:solidFill>
              </a:rPr>
              <a:t>عملية </a:t>
            </a:r>
            <a:endParaRPr lang="en-US" sz="3200" b="1" dirty="0" smtClean="0">
              <a:solidFill>
                <a:srgbClr val="FFFF00"/>
              </a:solidFill>
            </a:endParaRPr>
          </a:p>
          <a:p>
            <a:pPr algn="ctr"/>
            <a:r>
              <a:rPr lang="ar-SA" sz="3200" b="1" dirty="0" smtClean="0">
                <a:solidFill>
                  <a:srgbClr val="FFFF00"/>
                </a:solidFill>
              </a:rPr>
              <a:t>الإدارة الاستراتيجية </a:t>
            </a:r>
            <a:endParaRPr lang="ar-IQ" sz="3200" b="1" dirty="0">
              <a:solidFill>
                <a:srgbClr val="FFFF00"/>
              </a:solidFill>
            </a:endParaRPr>
          </a:p>
        </p:txBody>
      </p:sp>
      <p:grpSp>
        <p:nvGrpSpPr>
          <p:cNvPr id="14" name="Group 13"/>
          <p:cNvGrpSpPr/>
          <p:nvPr/>
        </p:nvGrpSpPr>
        <p:grpSpPr>
          <a:xfrm>
            <a:off x="0" y="0"/>
            <a:ext cx="8865438" cy="3855652"/>
            <a:chOff x="0" y="0"/>
            <a:chExt cx="8865438" cy="3855652"/>
          </a:xfrm>
        </p:grpSpPr>
        <p:grpSp>
          <p:nvGrpSpPr>
            <p:cNvPr id="9" name="Group 8"/>
            <p:cNvGrpSpPr/>
            <p:nvPr/>
          </p:nvGrpSpPr>
          <p:grpSpPr>
            <a:xfrm>
              <a:off x="5857884" y="1500174"/>
              <a:ext cx="3007554" cy="2355478"/>
              <a:chOff x="5857884" y="1500174"/>
              <a:chExt cx="3007554" cy="2355478"/>
            </a:xfrm>
          </p:grpSpPr>
          <p:sp>
            <p:nvSpPr>
              <p:cNvPr id="6" name="Rectangle 5"/>
              <p:cNvSpPr/>
              <p:nvPr/>
            </p:nvSpPr>
            <p:spPr>
              <a:xfrm>
                <a:off x="5857884" y="2285992"/>
                <a:ext cx="3007554" cy="1569660"/>
              </a:xfrm>
              <a:prstGeom prst="rect">
                <a:avLst/>
              </a:prstGeom>
            </p:spPr>
            <p:style>
              <a:lnRef idx="1">
                <a:schemeClr val="accent5"/>
              </a:lnRef>
              <a:fillRef idx="3">
                <a:schemeClr val="accent5"/>
              </a:fillRef>
              <a:effectRef idx="2">
                <a:schemeClr val="accent5"/>
              </a:effectRef>
              <a:fontRef idx="minor">
                <a:schemeClr val="lt1"/>
              </a:fontRef>
            </p:style>
            <p:txBody>
              <a:bodyPr wrap="none">
                <a:spAutoFit/>
              </a:bodyPr>
              <a:lstStyle/>
              <a:p>
                <a:pPr algn="ctr"/>
                <a:r>
                  <a:rPr lang="ar-SA" sz="3200" b="1" dirty="0" smtClean="0">
                    <a:solidFill>
                      <a:srgbClr val="0000FF"/>
                    </a:solidFill>
                  </a:rPr>
                  <a:t>تقويم </a:t>
                </a:r>
                <a:endParaRPr lang="en-US" sz="3200" b="1" dirty="0" smtClean="0">
                  <a:solidFill>
                    <a:srgbClr val="0000FF"/>
                  </a:solidFill>
                </a:endParaRPr>
              </a:p>
              <a:p>
                <a:pPr algn="ctr"/>
                <a:r>
                  <a:rPr lang="ar-SA" sz="3200" b="1" dirty="0" smtClean="0">
                    <a:solidFill>
                      <a:srgbClr val="0000FF"/>
                    </a:solidFill>
                  </a:rPr>
                  <a:t>الأداء والرقابة </a:t>
                </a:r>
                <a:endParaRPr lang="en-US" sz="3200" b="1" dirty="0" smtClean="0">
                  <a:solidFill>
                    <a:srgbClr val="0000FF"/>
                  </a:solidFill>
                </a:endParaRPr>
              </a:p>
              <a:p>
                <a:pPr algn="ctr"/>
                <a:r>
                  <a:rPr lang="ar-SA" sz="3200" b="1" dirty="0" smtClean="0">
                    <a:solidFill>
                      <a:srgbClr val="0000FF"/>
                    </a:solidFill>
                  </a:rPr>
                  <a:t>على أنشطة المؤسسة</a:t>
                </a:r>
                <a:endParaRPr lang="ar-IQ" sz="3200" b="1" dirty="0">
                  <a:solidFill>
                    <a:srgbClr val="0000FF"/>
                  </a:solidFill>
                </a:endParaRPr>
              </a:p>
            </p:txBody>
          </p:sp>
          <p:sp>
            <p:nvSpPr>
              <p:cNvPr id="7" name="Down Arrow 6"/>
              <p:cNvSpPr/>
              <p:nvPr/>
            </p:nvSpPr>
            <p:spPr>
              <a:xfrm>
                <a:off x="6786578" y="1500174"/>
                <a:ext cx="1357322" cy="785818"/>
              </a:xfrm>
              <a:prstGeom prst="downArrow">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IQ"/>
              </a:p>
            </p:txBody>
          </p:sp>
        </p:grpSp>
        <p:pic>
          <p:nvPicPr>
            <p:cNvPr id="36866" name="Picture 2" descr="http://portal.pmecegypt.com/Portals/0/article/207363.jpg"/>
            <p:cNvPicPr>
              <a:picLocks noChangeAspect="1" noChangeArrowheads="1"/>
            </p:cNvPicPr>
            <p:nvPr/>
          </p:nvPicPr>
          <p:blipFill>
            <a:blip r:embed="rId2"/>
            <a:srcRect/>
            <a:stretch>
              <a:fillRect/>
            </a:stretch>
          </p:blipFill>
          <p:spPr bwMode="auto">
            <a:xfrm>
              <a:off x="0" y="0"/>
              <a:ext cx="5386460" cy="3357562"/>
            </a:xfrm>
            <a:prstGeom prst="rect">
              <a:avLst/>
            </a:prstGeom>
            <a:noFill/>
          </p:spPr>
        </p:pic>
      </p:grpSp>
      <p:grpSp>
        <p:nvGrpSpPr>
          <p:cNvPr id="13" name="Group 12"/>
          <p:cNvGrpSpPr/>
          <p:nvPr/>
        </p:nvGrpSpPr>
        <p:grpSpPr>
          <a:xfrm>
            <a:off x="285720" y="3181191"/>
            <a:ext cx="8643966" cy="3676809"/>
            <a:chOff x="285720" y="3181191"/>
            <a:chExt cx="8643966" cy="3676809"/>
          </a:xfrm>
        </p:grpSpPr>
        <p:grpSp>
          <p:nvGrpSpPr>
            <p:cNvPr id="10" name="Group 9"/>
            <p:cNvGrpSpPr/>
            <p:nvPr/>
          </p:nvGrpSpPr>
          <p:grpSpPr>
            <a:xfrm>
              <a:off x="5929322" y="3857628"/>
              <a:ext cx="3000364" cy="2355478"/>
              <a:chOff x="5929322" y="3857628"/>
              <a:chExt cx="3000364" cy="2355478"/>
            </a:xfrm>
          </p:grpSpPr>
          <p:sp>
            <p:nvSpPr>
              <p:cNvPr id="4" name="Rectangle 3"/>
              <p:cNvSpPr/>
              <p:nvPr/>
            </p:nvSpPr>
            <p:spPr>
              <a:xfrm>
                <a:off x="5929322" y="4643446"/>
                <a:ext cx="3000364" cy="1569660"/>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r>
                  <a:rPr lang="ar-SA" sz="3200" b="1" dirty="0" smtClean="0">
                    <a:solidFill>
                      <a:srgbClr val="FFC000"/>
                    </a:solidFill>
                  </a:rPr>
                  <a:t>مقارنة </a:t>
                </a:r>
                <a:endParaRPr lang="en-US" sz="3200" b="1" dirty="0" smtClean="0">
                  <a:solidFill>
                    <a:srgbClr val="FFC000"/>
                  </a:solidFill>
                </a:endParaRPr>
              </a:p>
              <a:p>
                <a:pPr algn="ctr"/>
                <a:r>
                  <a:rPr lang="ar-SA" sz="3200" b="1" dirty="0" smtClean="0">
                    <a:solidFill>
                      <a:srgbClr val="FFC000"/>
                    </a:solidFill>
                  </a:rPr>
                  <a:t>الأداء الفعلي </a:t>
                </a:r>
                <a:endParaRPr lang="en-US" sz="3200" b="1" dirty="0" smtClean="0">
                  <a:solidFill>
                    <a:srgbClr val="FFC000"/>
                  </a:solidFill>
                </a:endParaRPr>
              </a:p>
              <a:p>
                <a:pPr algn="ctr"/>
                <a:r>
                  <a:rPr lang="ar-SA" sz="3200" b="1" dirty="0" smtClean="0">
                    <a:solidFill>
                      <a:srgbClr val="FFC000"/>
                    </a:solidFill>
                  </a:rPr>
                  <a:t>بالأداء الخطط له</a:t>
                </a:r>
                <a:endParaRPr lang="ar-IQ" sz="3200" b="1" dirty="0">
                  <a:solidFill>
                    <a:srgbClr val="FFC000"/>
                  </a:solidFill>
                </a:endParaRPr>
              </a:p>
            </p:txBody>
          </p:sp>
          <p:sp>
            <p:nvSpPr>
              <p:cNvPr id="8" name="Down Arrow 7"/>
              <p:cNvSpPr/>
              <p:nvPr/>
            </p:nvSpPr>
            <p:spPr>
              <a:xfrm>
                <a:off x="6715140" y="3857628"/>
                <a:ext cx="1357322" cy="785818"/>
              </a:xfrm>
              <a:prstGeom prst="downArrow">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IQ"/>
              </a:p>
            </p:txBody>
          </p:sp>
        </p:grpSp>
        <p:pic>
          <p:nvPicPr>
            <p:cNvPr id="36868" name="Picture 4" descr="http://watchpalngos.org/ar/uploads/1042013-024311AM-1.jpeg"/>
            <p:cNvPicPr>
              <a:picLocks noChangeAspect="1" noChangeArrowheads="1"/>
            </p:cNvPicPr>
            <p:nvPr/>
          </p:nvPicPr>
          <p:blipFill>
            <a:blip r:embed="rId3"/>
            <a:srcRect/>
            <a:stretch>
              <a:fillRect/>
            </a:stretch>
          </p:blipFill>
          <p:spPr bwMode="auto">
            <a:xfrm>
              <a:off x="285720" y="3181191"/>
              <a:ext cx="4572032" cy="3676809"/>
            </a:xfrm>
            <a:prstGeom prst="rect">
              <a:avLst/>
            </a:prstGeom>
            <a:noFill/>
          </p:spPr>
        </p:pic>
      </p:grpSp>
    </p:spTree>
    <p:extLst>
      <p:ext uri="{BB962C8B-B14F-4D97-AF65-F5344CB8AC3E}">
        <p14:creationId xmlns:p14="http://schemas.microsoft.com/office/powerpoint/2010/main" val="1648179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trips(downLeft)">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28926" y="285728"/>
            <a:ext cx="2967479" cy="646331"/>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r>
              <a:rPr lang="ar-SA" sz="3600" b="1" dirty="0" smtClean="0">
                <a:solidFill>
                  <a:schemeClr val="tx1"/>
                </a:solidFill>
              </a:rPr>
              <a:t>أهمية تقويم الأداء </a:t>
            </a:r>
            <a:endParaRPr lang="ar-IQ" sz="3600" b="1" dirty="0">
              <a:solidFill>
                <a:schemeClr val="tx1"/>
              </a:solidFill>
            </a:endParaRPr>
          </a:p>
        </p:txBody>
      </p:sp>
      <p:sp>
        <p:nvSpPr>
          <p:cNvPr id="5" name="Content Placeholder 2"/>
          <p:cNvSpPr>
            <a:spLocks noGrp="1"/>
          </p:cNvSpPr>
          <p:nvPr>
            <p:ph idx="1"/>
          </p:nvPr>
        </p:nvSpPr>
        <p:spPr>
          <a:xfrm>
            <a:off x="285720" y="1071546"/>
            <a:ext cx="8586790" cy="5143536"/>
          </a:xfrm>
        </p:spPr>
        <p:txBody>
          <a:bodyPr>
            <a:noAutofit/>
          </a:bodyPr>
          <a:lstStyle/>
          <a:p>
            <a:pPr lvl="0"/>
            <a:r>
              <a:rPr lang="ar-SA" sz="2400" b="1" dirty="0" smtClean="0">
                <a:solidFill>
                  <a:srgbClr val="0000FF"/>
                </a:solidFill>
              </a:rPr>
              <a:t>توفير الفرص المناسبة لمعرفة الإدارة العليا بمكامن الخلل أو الضعف في اللوائح والسياسات والبرامج والإجراءات والتعليمات ...الخ المطبقة في العمل.</a:t>
            </a:r>
            <a:endParaRPr lang="en-US" sz="2400" b="1" dirty="0" smtClean="0">
              <a:solidFill>
                <a:srgbClr val="0000FF"/>
              </a:solidFill>
            </a:endParaRPr>
          </a:p>
          <a:p>
            <a:pPr lvl="0"/>
            <a:r>
              <a:rPr lang="ar-SA" sz="2400" b="1" dirty="0" smtClean="0">
                <a:solidFill>
                  <a:srgbClr val="0000FF"/>
                </a:solidFill>
              </a:rPr>
              <a:t>يحقق التعرف على مدى تحقيق الأهداف المرسومة من خلال متابعة تنفيذ الأهداف المحددة للوحدة الإنتاجية ضمن الخطة المحددة لفترة معينة من الزمن.</a:t>
            </a:r>
            <a:endParaRPr lang="en-US" sz="2400" b="1" dirty="0" smtClean="0">
              <a:solidFill>
                <a:srgbClr val="0000FF"/>
              </a:solidFill>
            </a:endParaRPr>
          </a:p>
          <a:p>
            <a:r>
              <a:rPr lang="ar-SA" sz="2400" b="1" dirty="0" smtClean="0">
                <a:solidFill>
                  <a:srgbClr val="0000FF"/>
                </a:solidFill>
              </a:rPr>
              <a:t>يظهر إمكانية المشروع في تحقيق الإستخدام الأمثل للموارد المتاحة</a:t>
            </a:r>
            <a:r>
              <a:rPr lang="ar-IQ" sz="2400" b="1" dirty="0" smtClean="0">
                <a:solidFill>
                  <a:srgbClr val="0000FF"/>
                </a:solidFill>
              </a:rPr>
              <a:t>. و</a:t>
            </a:r>
            <a:r>
              <a:rPr lang="ar-SA" sz="2400" b="1" dirty="0" smtClean="0">
                <a:solidFill>
                  <a:srgbClr val="0000FF"/>
                </a:solidFill>
              </a:rPr>
              <a:t>معرفة مدى إمكانية تحقيق المنظمة، الإستخدام الأمثل لمواردها المختلفة (بشرية، مادية، طاقة، معلوماتية) المتاحة لها. </a:t>
            </a:r>
            <a:endParaRPr lang="en-US" sz="2400" b="1" dirty="0" smtClean="0">
              <a:solidFill>
                <a:srgbClr val="0000FF"/>
              </a:solidFill>
            </a:endParaRPr>
          </a:p>
          <a:p>
            <a:pPr lvl="0"/>
            <a:r>
              <a:rPr lang="ar-SA" sz="2400" b="1" dirty="0" smtClean="0">
                <a:solidFill>
                  <a:srgbClr val="0000FF"/>
                </a:solidFill>
              </a:rPr>
              <a:t>تحقيق التنسيق والعلاقات التبادلية بين الأقسام والفروع المختلفة</a:t>
            </a:r>
            <a:r>
              <a:rPr lang="ar-IQ" sz="2400" b="1" dirty="0" smtClean="0">
                <a:solidFill>
                  <a:srgbClr val="0000FF"/>
                </a:solidFill>
              </a:rPr>
              <a:t>.</a:t>
            </a:r>
            <a:r>
              <a:rPr lang="ar-SA" sz="2400" b="1" dirty="0" smtClean="0">
                <a:solidFill>
                  <a:srgbClr val="0000FF"/>
                </a:solidFill>
              </a:rPr>
              <a:t> </a:t>
            </a:r>
            <a:endParaRPr lang="en-US" sz="2400" b="1" dirty="0" smtClean="0">
              <a:solidFill>
                <a:srgbClr val="0000FF"/>
              </a:solidFill>
            </a:endParaRPr>
          </a:p>
          <a:p>
            <a:pPr lvl="0"/>
            <a:r>
              <a:rPr lang="ar-SA" sz="2400" b="1" dirty="0" smtClean="0">
                <a:solidFill>
                  <a:srgbClr val="0000FF"/>
                </a:solidFill>
              </a:rPr>
              <a:t>ألتحقق من معايير الجودة للإنتاج، ومدى مطابقة الإنتاج للمواصفات المطلوبة والمحددة مسبقاً.</a:t>
            </a:r>
            <a:endParaRPr lang="en-US" sz="2400" b="1" dirty="0" smtClean="0">
              <a:solidFill>
                <a:srgbClr val="0000FF"/>
              </a:solidFill>
            </a:endParaRPr>
          </a:p>
          <a:p>
            <a:pPr lvl="0"/>
            <a:r>
              <a:rPr lang="ar-SA" sz="2400" b="1" dirty="0" smtClean="0">
                <a:solidFill>
                  <a:srgbClr val="0000FF"/>
                </a:solidFill>
              </a:rPr>
              <a:t>تقييم مدى نجاح قرارات الإختيار والتوظيف، إلى تقييم جهود التدريب والتنمية، وإتخاذ قرارات بشأن التحفيز.</a:t>
            </a:r>
            <a:endParaRPr lang="en-US" sz="2400" b="1" dirty="0">
              <a:solidFill>
                <a:srgbClr val="0000FF"/>
              </a:solidFill>
            </a:endParaRPr>
          </a:p>
        </p:txBody>
      </p:sp>
    </p:spTree>
    <p:extLst>
      <p:ext uri="{BB962C8B-B14F-4D97-AF65-F5344CB8AC3E}">
        <p14:creationId xmlns:p14="http://schemas.microsoft.com/office/powerpoint/2010/main" val="176768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ox(i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ox(i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ox(in)">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ox(in)">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ox(in)">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14282" y="1142984"/>
            <a:ext cx="8786874" cy="5429288"/>
          </a:xfrm>
        </p:spPr>
        <p:txBody>
          <a:bodyPr>
            <a:noAutofit/>
          </a:bodyPr>
          <a:lstStyle/>
          <a:p>
            <a:pPr marL="354013" lvl="0" indent="-338138">
              <a:buFont typeface="+mj-lt"/>
              <a:buAutoNum type="arabicPeriod"/>
            </a:pPr>
            <a:r>
              <a:rPr lang="ar-SA" sz="2800" b="1" dirty="0" smtClean="0">
                <a:solidFill>
                  <a:srgbClr val="0000FF"/>
                </a:solidFill>
              </a:rPr>
              <a:t>تحديد ما يجب قياسه</a:t>
            </a:r>
            <a:r>
              <a:rPr lang="en-US" sz="2800" b="1" dirty="0" smtClean="0">
                <a:solidFill>
                  <a:srgbClr val="0000FF"/>
                </a:solidFill>
              </a:rPr>
              <a:t> </a:t>
            </a:r>
            <a:r>
              <a:rPr lang="en-US" sz="2800" b="1" dirty="0" smtClean="0"/>
              <a:t>: </a:t>
            </a:r>
            <a:r>
              <a:rPr lang="ar-SA" sz="2800" b="1" dirty="0" smtClean="0"/>
              <a:t>ينبغي على الإدارة العليا والإدارة التنفيذية القيام بتحديد عمليات التنفيذ والنتائج المراد متابعتها وتقويمها. </a:t>
            </a:r>
            <a:r>
              <a:rPr lang="ar-IQ" sz="2800" b="1" dirty="0" smtClean="0"/>
              <a:t>و</a:t>
            </a:r>
            <a:r>
              <a:rPr lang="ar-SA" sz="2800" b="1" dirty="0" smtClean="0"/>
              <a:t>توف</a:t>
            </a:r>
            <a:r>
              <a:rPr lang="ar-IQ" sz="2800" b="1" dirty="0" smtClean="0"/>
              <a:t>ي</a:t>
            </a:r>
            <a:r>
              <a:rPr lang="ar-SA" sz="2800" b="1" dirty="0" smtClean="0"/>
              <a:t>ر إمكانية قياس هذه النتائج بشكل موضوعي وثابت.</a:t>
            </a:r>
            <a:endParaRPr lang="en-US" sz="2800" b="1" dirty="0" smtClean="0"/>
          </a:p>
          <a:p>
            <a:pPr marL="354013" lvl="0" indent="-338138">
              <a:buFont typeface="+mj-lt"/>
              <a:buAutoNum type="arabicPeriod"/>
            </a:pPr>
            <a:r>
              <a:rPr lang="ar-SA" sz="2800" b="1" dirty="0" smtClean="0">
                <a:solidFill>
                  <a:srgbClr val="0000FF"/>
                </a:solidFill>
              </a:rPr>
              <a:t>وضع معايير ومؤشرات للقياس</a:t>
            </a:r>
            <a:r>
              <a:rPr lang="en-US" sz="2800" b="1" dirty="0" smtClean="0">
                <a:solidFill>
                  <a:srgbClr val="0000FF"/>
                </a:solidFill>
              </a:rPr>
              <a:t> </a:t>
            </a:r>
            <a:r>
              <a:rPr lang="en-US" sz="2800" b="1" dirty="0" smtClean="0"/>
              <a:t>: </a:t>
            </a:r>
            <a:r>
              <a:rPr lang="ar-SA" sz="2800" b="1" dirty="0" smtClean="0"/>
              <a:t>أداء العمليات المختلفة داخل المنشأة . </a:t>
            </a:r>
            <a:endParaRPr lang="en-US" sz="2800" b="1" dirty="0" smtClean="0"/>
          </a:p>
          <a:p>
            <a:pPr marL="354013" lvl="0" indent="-338138">
              <a:buFont typeface="+mj-lt"/>
              <a:buAutoNum type="arabicPeriod"/>
            </a:pPr>
            <a:r>
              <a:rPr lang="ar-SA" sz="2800" b="1" dirty="0" smtClean="0"/>
              <a:t> </a:t>
            </a:r>
            <a:r>
              <a:rPr lang="ar-SA" sz="2800" b="1" dirty="0" smtClean="0">
                <a:solidFill>
                  <a:srgbClr val="0000FF"/>
                </a:solidFill>
              </a:rPr>
              <a:t>إجراء قياس الأداء</a:t>
            </a:r>
            <a:r>
              <a:rPr lang="en-US" sz="2800" b="1" dirty="0" smtClean="0"/>
              <a:t>:  </a:t>
            </a:r>
            <a:r>
              <a:rPr lang="ar-IQ" sz="2800" b="1" dirty="0" smtClean="0"/>
              <a:t> </a:t>
            </a:r>
            <a:r>
              <a:rPr lang="ar-SA" sz="2800" b="1" dirty="0" smtClean="0"/>
              <a:t>الفعلي للأنشطة المختلفة بإستخدام المعايير والمؤشرات </a:t>
            </a:r>
            <a:r>
              <a:rPr lang="ar-IQ" sz="2800" b="1" dirty="0" smtClean="0"/>
              <a:t>المحددة</a:t>
            </a:r>
            <a:r>
              <a:rPr lang="ar-SA" sz="2800" b="1" dirty="0" smtClean="0"/>
              <a:t>. ويجب إجراء القياسات في أوقات محددة مسبقة</a:t>
            </a:r>
            <a:r>
              <a:rPr lang="en-US" sz="2800" b="1" dirty="0" smtClean="0"/>
              <a:t> . </a:t>
            </a:r>
          </a:p>
          <a:p>
            <a:pPr marL="354013" lvl="0" indent="-338138">
              <a:buFont typeface="+mj-lt"/>
              <a:buAutoNum type="arabicPeriod"/>
            </a:pPr>
            <a:r>
              <a:rPr lang="en-US" sz="2800" b="1" dirty="0" smtClean="0"/>
              <a:t> </a:t>
            </a:r>
            <a:r>
              <a:rPr lang="ar-SA" sz="2800" b="1" dirty="0" smtClean="0">
                <a:solidFill>
                  <a:srgbClr val="0000FF"/>
                </a:solidFill>
              </a:rPr>
              <a:t>مقارنة الأداء الفعلي بالأداء المخطط له</a:t>
            </a:r>
            <a:r>
              <a:rPr lang="en-US" sz="2800" b="1" dirty="0" smtClean="0">
                <a:solidFill>
                  <a:srgbClr val="0000FF"/>
                </a:solidFill>
              </a:rPr>
              <a:t> </a:t>
            </a:r>
            <a:r>
              <a:rPr lang="en-US" sz="2800" b="1" dirty="0" smtClean="0"/>
              <a:t>: </a:t>
            </a:r>
            <a:r>
              <a:rPr lang="ar-IQ" sz="2800" b="1" dirty="0" smtClean="0"/>
              <a:t>ل</a:t>
            </a:r>
            <a:r>
              <a:rPr lang="ar-SA" sz="2800" b="1" dirty="0" smtClean="0"/>
              <a:t>تحديد الإنحرافات مع ضرورة وجود مدى سماح محدد مقبول بين الأداء الفعلي والأداء المخطط له</a:t>
            </a:r>
            <a:r>
              <a:rPr lang="en-US" sz="2800" b="1" dirty="0" smtClean="0"/>
              <a:t> . </a:t>
            </a:r>
          </a:p>
          <a:p>
            <a:pPr marL="354013" indent="-338138">
              <a:buFont typeface="+mj-lt"/>
              <a:buAutoNum type="arabicPeriod"/>
            </a:pPr>
            <a:r>
              <a:rPr lang="ar-SA" sz="2800" b="1" dirty="0" smtClean="0">
                <a:solidFill>
                  <a:srgbClr val="0000FF"/>
                </a:solidFill>
              </a:rPr>
              <a:t>إتخاذ الخطوات التصحيحية</a:t>
            </a:r>
            <a:r>
              <a:rPr lang="en-US" sz="2800" b="1" dirty="0" smtClean="0">
                <a:solidFill>
                  <a:srgbClr val="0000FF"/>
                </a:solidFill>
              </a:rPr>
              <a:t> </a:t>
            </a:r>
            <a:r>
              <a:rPr lang="en-US" sz="2800" b="1" dirty="0" smtClean="0"/>
              <a:t>: </a:t>
            </a:r>
            <a:r>
              <a:rPr lang="ar-SA" sz="2800" b="1" dirty="0" smtClean="0"/>
              <a:t>إذا وقع الأداء الفعلي للمؤسسة خارج مدى السماح المحدد. </a:t>
            </a:r>
            <a:r>
              <a:rPr lang="ar-IQ" sz="2800" b="1" dirty="0" smtClean="0"/>
              <a:t>ب</a:t>
            </a:r>
            <a:r>
              <a:rPr lang="ar-SA" sz="2800" b="1" dirty="0" smtClean="0"/>
              <a:t>تحديد</a:t>
            </a:r>
            <a:r>
              <a:rPr lang="ar-IQ" sz="2800" b="1" dirty="0" smtClean="0"/>
              <a:t>: </a:t>
            </a:r>
            <a:r>
              <a:rPr lang="en-US" sz="2800" b="1" dirty="0" smtClean="0"/>
              <a:t>  </a:t>
            </a:r>
            <a:r>
              <a:rPr lang="ar-SA" sz="2800" b="1" dirty="0" smtClean="0">
                <a:solidFill>
                  <a:srgbClr val="006600"/>
                </a:solidFill>
              </a:rPr>
              <a:t>أسباب وجود الإنحرافات في الأداء الفعلي</a:t>
            </a:r>
            <a:r>
              <a:rPr lang="ar-IQ" sz="2800" b="1" dirty="0" smtClean="0">
                <a:solidFill>
                  <a:srgbClr val="006600"/>
                </a:solidFill>
              </a:rPr>
              <a:t>،  </a:t>
            </a:r>
            <a:r>
              <a:rPr lang="ar-SA" sz="2800" b="1" dirty="0" smtClean="0">
                <a:solidFill>
                  <a:srgbClr val="006600"/>
                </a:solidFill>
              </a:rPr>
              <a:t>كيفية تطبيق العمليات والأنشطة المختلفة، وهل تتم بشكل صحيح أم لا؟ ملائمة العمليات والأنشطة المختلفة مع المستويات والأهداف المرغوبة.</a:t>
            </a:r>
            <a:endParaRPr lang="ar-IQ" sz="2800" b="1" dirty="0">
              <a:solidFill>
                <a:srgbClr val="006600"/>
              </a:solidFill>
            </a:endParaRPr>
          </a:p>
        </p:txBody>
      </p:sp>
      <p:sp>
        <p:nvSpPr>
          <p:cNvPr id="5" name="Rectangle 4"/>
          <p:cNvSpPr/>
          <p:nvPr/>
        </p:nvSpPr>
        <p:spPr>
          <a:xfrm>
            <a:off x="2662830" y="285728"/>
            <a:ext cx="3233578" cy="646331"/>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r>
              <a:rPr lang="ar-IQ" sz="3600" b="1" dirty="0" smtClean="0">
                <a:solidFill>
                  <a:schemeClr val="tx1"/>
                </a:solidFill>
              </a:rPr>
              <a:t>خطوات </a:t>
            </a:r>
            <a:r>
              <a:rPr lang="ar-SA" sz="3600" b="1" dirty="0" smtClean="0">
                <a:solidFill>
                  <a:schemeClr val="tx1"/>
                </a:solidFill>
              </a:rPr>
              <a:t>تقويم الأداء </a:t>
            </a:r>
            <a:endParaRPr lang="ar-IQ" sz="3600" b="1" dirty="0">
              <a:solidFill>
                <a:schemeClr val="tx1"/>
              </a:solidFill>
            </a:endParaRPr>
          </a:p>
        </p:txBody>
      </p:sp>
    </p:spTree>
    <p:extLst>
      <p:ext uri="{BB962C8B-B14F-4D97-AF65-F5344CB8AC3E}">
        <p14:creationId xmlns:p14="http://schemas.microsoft.com/office/powerpoint/2010/main" val="381593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ox(i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ox(i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box(in)">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214414" y="0"/>
            <a:ext cx="7715272" cy="6858000"/>
            <a:chOff x="1214414" y="0"/>
            <a:chExt cx="7715272" cy="6858000"/>
          </a:xfrm>
        </p:grpSpPr>
        <p:grpSp>
          <p:nvGrpSpPr>
            <p:cNvPr id="14" name="Group 13"/>
            <p:cNvGrpSpPr/>
            <p:nvPr/>
          </p:nvGrpSpPr>
          <p:grpSpPr>
            <a:xfrm>
              <a:off x="1214414" y="0"/>
              <a:ext cx="6143668" cy="6858000"/>
              <a:chOff x="1214414" y="0"/>
              <a:chExt cx="6143668" cy="6858000"/>
            </a:xfrm>
          </p:grpSpPr>
          <p:sp>
            <p:nvSpPr>
              <p:cNvPr id="13" name="Down Arrow 12"/>
              <p:cNvSpPr/>
              <p:nvPr/>
            </p:nvSpPr>
            <p:spPr>
              <a:xfrm>
                <a:off x="1214414" y="0"/>
                <a:ext cx="6143668" cy="6858000"/>
              </a:xfrm>
              <a:prstGeom prst="downArrow">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sp>
            <p:nvSpPr>
              <p:cNvPr id="37890" name="Text Box 2"/>
              <p:cNvSpPr txBox="1">
                <a:spLocks noChangeArrowheads="1"/>
              </p:cNvSpPr>
              <p:nvPr/>
            </p:nvSpPr>
            <p:spPr bwMode="auto">
              <a:xfrm>
                <a:off x="3143240" y="357166"/>
                <a:ext cx="2214578" cy="107157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الموضوع المراد تقويمه</a:t>
                </a:r>
                <a:endParaRPr kumimoji="0" lang="ar-IQ" sz="3200" b="0" i="0" u="none" strike="noStrike" cap="none" normalizeH="0" baseline="0" smtClean="0">
                  <a:ln>
                    <a:noFill/>
                  </a:ln>
                  <a:solidFill>
                    <a:schemeClr val="tx1"/>
                  </a:solidFill>
                  <a:effectLst/>
                  <a:latin typeface="Arial" pitchFamily="34" charset="0"/>
                  <a:cs typeface="Arial" pitchFamily="34" charset="0"/>
                </a:endParaRPr>
              </a:p>
            </p:txBody>
          </p:sp>
        </p:grpSp>
        <p:sp>
          <p:nvSpPr>
            <p:cNvPr id="37899" name="AutoShape 11"/>
            <p:cNvSpPr>
              <a:spLocks noChangeArrowheads="1"/>
            </p:cNvSpPr>
            <p:nvPr/>
          </p:nvSpPr>
          <p:spPr bwMode="auto">
            <a:xfrm rot="10800000" flipV="1">
              <a:off x="5643570" y="285728"/>
              <a:ext cx="3286116" cy="928694"/>
            </a:xfrm>
            <a:prstGeom prst="wedgeRectCallout">
              <a:avLst>
                <a:gd name="adj1" fmla="val 67348"/>
                <a:gd name="adj2" fmla="val -10012"/>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smtClean="0">
                  <a:ln>
                    <a:noFill/>
                  </a:ln>
                  <a:solidFill>
                    <a:schemeClr val="tx1"/>
                  </a:solidFill>
                  <a:effectLst/>
                  <a:latin typeface="Calibri" pitchFamily="34" charset="0"/>
                  <a:ea typeface="Arial" pitchFamily="34" charset="0"/>
                  <a:cs typeface="Simplified Arabic" pitchFamily="2" charset="-78"/>
                </a:rPr>
                <a:t>تحديد عمليات</a:t>
              </a:r>
              <a:r>
                <a:rPr kumimoji="0" lang="en-US" sz="2400" b="1" i="0" u="none" strike="noStrike" cap="none" normalizeH="0" baseline="0" smtClean="0">
                  <a:ln>
                    <a:noFill/>
                  </a:ln>
                  <a:solidFill>
                    <a:schemeClr val="tx1"/>
                  </a:solidFill>
                  <a:effectLst/>
                  <a:latin typeface="Calibri" pitchFamily="34" charset="0"/>
                  <a:ea typeface="Arial" pitchFamily="34" charset="0"/>
                  <a:cs typeface="Simplified Arabic" pitchFamily="2" charset="-78"/>
                </a:rPr>
                <a:t> </a:t>
              </a:r>
              <a:r>
                <a:rPr kumimoji="0" lang="ar-SA" sz="2400" b="1" i="0" u="none" strike="noStrike" cap="none" normalizeH="0" baseline="0" smtClean="0">
                  <a:ln>
                    <a:noFill/>
                  </a:ln>
                  <a:solidFill>
                    <a:schemeClr val="tx1"/>
                  </a:solidFill>
                  <a:effectLst/>
                  <a:latin typeface="Calibri" pitchFamily="34" charset="0"/>
                  <a:ea typeface="Arial" pitchFamily="34" charset="0"/>
                  <a:cs typeface="Simplified Arabic" pitchFamily="2" charset="-78"/>
                </a:rPr>
                <a:t>التنفيذ والنتائج المراد متابعتها وتقويمها</a:t>
              </a:r>
              <a:endParaRPr kumimoji="0" lang="en-US" sz="24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9" name="Group 18"/>
          <p:cNvGrpSpPr/>
          <p:nvPr/>
        </p:nvGrpSpPr>
        <p:grpSpPr>
          <a:xfrm>
            <a:off x="71407" y="214290"/>
            <a:ext cx="5286411" cy="2500330"/>
            <a:chOff x="71407" y="214290"/>
            <a:chExt cx="5286411" cy="2500330"/>
          </a:xfrm>
        </p:grpSpPr>
        <p:sp>
          <p:nvSpPr>
            <p:cNvPr id="37891" name="Text Box 3"/>
            <p:cNvSpPr txBox="1">
              <a:spLocks noChangeArrowheads="1"/>
            </p:cNvSpPr>
            <p:nvPr/>
          </p:nvSpPr>
          <p:spPr bwMode="auto">
            <a:xfrm>
              <a:off x="3143240" y="1643050"/>
              <a:ext cx="2214578" cy="107157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200" b="1" i="0" u="none" strike="noStrike" cap="none" normalizeH="0" baseline="0" smtClean="0">
                  <a:ln>
                    <a:noFill/>
                  </a:ln>
                  <a:solidFill>
                    <a:srgbClr val="FFFF00"/>
                  </a:solidFill>
                  <a:effectLst/>
                  <a:latin typeface="Arial" pitchFamily="34" charset="0"/>
                  <a:ea typeface="Arial" pitchFamily="34" charset="0"/>
                  <a:cs typeface="Arial" pitchFamily="34" charset="0"/>
                </a:rPr>
                <a:t>وضع المعايير والمؤشرات</a:t>
              </a:r>
              <a:endParaRPr kumimoji="0" lang="ar-IQ" sz="3200" b="0" i="0" u="none" strike="noStrike" cap="none" normalizeH="0" baseline="0" smtClean="0">
                <a:ln>
                  <a:noFill/>
                </a:ln>
                <a:solidFill>
                  <a:srgbClr val="FFFF00"/>
                </a:solidFill>
                <a:effectLst/>
                <a:latin typeface="Arial" pitchFamily="34" charset="0"/>
                <a:cs typeface="Arial" pitchFamily="34" charset="0"/>
              </a:endParaRPr>
            </a:p>
          </p:txBody>
        </p:sp>
        <p:sp>
          <p:nvSpPr>
            <p:cNvPr id="37900" name="AutoShape 12"/>
            <p:cNvSpPr>
              <a:spLocks noChangeArrowheads="1"/>
            </p:cNvSpPr>
            <p:nvPr/>
          </p:nvSpPr>
          <p:spPr bwMode="auto">
            <a:xfrm rot="10800000" flipV="1">
              <a:off x="71407" y="214290"/>
              <a:ext cx="2857520" cy="1857388"/>
            </a:xfrm>
            <a:prstGeom prst="wedgeRectCallout">
              <a:avLst>
                <a:gd name="adj1" fmla="val -62153"/>
                <a:gd name="adj2" fmla="val 70936"/>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just" defTabSz="914400" rtl="1"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العائد على الاستثمار</a:t>
              </a:r>
              <a:r>
                <a:rPr kumimoji="0" lang="en-US"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IQ"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SA"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القيمة المضافة</a:t>
              </a:r>
              <a:r>
                <a:rPr kumimoji="0" lang="en-US"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IQ"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SA"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قيمة حقوق المساهمين</a:t>
              </a:r>
              <a:r>
                <a:rPr kumimoji="0" lang="en-US"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IQ"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SA"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كفاءة الخدمات المقدمة</a:t>
              </a:r>
              <a:r>
                <a:rPr kumimoji="0" lang="en-US"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IQ"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en-US"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SA" sz="24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تنمية الأفراد</a:t>
              </a:r>
              <a:endParaRPr kumimoji="0" lang="ar-IQ" sz="24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20" name="Group 19"/>
          <p:cNvGrpSpPr/>
          <p:nvPr/>
        </p:nvGrpSpPr>
        <p:grpSpPr>
          <a:xfrm>
            <a:off x="3143240" y="1714488"/>
            <a:ext cx="5715040" cy="2286016"/>
            <a:chOff x="3143240" y="1714488"/>
            <a:chExt cx="5715040" cy="2286016"/>
          </a:xfrm>
        </p:grpSpPr>
        <p:sp>
          <p:nvSpPr>
            <p:cNvPr id="37892" name="Text Box 4"/>
            <p:cNvSpPr txBox="1">
              <a:spLocks noChangeArrowheads="1"/>
            </p:cNvSpPr>
            <p:nvPr/>
          </p:nvSpPr>
          <p:spPr bwMode="auto">
            <a:xfrm>
              <a:off x="3143240" y="2928934"/>
              <a:ext cx="2214578" cy="107157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200" b="1" i="0" u="none" strike="noStrike" cap="none" normalizeH="0" baseline="0" dirty="0" smtClean="0">
                  <a:ln>
                    <a:noFill/>
                  </a:ln>
                  <a:solidFill>
                    <a:srgbClr val="FFFF00"/>
                  </a:solidFill>
                  <a:effectLst/>
                  <a:latin typeface="Arial" pitchFamily="34" charset="0"/>
                  <a:ea typeface="Arial" pitchFamily="34" charset="0"/>
                  <a:cs typeface="Arial" pitchFamily="34" charset="0"/>
                </a:rPr>
                <a:t>إجراء قياس الأداء</a:t>
              </a:r>
              <a:endParaRPr kumimoji="0" lang="ar-IQ" sz="3200" b="0" i="0" u="none" strike="noStrike" cap="none" normalizeH="0" baseline="0" dirty="0" smtClean="0">
                <a:ln>
                  <a:noFill/>
                </a:ln>
                <a:solidFill>
                  <a:srgbClr val="FFFF00"/>
                </a:solidFill>
                <a:effectLst/>
                <a:latin typeface="Arial" pitchFamily="34" charset="0"/>
                <a:cs typeface="Arial" pitchFamily="34" charset="0"/>
              </a:endParaRPr>
            </a:p>
          </p:txBody>
        </p:sp>
        <p:sp>
          <p:nvSpPr>
            <p:cNvPr id="37901" name="AutoShape 13"/>
            <p:cNvSpPr>
              <a:spLocks noChangeArrowheads="1"/>
            </p:cNvSpPr>
            <p:nvPr/>
          </p:nvSpPr>
          <p:spPr bwMode="auto">
            <a:xfrm rot="10800000" flipV="1">
              <a:off x="5715008" y="1714488"/>
              <a:ext cx="3143272" cy="1500198"/>
            </a:xfrm>
            <a:prstGeom prst="wedgeRectCallout">
              <a:avLst>
                <a:gd name="adj1" fmla="val 62769"/>
                <a:gd name="adj2" fmla="val 56889"/>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smtClean="0">
                  <a:ln>
                    <a:noFill/>
                  </a:ln>
                  <a:solidFill>
                    <a:schemeClr val="tx1"/>
                  </a:solidFill>
                  <a:effectLst/>
                  <a:latin typeface="Calibri" pitchFamily="34" charset="0"/>
                  <a:ea typeface="Arial" pitchFamily="34" charset="0"/>
                  <a:cs typeface="Simplified Arabic" pitchFamily="2" charset="-78"/>
                </a:rPr>
                <a:t>قياس الأداء الفعلي للأنشطة المختلفة بإستخدام المعايير</a:t>
              </a:r>
              <a:r>
                <a:rPr kumimoji="0" lang="en-US" sz="2400" b="1" i="0" u="none" strike="noStrike" cap="none" normalizeH="0" baseline="0" smtClean="0">
                  <a:ln>
                    <a:noFill/>
                  </a:ln>
                  <a:solidFill>
                    <a:schemeClr val="tx1"/>
                  </a:solidFill>
                  <a:effectLst/>
                  <a:latin typeface="Calibri" pitchFamily="34" charset="0"/>
                  <a:ea typeface="Arial" pitchFamily="34" charset="0"/>
                  <a:cs typeface="Simplified Arabic" pitchFamily="2" charset="-78"/>
                </a:rPr>
                <a:t> </a:t>
              </a:r>
              <a:r>
                <a:rPr kumimoji="0" lang="ar-SA" sz="2400" b="1" i="0" u="none" strike="noStrike" cap="none" normalizeH="0" baseline="0" smtClean="0">
                  <a:ln>
                    <a:noFill/>
                  </a:ln>
                  <a:solidFill>
                    <a:schemeClr val="tx1"/>
                  </a:solidFill>
                  <a:effectLst/>
                  <a:latin typeface="Calibri" pitchFamily="34" charset="0"/>
                  <a:ea typeface="Arial" pitchFamily="34" charset="0"/>
                  <a:cs typeface="Simplified Arabic" pitchFamily="2" charset="-78"/>
                </a:rPr>
                <a:t>والمؤشرات في أوقات محددة مسبقاً</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2" name="Group 21"/>
          <p:cNvGrpSpPr/>
          <p:nvPr/>
        </p:nvGrpSpPr>
        <p:grpSpPr>
          <a:xfrm>
            <a:off x="214282" y="2714620"/>
            <a:ext cx="5143536" cy="2571768"/>
            <a:chOff x="214282" y="2714620"/>
            <a:chExt cx="5143536" cy="2571768"/>
          </a:xfrm>
        </p:grpSpPr>
        <p:sp>
          <p:nvSpPr>
            <p:cNvPr id="37893" name="Text Box 5"/>
            <p:cNvSpPr txBox="1">
              <a:spLocks noChangeArrowheads="1"/>
            </p:cNvSpPr>
            <p:nvPr/>
          </p:nvSpPr>
          <p:spPr bwMode="auto">
            <a:xfrm>
              <a:off x="3143240" y="4214818"/>
              <a:ext cx="2214578" cy="107157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200" b="1" i="0" u="none" strike="noStrike" cap="none" normalizeH="0" baseline="0" smtClean="0">
                  <a:ln>
                    <a:noFill/>
                  </a:ln>
                  <a:solidFill>
                    <a:srgbClr val="FFFF00"/>
                  </a:solidFill>
                  <a:effectLst/>
                  <a:latin typeface="Arial" pitchFamily="34" charset="0"/>
                  <a:ea typeface="Arial" pitchFamily="34" charset="0"/>
                  <a:cs typeface="Arial" pitchFamily="34" charset="0"/>
                </a:rPr>
                <a:t>مقارنة الأداء</a:t>
              </a:r>
              <a:endParaRPr kumimoji="0" lang="ar-IQ" sz="3200" b="0" i="0" u="none" strike="noStrike" cap="none" normalizeH="0" baseline="0" smtClean="0">
                <a:ln>
                  <a:noFill/>
                </a:ln>
                <a:solidFill>
                  <a:srgbClr val="FFFF00"/>
                </a:solidFill>
                <a:effectLst/>
                <a:latin typeface="Arial" pitchFamily="34" charset="0"/>
                <a:cs typeface="Arial" pitchFamily="34" charset="0"/>
              </a:endParaRPr>
            </a:p>
          </p:txBody>
        </p:sp>
        <p:sp>
          <p:nvSpPr>
            <p:cNvPr id="37902" name="AutoShape 14"/>
            <p:cNvSpPr>
              <a:spLocks noChangeArrowheads="1"/>
            </p:cNvSpPr>
            <p:nvPr/>
          </p:nvSpPr>
          <p:spPr bwMode="auto">
            <a:xfrm>
              <a:off x="214282" y="2714620"/>
              <a:ext cx="2643206" cy="1428760"/>
            </a:xfrm>
            <a:prstGeom prst="wedgeRectCallout">
              <a:avLst>
                <a:gd name="adj1" fmla="val 63331"/>
                <a:gd name="adj2" fmla="val 81815"/>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smtClean="0">
                  <a:ln>
                    <a:noFill/>
                  </a:ln>
                  <a:solidFill>
                    <a:schemeClr val="tx1"/>
                  </a:solidFill>
                  <a:effectLst/>
                  <a:latin typeface="Calibri" pitchFamily="34" charset="0"/>
                  <a:ea typeface="Arial" pitchFamily="34" charset="0"/>
                  <a:cs typeface="Arial" pitchFamily="34" charset="0"/>
                </a:rPr>
                <a:t>مقارنة الأداء الفعلي بالأداء المخطط له</a:t>
              </a:r>
              <a:r>
                <a:rPr kumimoji="0" lang="ar-SA" sz="2400" b="1" i="0" u="none" strike="noStrike" cap="none" normalizeH="0" baseline="0" smtClean="0">
                  <a:ln>
                    <a:noFill/>
                  </a:ln>
                  <a:solidFill>
                    <a:schemeClr val="tx1"/>
                  </a:solidFill>
                  <a:effectLst/>
                  <a:latin typeface="Arial" pitchFamily="34" charset="0"/>
                  <a:ea typeface="Arial" pitchFamily="34" charset="0"/>
                  <a:cs typeface="Arial" pitchFamily="34" charset="0"/>
                </a:rPr>
                <a:t> لتحديد الإنحرافات إن وجدت</a:t>
              </a:r>
              <a:endParaRPr kumimoji="0" lang="ar-IQ" sz="2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7" name="Group 26"/>
          <p:cNvGrpSpPr/>
          <p:nvPr/>
        </p:nvGrpSpPr>
        <p:grpSpPr>
          <a:xfrm>
            <a:off x="3143240" y="3500438"/>
            <a:ext cx="5786478" cy="3071834"/>
            <a:chOff x="3143240" y="3500438"/>
            <a:chExt cx="5786478" cy="3071834"/>
          </a:xfrm>
        </p:grpSpPr>
        <p:sp>
          <p:nvSpPr>
            <p:cNvPr id="37894" name="Text Box 6"/>
            <p:cNvSpPr txBox="1">
              <a:spLocks noChangeArrowheads="1"/>
            </p:cNvSpPr>
            <p:nvPr/>
          </p:nvSpPr>
          <p:spPr bwMode="auto">
            <a:xfrm>
              <a:off x="3143240" y="5500702"/>
              <a:ext cx="2214578" cy="107157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3200" b="1" i="0" u="none" strike="noStrike" cap="none" normalizeH="0" baseline="0" smtClean="0">
                  <a:ln>
                    <a:noFill/>
                  </a:ln>
                  <a:solidFill>
                    <a:schemeClr val="tx1"/>
                  </a:solidFill>
                  <a:effectLst/>
                  <a:latin typeface="Arial" pitchFamily="34" charset="0"/>
                  <a:ea typeface="Arial" pitchFamily="34" charset="0"/>
                  <a:cs typeface="Arial" pitchFamily="34" charset="0"/>
                </a:rPr>
                <a:t>تصحيح الإنحرافات</a:t>
              </a:r>
              <a:endParaRPr kumimoji="0" lang="ar-IQ" sz="3200" b="0" i="0" u="none" strike="noStrike" cap="none" normalizeH="0" baseline="0" smtClean="0">
                <a:ln>
                  <a:noFill/>
                </a:ln>
                <a:solidFill>
                  <a:schemeClr val="tx1"/>
                </a:solidFill>
                <a:effectLst/>
                <a:latin typeface="Arial" pitchFamily="34" charset="0"/>
                <a:cs typeface="Arial" pitchFamily="34" charset="0"/>
              </a:endParaRPr>
            </a:p>
          </p:txBody>
        </p:sp>
        <p:grpSp>
          <p:nvGrpSpPr>
            <p:cNvPr id="26" name="Group 25"/>
            <p:cNvGrpSpPr/>
            <p:nvPr/>
          </p:nvGrpSpPr>
          <p:grpSpPr>
            <a:xfrm>
              <a:off x="5500694" y="3500438"/>
              <a:ext cx="3429024" cy="3046988"/>
              <a:chOff x="5500694" y="3500438"/>
              <a:chExt cx="3429024" cy="3046988"/>
            </a:xfrm>
          </p:grpSpPr>
          <p:sp>
            <p:nvSpPr>
              <p:cNvPr id="37903" name="AutoShape 15"/>
              <p:cNvSpPr>
                <a:spLocks noChangeArrowheads="1"/>
              </p:cNvSpPr>
              <p:nvPr/>
            </p:nvSpPr>
            <p:spPr bwMode="auto">
              <a:xfrm rot="10800000" flipV="1">
                <a:off x="5500694" y="3500438"/>
                <a:ext cx="3429024" cy="2928958"/>
              </a:xfrm>
              <a:prstGeom prst="wedgeRectCallout">
                <a:avLst>
                  <a:gd name="adj1" fmla="val 60312"/>
                  <a:gd name="adj2" fmla="val 43646"/>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98425" lvl="0" indent="0" algn="r" defTabSz="914400" rtl="1" eaLnBrk="1" fontAlgn="base" latinLnBrk="0" hangingPunct="1">
                  <a:lnSpc>
                    <a:spcPct val="100000"/>
                  </a:lnSpc>
                  <a:spcBef>
                    <a:spcPct val="0"/>
                  </a:spcBef>
                  <a:spcAft>
                    <a:spcPts val="1000"/>
                  </a:spcAft>
                  <a:buClrTx/>
                  <a:buSzTx/>
                  <a:tabLst/>
                </a:pPr>
                <a:endParaRPr kumimoji="0" lang="ar-IQ"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904" name="Rectangle 16"/>
              <p:cNvSpPr>
                <a:spLocks noChangeArrowheads="1"/>
              </p:cNvSpPr>
              <p:nvPr/>
            </p:nvSpPr>
            <p:spPr bwMode="auto">
              <a:xfrm>
                <a:off x="5500694" y="3500438"/>
                <a:ext cx="3357586"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tab pos="153988" algn="l"/>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أسباب وجود الإنحرافات في الأداء الفعلي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tab pos="153988" algn="l"/>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كيفية تطبيق العمليات والأنشطة المختلفة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tab pos="153988" algn="l"/>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هل تتم بشكل صحيح أم لا؟ </a:t>
                </a:r>
              </a:p>
              <a:p>
                <a:pPr marL="0" marR="0" lvl="0" indent="0" defTabSz="914400" eaLnBrk="0" fontAlgn="base" latinLnBrk="0" hangingPunct="0">
                  <a:lnSpc>
                    <a:spcPct val="100000"/>
                  </a:lnSpc>
                  <a:spcBef>
                    <a:spcPct val="0"/>
                  </a:spcBef>
                  <a:spcAft>
                    <a:spcPct val="0"/>
                  </a:spcAft>
                  <a:buClrTx/>
                  <a:buSzTx/>
                  <a:buFontTx/>
                  <a:buNone/>
                  <a:tabLst>
                    <a:tab pos="153988" algn="l"/>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ملائمة العمليات والأنشطة المختلفة مع المستويات والأهداف المرغوبة</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p>
            </p:txBody>
          </p:sp>
        </p:grpSp>
      </p:grpSp>
    </p:spTree>
    <p:extLst>
      <p:ext uri="{BB962C8B-B14F-4D97-AF65-F5344CB8AC3E}">
        <p14:creationId xmlns:p14="http://schemas.microsoft.com/office/powerpoint/2010/main" val="364633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trips(down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strips(downLeft)">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strips(downLeft)">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strips(downLeft)">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600200"/>
            <a:ext cx="8401080" cy="4525963"/>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lvl="0" algn="just"/>
            <a:r>
              <a:rPr lang="ar-SA" b="1" dirty="0" smtClean="0">
                <a:solidFill>
                  <a:srgbClr val="C00000"/>
                </a:solidFill>
              </a:rPr>
              <a:t>تعريف شارلز </a:t>
            </a:r>
            <a:r>
              <a:rPr lang="en-US" b="1" dirty="0" smtClean="0">
                <a:solidFill>
                  <a:srgbClr val="C00000"/>
                </a:solidFill>
              </a:rPr>
              <a:t>Charles</a:t>
            </a:r>
            <a:r>
              <a:rPr lang="ar-IQ" b="1" dirty="0" smtClean="0">
                <a:solidFill>
                  <a:srgbClr val="C00000"/>
                </a:solidFill>
              </a:rPr>
              <a:t> </a:t>
            </a:r>
            <a:r>
              <a:rPr lang="ar-IQ" b="1" dirty="0" smtClean="0"/>
              <a:t>: ه</a:t>
            </a:r>
            <a:r>
              <a:rPr lang="ar-SA" b="1" dirty="0" smtClean="0"/>
              <a:t>ي مجموعة من القرارات والتصرفات التي يضطلع بها المديرون بغرض تحقيق أهداف المنظمة.</a:t>
            </a:r>
            <a:endParaRPr lang="en-US" b="1" dirty="0" smtClean="0"/>
          </a:p>
          <a:p>
            <a:pPr lvl="0" algn="just"/>
            <a:r>
              <a:rPr lang="ar-IQ" b="1" dirty="0" smtClean="0">
                <a:solidFill>
                  <a:srgbClr val="C00000"/>
                </a:solidFill>
              </a:rPr>
              <a:t>تعريف ثومبسون واستركلاند </a:t>
            </a:r>
            <a:r>
              <a:rPr lang="en-US" b="1" dirty="0" smtClean="0">
                <a:solidFill>
                  <a:srgbClr val="C00000"/>
                </a:solidFill>
              </a:rPr>
              <a:t>Strickland and Thompson</a:t>
            </a:r>
            <a:r>
              <a:rPr lang="ar-IQ" b="1" dirty="0" smtClean="0">
                <a:solidFill>
                  <a:srgbClr val="C00000"/>
                </a:solidFill>
              </a:rPr>
              <a:t> </a:t>
            </a:r>
            <a:r>
              <a:rPr lang="ar-IQ" b="1" dirty="0" smtClean="0"/>
              <a:t>: </a:t>
            </a:r>
            <a:r>
              <a:rPr lang="ar-SA" b="1" dirty="0" smtClean="0"/>
              <a:t>وضع الخطط المستقبلية للمنظمة وتحديد غاياتها على المدى البعيد، واختيار النمط الملائم من أجل تنفيذ الإستراتيجية.</a:t>
            </a:r>
            <a:endParaRPr lang="en-US" b="1" dirty="0" smtClean="0"/>
          </a:p>
          <a:p>
            <a:pPr lvl="0" algn="just"/>
            <a:r>
              <a:rPr lang="ar-SA" b="1" dirty="0" smtClean="0">
                <a:solidFill>
                  <a:srgbClr val="C00000"/>
                </a:solidFill>
              </a:rPr>
              <a:t>تعريف جوش وجلويك </a:t>
            </a:r>
            <a:r>
              <a:rPr lang="en-US" b="1" dirty="0" err="1" smtClean="0">
                <a:solidFill>
                  <a:srgbClr val="C00000"/>
                </a:solidFill>
              </a:rPr>
              <a:t>Jauch</a:t>
            </a:r>
            <a:r>
              <a:rPr lang="en-US" b="1" dirty="0" smtClean="0">
                <a:solidFill>
                  <a:srgbClr val="C00000"/>
                </a:solidFill>
              </a:rPr>
              <a:t> &amp; </a:t>
            </a:r>
            <a:r>
              <a:rPr lang="en-US" b="1" dirty="0" err="1" smtClean="0">
                <a:solidFill>
                  <a:srgbClr val="C00000"/>
                </a:solidFill>
              </a:rPr>
              <a:t>Glueck</a:t>
            </a:r>
            <a:r>
              <a:rPr lang="ar-IQ" b="1" dirty="0" smtClean="0">
                <a:solidFill>
                  <a:srgbClr val="C00000"/>
                </a:solidFill>
              </a:rPr>
              <a:t> </a:t>
            </a:r>
            <a:r>
              <a:rPr lang="ar-IQ" b="1" dirty="0" smtClean="0"/>
              <a:t>: الخطة الموحدة، المتفاعلة والشاملة التي تربط المزايا الإستراتيجية للشركة بتحديات البيئة، وقد صممت لضمان تحقيق الأهداف الأساسية للمنظمة عن طريق التنفيذ الملائم للمنظمة.</a:t>
            </a:r>
            <a:endParaRPr lang="en-US" b="1" dirty="0" smtClean="0"/>
          </a:p>
          <a:p>
            <a:pPr algn="just"/>
            <a:endParaRPr lang="ar-IQ" b="1" dirty="0"/>
          </a:p>
        </p:txBody>
      </p:sp>
      <p:sp>
        <p:nvSpPr>
          <p:cNvPr id="4" name="Rectangle 3"/>
          <p:cNvSpPr/>
          <p:nvPr/>
        </p:nvSpPr>
        <p:spPr>
          <a:xfrm>
            <a:off x="2567144" y="500042"/>
            <a:ext cx="6195927" cy="52322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ar-SA" sz="2800" b="1" dirty="0" smtClean="0"/>
              <a:t>تنوع تعريف </a:t>
            </a:r>
            <a:r>
              <a:rPr lang="ar-IQ" sz="2800" b="1" dirty="0" smtClean="0"/>
              <a:t>الإدارة </a:t>
            </a:r>
            <a:r>
              <a:rPr lang="ar-SA" sz="2800" b="1" dirty="0" smtClean="0"/>
              <a:t>الإستراتيجية بتنوع </a:t>
            </a:r>
            <a:r>
              <a:rPr lang="ar-IQ" sz="2800" b="1" dirty="0" smtClean="0"/>
              <a:t>الاستراتيجية</a:t>
            </a:r>
            <a:endParaRPr lang="ar-IQ" sz="2800" b="1" dirty="0"/>
          </a:p>
        </p:txBody>
      </p:sp>
    </p:spTree>
    <p:extLst>
      <p:ext uri="{BB962C8B-B14F-4D97-AF65-F5344CB8AC3E}">
        <p14:creationId xmlns:p14="http://schemas.microsoft.com/office/powerpoint/2010/main" val="422048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www.slate.fr/sites/default/files/imagecache/node-story/nucleaire_3.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4" name="Rectangle 3"/>
          <p:cNvSpPr/>
          <p:nvPr/>
        </p:nvSpPr>
        <p:spPr>
          <a:xfrm>
            <a:off x="4500562" y="500042"/>
            <a:ext cx="4143372" cy="138499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ar-SA" sz="2800" b="1" dirty="0" smtClean="0"/>
              <a:t>تعددت الصناعات وكثرت أنواع المنتجات المترابطة منها وغير المترابطة في منظمة من منظمات</a:t>
            </a:r>
            <a:endParaRPr lang="ar-IQ" sz="2800" b="1" dirty="0"/>
          </a:p>
        </p:txBody>
      </p:sp>
      <p:grpSp>
        <p:nvGrpSpPr>
          <p:cNvPr id="15" name="Group 14"/>
          <p:cNvGrpSpPr/>
          <p:nvPr/>
        </p:nvGrpSpPr>
        <p:grpSpPr>
          <a:xfrm>
            <a:off x="357158" y="1928802"/>
            <a:ext cx="7429552" cy="1956499"/>
            <a:chOff x="357158" y="1928802"/>
            <a:chExt cx="7429552" cy="1956499"/>
          </a:xfrm>
        </p:grpSpPr>
        <p:sp>
          <p:nvSpPr>
            <p:cNvPr id="5" name="Rectangle 4"/>
            <p:cNvSpPr/>
            <p:nvPr/>
          </p:nvSpPr>
          <p:spPr>
            <a:xfrm>
              <a:off x="357158" y="2500306"/>
              <a:ext cx="6215074" cy="1384995"/>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just"/>
              <a:r>
                <a:rPr lang="ar-SA" sz="2800" b="1" dirty="0" smtClean="0">
                  <a:solidFill>
                    <a:srgbClr val="C00000"/>
                  </a:solidFill>
                </a:rPr>
                <a:t>العمل الاداري في هذه المنظمة من </a:t>
              </a:r>
              <a:r>
                <a:rPr lang="ar-SA" sz="2800" b="1" dirty="0" smtClean="0">
                  <a:solidFill>
                    <a:srgbClr val="0000FF"/>
                  </a:solidFill>
                </a:rPr>
                <a:t>التعقيد</a:t>
              </a:r>
              <a:r>
                <a:rPr lang="ar-SA" sz="2800" b="1" dirty="0" smtClean="0">
                  <a:solidFill>
                    <a:srgbClr val="C00000"/>
                  </a:solidFill>
                </a:rPr>
                <a:t> بحيث لا يمكن أن يتم بالأسلوب ذاته الذي تدار فيه المنظمات ذات المنتجات والأسواق المحدودة</a:t>
              </a:r>
              <a:endParaRPr lang="ar-IQ" sz="2800" b="1" dirty="0">
                <a:solidFill>
                  <a:srgbClr val="C00000"/>
                </a:solidFill>
              </a:endParaRPr>
            </a:p>
          </p:txBody>
        </p:sp>
        <p:sp>
          <p:nvSpPr>
            <p:cNvPr id="10" name="Bent Arrow 9"/>
            <p:cNvSpPr/>
            <p:nvPr/>
          </p:nvSpPr>
          <p:spPr>
            <a:xfrm rot="10800000">
              <a:off x="6572264" y="1928802"/>
              <a:ext cx="1214446" cy="1643074"/>
            </a:xfrm>
            <a:prstGeom prst="bentArrow">
              <a:avLst/>
            </a:prstGeom>
            <a:ln w="57150">
              <a:solidFill>
                <a:schemeClr val="accent1"/>
              </a:solidFill>
            </a:ln>
          </p:spPr>
          <p:style>
            <a:lnRef idx="1">
              <a:schemeClr val="accent5"/>
            </a:lnRef>
            <a:fillRef idx="2">
              <a:schemeClr val="accent5"/>
            </a:fillRef>
            <a:effectRef idx="1">
              <a:schemeClr val="accent5"/>
            </a:effectRef>
            <a:fontRef idx="minor">
              <a:schemeClr val="dk1"/>
            </a:fontRef>
          </p:style>
          <p:txBody>
            <a:bodyPr rtlCol="1" anchor="ctr"/>
            <a:lstStyle/>
            <a:p>
              <a:pPr algn="ctr"/>
              <a:endParaRPr lang="ar-IQ">
                <a:solidFill>
                  <a:schemeClr val="tx1"/>
                </a:solidFill>
              </a:endParaRPr>
            </a:p>
          </p:txBody>
        </p:sp>
      </p:grpSp>
      <p:grpSp>
        <p:nvGrpSpPr>
          <p:cNvPr id="13" name="Group 12"/>
          <p:cNvGrpSpPr/>
          <p:nvPr/>
        </p:nvGrpSpPr>
        <p:grpSpPr>
          <a:xfrm>
            <a:off x="357158" y="3857628"/>
            <a:ext cx="6254079" cy="880410"/>
            <a:chOff x="357158" y="3857628"/>
            <a:chExt cx="6254079" cy="880410"/>
          </a:xfrm>
        </p:grpSpPr>
        <p:sp>
          <p:nvSpPr>
            <p:cNvPr id="6" name="Rectangle 5"/>
            <p:cNvSpPr/>
            <p:nvPr/>
          </p:nvSpPr>
          <p:spPr>
            <a:xfrm>
              <a:off x="357158" y="4214818"/>
              <a:ext cx="6254079" cy="5232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ar-SA" sz="2800" b="1" dirty="0" smtClean="0"/>
                <a:t>اتفق على تقسيم هذه المنظمات الى عدد من الوحدات</a:t>
              </a:r>
              <a:endParaRPr lang="ar-IQ" sz="2800" b="1" dirty="0"/>
            </a:p>
          </p:txBody>
        </p:sp>
        <p:sp>
          <p:nvSpPr>
            <p:cNvPr id="11" name="Down Arrow 10"/>
            <p:cNvSpPr/>
            <p:nvPr/>
          </p:nvSpPr>
          <p:spPr>
            <a:xfrm>
              <a:off x="2643174" y="3857628"/>
              <a:ext cx="1928826" cy="357190"/>
            </a:xfrm>
            <a:prstGeom prst="downArrow">
              <a:avLst/>
            </a:prstGeom>
            <a:ln w="57150">
              <a:solidFill>
                <a:srgbClr val="FFFF00"/>
              </a:solidFill>
            </a:ln>
          </p:spPr>
          <p:style>
            <a:lnRef idx="1">
              <a:schemeClr val="accent6"/>
            </a:lnRef>
            <a:fillRef idx="3">
              <a:schemeClr val="accent6"/>
            </a:fillRef>
            <a:effectRef idx="2">
              <a:schemeClr val="accent6"/>
            </a:effectRef>
            <a:fontRef idx="minor">
              <a:schemeClr val="lt1"/>
            </a:fontRef>
          </p:style>
          <p:txBody>
            <a:bodyPr rtlCol="1" anchor="ctr"/>
            <a:lstStyle/>
            <a:p>
              <a:pPr algn="ctr"/>
              <a:endParaRPr lang="ar-IQ"/>
            </a:p>
          </p:txBody>
        </p:sp>
      </p:grpSp>
      <p:grpSp>
        <p:nvGrpSpPr>
          <p:cNvPr id="14" name="Group 13"/>
          <p:cNvGrpSpPr/>
          <p:nvPr/>
        </p:nvGrpSpPr>
        <p:grpSpPr>
          <a:xfrm>
            <a:off x="428596" y="4714884"/>
            <a:ext cx="7929618" cy="1813623"/>
            <a:chOff x="428596" y="4714884"/>
            <a:chExt cx="7929618" cy="1813623"/>
          </a:xfrm>
        </p:grpSpPr>
        <p:sp>
          <p:nvSpPr>
            <p:cNvPr id="7" name="Rectangle 6"/>
            <p:cNvSpPr/>
            <p:nvPr/>
          </p:nvSpPr>
          <p:spPr>
            <a:xfrm>
              <a:off x="428596" y="5357826"/>
              <a:ext cx="3643338" cy="954107"/>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ar-SA" sz="2800" b="1" dirty="0" smtClean="0">
                  <a:solidFill>
                    <a:srgbClr val="0000FF"/>
                  </a:solidFill>
                </a:rPr>
                <a:t>وحدة العمل الاستراتيجية</a:t>
              </a:r>
              <a:endParaRPr lang="ar-IQ" sz="2800" b="1" dirty="0" smtClean="0">
                <a:solidFill>
                  <a:srgbClr val="0000FF"/>
                </a:solidFill>
              </a:endParaRPr>
            </a:p>
            <a:p>
              <a:pPr algn="ctr"/>
              <a:r>
                <a:rPr lang="ar-SA" sz="2800" b="1" dirty="0" smtClean="0">
                  <a:solidFill>
                    <a:sysClr val="windowText" lastClr="000000"/>
                  </a:solidFill>
                </a:rPr>
                <a:t> </a:t>
              </a:r>
              <a:r>
                <a:rPr lang="en-US" sz="2800" b="1" dirty="0" smtClean="0">
                  <a:solidFill>
                    <a:sysClr val="windowText" lastClr="000000"/>
                  </a:solidFill>
                </a:rPr>
                <a:t>unit strategic Business</a:t>
              </a:r>
              <a:endParaRPr lang="ar-IQ" sz="2800" b="1" dirty="0">
                <a:solidFill>
                  <a:sysClr val="windowText" lastClr="000000"/>
                </a:solidFill>
              </a:endParaRPr>
            </a:p>
          </p:txBody>
        </p:sp>
        <p:sp>
          <p:nvSpPr>
            <p:cNvPr id="8" name="Rectangle 7"/>
            <p:cNvSpPr/>
            <p:nvPr/>
          </p:nvSpPr>
          <p:spPr>
            <a:xfrm>
              <a:off x="4214810" y="5143512"/>
              <a:ext cx="4143404" cy="138499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n-US" sz="2800" b="1" dirty="0" smtClean="0"/>
                <a:t> </a:t>
              </a:r>
              <a:r>
                <a:rPr lang="ar-IQ" sz="2800" b="1" dirty="0" smtClean="0"/>
                <a:t>وهي</a:t>
              </a:r>
              <a:r>
                <a:rPr lang="ar-SA" sz="2800" b="1" dirty="0" smtClean="0"/>
                <a:t> أي جزء من المنظمة التي يتم معاملتها بصورة منفصلة لأغراض الإدارة الاستراتيجية</a:t>
              </a:r>
              <a:endParaRPr lang="ar-IQ" sz="2800" b="1" dirty="0"/>
            </a:p>
          </p:txBody>
        </p:sp>
        <p:sp>
          <p:nvSpPr>
            <p:cNvPr id="12" name="Down Arrow 11"/>
            <p:cNvSpPr/>
            <p:nvPr/>
          </p:nvSpPr>
          <p:spPr>
            <a:xfrm>
              <a:off x="1000100" y="4714884"/>
              <a:ext cx="1928826" cy="642942"/>
            </a:xfrm>
            <a:prstGeom prst="downArrow">
              <a:avLst/>
            </a:prstGeom>
            <a:ln w="57150">
              <a:solidFill>
                <a:srgbClr val="FFFF00"/>
              </a:solidFill>
            </a:ln>
          </p:spPr>
          <p:style>
            <a:lnRef idx="1">
              <a:schemeClr val="accent6"/>
            </a:lnRef>
            <a:fillRef idx="3">
              <a:schemeClr val="accent6"/>
            </a:fillRef>
            <a:effectRef idx="2">
              <a:schemeClr val="accent6"/>
            </a:effectRef>
            <a:fontRef idx="minor">
              <a:schemeClr val="lt1"/>
            </a:fontRef>
          </p:style>
          <p:txBody>
            <a:bodyPr rtlCol="1" anchor="ctr"/>
            <a:lstStyle/>
            <a:p>
              <a:pPr algn="ctr"/>
              <a:endParaRPr lang="ar-IQ"/>
            </a:p>
          </p:txBody>
        </p:sp>
      </p:grpSp>
    </p:spTree>
    <p:extLst>
      <p:ext uri="{BB962C8B-B14F-4D97-AF65-F5344CB8AC3E}">
        <p14:creationId xmlns:p14="http://schemas.microsoft.com/office/powerpoint/2010/main" val="191672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trips(downLef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ox(i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trips(down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786446" y="571480"/>
            <a:ext cx="2946640" cy="58477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kumimoji="0" lang="ar-SA" sz="32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تمتاز الإستراتيجيات </a:t>
            </a:r>
            <a:endParaRPr lang="ar-IQ" sz="3200" b="1" dirty="0"/>
          </a:p>
        </p:txBody>
      </p:sp>
      <p:grpSp>
        <p:nvGrpSpPr>
          <p:cNvPr id="18" name="Group 17"/>
          <p:cNvGrpSpPr/>
          <p:nvPr/>
        </p:nvGrpSpPr>
        <p:grpSpPr>
          <a:xfrm>
            <a:off x="5643570" y="1500174"/>
            <a:ext cx="2283555" cy="1357322"/>
            <a:chOff x="5643570" y="1500174"/>
            <a:chExt cx="2283555" cy="1357322"/>
          </a:xfrm>
        </p:grpSpPr>
        <p:grpSp>
          <p:nvGrpSpPr>
            <p:cNvPr id="15" name="Group 14"/>
            <p:cNvGrpSpPr/>
            <p:nvPr/>
          </p:nvGrpSpPr>
          <p:grpSpPr>
            <a:xfrm>
              <a:off x="6500826" y="1500174"/>
              <a:ext cx="1426299" cy="1299155"/>
              <a:chOff x="5646031" y="5273117"/>
              <a:chExt cx="1426299" cy="1299155"/>
            </a:xfrm>
          </p:grpSpPr>
          <p:sp>
            <p:nvSpPr>
              <p:cNvPr id="12" name="Rectangle 11"/>
              <p:cNvSpPr/>
              <p:nvPr/>
            </p:nvSpPr>
            <p:spPr>
              <a:xfrm>
                <a:off x="5646031" y="5273117"/>
                <a:ext cx="1395634" cy="584775"/>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kumimoji="0" lang="ar-IQ" sz="32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الشمولية</a:t>
                </a:r>
                <a:endParaRPr lang="ar-IQ" sz="3200" b="1" dirty="0"/>
              </a:p>
            </p:txBody>
          </p:sp>
          <p:sp>
            <p:nvSpPr>
              <p:cNvPr id="13" name="Rectangle 12"/>
              <p:cNvSpPr/>
              <p:nvPr/>
            </p:nvSpPr>
            <p:spPr>
              <a:xfrm>
                <a:off x="5646031" y="5987497"/>
                <a:ext cx="1426299" cy="584775"/>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kumimoji="0" lang="ar-IQ" sz="32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العمومية</a:t>
                </a:r>
                <a:endParaRPr lang="ar-IQ" sz="3200" b="1" dirty="0"/>
              </a:p>
            </p:txBody>
          </p:sp>
        </p:grpSp>
        <p:sp>
          <p:nvSpPr>
            <p:cNvPr id="14" name="Left Brace 13"/>
            <p:cNvSpPr/>
            <p:nvPr/>
          </p:nvSpPr>
          <p:spPr>
            <a:xfrm>
              <a:off x="5643570" y="1571612"/>
              <a:ext cx="714380" cy="1285884"/>
            </a:xfrm>
            <a:prstGeom prst="leftBrace">
              <a:avLst>
                <a:gd name="adj1" fmla="val 8333"/>
                <a:gd name="adj2" fmla="val 51321"/>
              </a:avLst>
            </a:prstGeom>
            <a:ln w="5715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IQ"/>
            </a:p>
          </p:txBody>
        </p:sp>
      </p:grpSp>
      <p:sp>
        <p:nvSpPr>
          <p:cNvPr id="17" name="Content Placeholder 2"/>
          <p:cNvSpPr>
            <a:spLocks noGrp="1"/>
          </p:cNvSpPr>
          <p:nvPr>
            <p:ph idx="1"/>
          </p:nvPr>
        </p:nvSpPr>
        <p:spPr>
          <a:xfrm>
            <a:off x="285720" y="285728"/>
            <a:ext cx="5357850" cy="3186121"/>
          </a:xfrm>
        </p:spPr>
        <p:style>
          <a:lnRef idx="0">
            <a:schemeClr val="accent4"/>
          </a:lnRef>
          <a:fillRef idx="3">
            <a:schemeClr val="accent4"/>
          </a:fillRef>
          <a:effectRef idx="3">
            <a:schemeClr val="accent4"/>
          </a:effectRef>
          <a:fontRef idx="minor">
            <a:schemeClr val="lt1"/>
          </a:fontRef>
        </p:style>
        <p:txBody>
          <a:bodyPr/>
          <a:lstStyle/>
          <a:p>
            <a:pPr marL="0" lvl="0" indent="0" algn="justLow" fontAlgn="base">
              <a:spcBef>
                <a:spcPct val="0"/>
              </a:spcBef>
              <a:spcAft>
                <a:spcPct val="0"/>
              </a:spcAft>
              <a:buFont typeface="Wingdings" pitchFamily="2" charset="2"/>
              <a:buChar char="q"/>
            </a:pPr>
            <a:r>
              <a:rPr lang="ar-IQ" b="1" dirty="0" smtClean="0">
                <a:latin typeface="Calibri" pitchFamily="34" charset="0"/>
                <a:ea typeface="Calibri" pitchFamily="34" charset="0"/>
                <a:cs typeface="Simplified Arabic" pitchFamily="2" charset="-78"/>
              </a:rPr>
              <a:t> </a:t>
            </a:r>
            <a:r>
              <a:rPr lang="ar-SA" b="1" dirty="0" smtClean="0">
                <a:latin typeface="Calibri" pitchFamily="34" charset="0"/>
                <a:ea typeface="Calibri" pitchFamily="34" charset="0"/>
                <a:cs typeface="Simplified Arabic" pitchFamily="2" charset="-78"/>
              </a:rPr>
              <a:t>قابلة للتطبيق على كل</a:t>
            </a:r>
            <a:r>
              <a:rPr lang="ar-IQ" b="1" dirty="0" smtClean="0">
                <a:latin typeface="Calibri" pitchFamily="34" charset="0"/>
                <a:ea typeface="Calibri" pitchFamily="34" charset="0"/>
                <a:cs typeface="Simplified Arabic" pitchFamily="2" charset="-78"/>
              </a:rPr>
              <a:t> </a:t>
            </a:r>
            <a:r>
              <a:rPr lang="ar-SA" b="1" dirty="0" smtClean="0">
                <a:latin typeface="Calibri" pitchFamily="34" charset="0"/>
                <a:ea typeface="Calibri" pitchFamily="34" charset="0"/>
                <a:cs typeface="Simplified Arabic" pitchFamily="2" charset="-78"/>
              </a:rPr>
              <a:t>المؤسسات كبيرها وصغيرها</a:t>
            </a:r>
            <a:r>
              <a:rPr lang="ar-IQ" b="1" dirty="0" smtClean="0">
                <a:latin typeface="Calibri" pitchFamily="34" charset="0"/>
                <a:ea typeface="Calibri" pitchFamily="34" charset="0"/>
                <a:cs typeface="Simplified Arabic" pitchFamily="2" charset="-78"/>
              </a:rPr>
              <a:t>.</a:t>
            </a:r>
          </a:p>
          <a:p>
            <a:pPr marL="0" lvl="0" indent="0" algn="justLow" fontAlgn="base">
              <a:spcBef>
                <a:spcPct val="0"/>
              </a:spcBef>
              <a:spcAft>
                <a:spcPct val="0"/>
              </a:spcAft>
              <a:buFont typeface="Wingdings" pitchFamily="2" charset="2"/>
              <a:buChar char="q"/>
            </a:pPr>
            <a:r>
              <a:rPr lang="ar-IQ" b="1" dirty="0" smtClean="0">
                <a:latin typeface="Calibri" pitchFamily="34" charset="0"/>
                <a:ea typeface="Calibri" pitchFamily="34" charset="0"/>
                <a:cs typeface="Simplified Arabic" pitchFamily="2" charset="-78"/>
              </a:rPr>
              <a:t> </a:t>
            </a:r>
            <a:r>
              <a:rPr lang="ar-SA" b="1" dirty="0" smtClean="0">
                <a:latin typeface="Calibri" pitchFamily="34" charset="0"/>
                <a:ea typeface="Calibri" pitchFamily="34" charset="0"/>
                <a:cs typeface="Simplified Arabic" pitchFamily="2" charset="-78"/>
              </a:rPr>
              <a:t>عملت تلك المؤسسات في مجال التصنيع أو الخدمات</a:t>
            </a:r>
            <a:r>
              <a:rPr lang="ar-IQ" b="1" dirty="0" smtClean="0">
                <a:latin typeface="Calibri" pitchFamily="34" charset="0"/>
                <a:ea typeface="Calibri" pitchFamily="34" charset="0"/>
                <a:cs typeface="Simplified Arabic" pitchFamily="2" charset="-78"/>
              </a:rPr>
              <a:t>.</a:t>
            </a:r>
          </a:p>
          <a:p>
            <a:pPr marL="0" lvl="0" indent="0" algn="justLow" fontAlgn="base">
              <a:spcBef>
                <a:spcPct val="0"/>
              </a:spcBef>
              <a:spcAft>
                <a:spcPct val="0"/>
              </a:spcAft>
              <a:buFont typeface="Wingdings" pitchFamily="2" charset="2"/>
              <a:buChar char="q"/>
            </a:pPr>
            <a:r>
              <a:rPr lang="ar-IQ" b="1" dirty="0" smtClean="0">
                <a:latin typeface="Calibri" pitchFamily="34" charset="0"/>
                <a:ea typeface="Calibri" pitchFamily="34" charset="0"/>
                <a:cs typeface="Simplified Arabic" pitchFamily="2" charset="-78"/>
              </a:rPr>
              <a:t> </a:t>
            </a:r>
            <a:r>
              <a:rPr lang="ar-SA" b="1" dirty="0" smtClean="0">
                <a:latin typeface="Calibri" pitchFamily="34" charset="0"/>
                <a:ea typeface="Calibri" pitchFamily="34" charset="0"/>
                <a:cs typeface="Simplified Arabic" pitchFamily="2" charset="-78"/>
              </a:rPr>
              <a:t>كانت مؤسسات أو منظمات هادفة لتحقيق الأرباح أم لا.</a:t>
            </a:r>
            <a:endParaRPr lang="ar-IQ" dirty="0"/>
          </a:p>
        </p:txBody>
      </p:sp>
      <p:pic>
        <p:nvPicPr>
          <p:cNvPr id="13314" name="Picture 2" descr="http://ikhwanwayonline.files.wordpress.com/2009/02/shaif129.jpg"/>
          <p:cNvPicPr>
            <a:picLocks noChangeAspect="1" noChangeArrowheads="1"/>
          </p:cNvPicPr>
          <p:nvPr/>
        </p:nvPicPr>
        <p:blipFill>
          <a:blip r:embed="rId2"/>
          <a:srcRect/>
          <a:stretch>
            <a:fillRect/>
          </a:stretch>
        </p:blipFill>
        <p:spPr bwMode="auto">
          <a:xfrm>
            <a:off x="0" y="3429001"/>
            <a:ext cx="9144000" cy="3429000"/>
          </a:xfrm>
          <a:prstGeom prst="rect">
            <a:avLst/>
          </a:prstGeom>
          <a:noFill/>
        </p:spPr>
      </p:pic>
    </p:spTree>
    <p:extLst>
      <p:ext uri="{BB962C8B-B14F-4D97-AF65-F5344CB8AC3E}">
        <p14:creationId xmlns:p14="http://schemas.microsoft.com/office/powerpoint/2010/main" val="316441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box(in)">
                                      <p:cBhvr>
                                        <p:cTn id="12" dur="500"/>
                                        <p:tgtEl>
                                          <p:spTgt spid="1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7">
                                            <p:txEl>
                                              <p:pRg st="1" end="1"/>
                                            </p:txEl>
                                          </p:spTgt>
                                        </p:tgtEl>
                                        <p:attrNameLst>
                                          <p:attrName>style.visibility</p:attrName>
                                        </p:attrNameLst>
                                      </p:cBhvr>
                                      <p:to>
                                        <p:strVal val="visible"/>
                                      </p:to>
                                    </p:set>
                                    <p:animEffect transition="in" filter="box(in)">
                                      <p:cBhvr>
                                        <p:cTn id="17" dur="500"/>
                                        <p:tgtEl>
                                          <p:spTgt spid="1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7">
                                            <p:txEl>
                                              <p:pRg st="2" end="2"/>
                                            </p:txEl>
                                          </p:spTgt>
                                        </p:tgtEl>
                                        <p:attrNameLst>
                                          <p:attrName>style.visibility</p:attrName>
                                        </p:attrNameLst>
                                      </p:cBhvr>
                                      <p:to>
                                        <p:strVal val="visible"/>
                                      </p:to>
                                    </p:set>
                                    <p:animEffect transition="in" filter="box(in)">
                                      <p:cBhvr>
                                        <p:cTn id="22" dur="500"/>
                                        <p:tgtEl>
                                          <p:spTgt spid="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38.121.76.242/memoadmin/media/_new_str.bmp"/>
          <p:cNvPicPr>
            <a:picLocks noChangeAspect="1" noChangeArrowheads="1"/>
          </p:cNvPicPr>
          <p:nvPr/>
        </p:nvPicPr>
        <p:blipFill>
          <a:blip r:embed="rId2"/>
          <a:srcRect/>
          <a:stretch>
            <a:fillRect/>
          </a:stretch>
        </p:blipFill>
        <p:spPr bwMode="auto">
          <a:xfrm>
            <a:off x="-71463" y="0"/>
            <a:ext cx="9215463" cy="6858001"/>
          </a:xfrm>
          <a:prstGeom prst="rect">
            <a:avLst/>
          </a:prstGeom>
          <a:noFill/>
        </p:spPr>
      </p:pic>
      <p:sp>
        <p:nvSpPr>
          <p:cNvPr id="3" name="Content Placeholder 2"/>
          <p:cNvSpPr>
            <a:spLocks noGrp="1"/>
          </p:cNvSpPr>
          <p:nvPr>
            <p:ph idx="1"/>
          </p:nvPr>
        </p:nvSpPr>
        <p:spPr>
          <a:xfrm>
            <a:off x="214282" y="3929066"/>
            <a:ext cx="8643998" cy="2428892"/>
          </a:xfrm>
        </p:spPr>
        <p:style>
          <a:lnRef idx="1">
            <a:schemeClr val="accent2"/>
          </a:lnRef>
          <a:fillRef idx="2">
            <a:schemeClr val="accent2"/>
          </a:fillRef>
          <a:effectRef idx="1">
            <a:schemeClr val="accent2"/>
          </a:effectRef>
          <a:fontRef idx="minor">
            <a:schemeClr val="dk1"/>
          </a:fontRef>
        </p:style>
        <p:txBody>
          <a:bodyPr/>
          <a:lstStyle/>
          <a:p>
            <a:pPr lvl="0"/>
            <a:r>
              <a:rPr lang="ar-SA" b="1" dirty="0" smtClean="0"/>
              <a:t>تحديد الأعمال والمنتجات والأسواق التي خدمتها</a:t>
            </a:r>
            <a:r>
              <a:rPr lang="en-US" b="1" dirty="0" smtClean="0"/>
              <a:t>. </a:t>
            </a:r>
          </a:p>
          <a:p>
            <a:pPr lvl="0"/>
            <a:r>
              <a:rPr lang="ar-SA" b="1" dirty="0" smtClean="0"/>
              <a:t>تحديد الوظائف والإجراءات التي يجب إنجازها</a:t>
            </a:r>
            <a:r>
              <a:rPr lang="en-US" b="1" dirty="0" smtClean="0"/>
              <a:t>. </a:t>
            </a:r>
          </a:p>
          <a:p>
            <a:pPr lvl="0"/>
            <a:r>
              <a:rPr lang="ar-SA" b="1" dirty="0" smtClean="0"/>
              <a:t>تحديد السياسات اللازمة لتنفيذ القرارات الاستراتيجية وتحقيق الأهداف</a:t>
            </a:r>
            <a:r>
              <a:rPr lang="en-US" b="1" dirty="0" smtClean="0"/>
              <a:t>. </a:t>
            </a:r>
            <a:endParaRPr lang="ar-IQ" b="1" dirty="0"/>
          </a:p>
        </p:txBody>
      </p:sp>
      <p:grpSp>
        <p:nvGrpSpPr>
          <p:cNvPr id="8" name="Group 7"/>
          <p:cNvGrpSpPr/>
          <p:nvPr/>
        </p:nvGrpSpPr>
        <p:grpSpPr>
          <a:xfrm>
            <a:off x="214282" y="357166"/>
            <a:ext cx="8316342" cy="830997"/>
            <a:chOff x="214282" y="428604"/>
            <a:chExt cx="8316342" cy="830997"/>
          </a:xfrm>
        </p:grpSpPr>
        <p:sp>
          <p:nvSpPr>
            <p:cNvPr id="5" name="Rectangle 4"/>
            <p:cNvSpPr/>
            <p:nvPr/>
          </p:nvSpPr>
          <p:spPr>
            <a:xfrm>
              <a:off x="214282" y="428604"/>
              <a:ext cx="5500694"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IQ" sz="2400" b="1" dirty="0" smtClean="0"/>
                <a:t>ه</a:t>
              </a:r>
              <a:r>
                <a:rPr lang="ar-SA" sz="2400" b="1" dirty="0" smtClean="0"/>
                <a:t>ي مجموعة من </a:t>
              </a:r>
              <a:r>
                <a:rPr lang="ar-SA" sz="2400" b="1" u="sng" dirty="0" smtClean="0">
                  <a:solidFill>
                    <a:srgbClr val="C00000"/>
                  </a:solidFill>
                </a:rPr>
                <a:t>القرارات</a:t>
              </a:r>
              <a:r>
                <a:rPr lang="ar-SA" sz="2400" b="1" dirty="0" smtClean="0"/>
                <a:t> والتصرفات التي يضطلع بها المديرون بغرض تحقيق أهداف المنظمة.</a:t>
              </a:r>
              <a:endParaRPr lang="ar-IQ" sz="2400" dirty="0"/>
            </a:p>
          </p:txBody>
        </p:sp>
        <p:sp>
          <p:nvSpPr>
            <p:cNvPr id="6" name="Rectangle 5"/>
            <p:cNvSpPr/>
            <p:nvPr/>
          </p:nvSpPr>
          <p:spPr>
            <a:xfrm>
              <a:off x="5750696" y="428604"/>
              <a:ext cx="2779928" cy="584775"/>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IQ" sz="3200" b="1" dirty="0" smtClean="0"/>
                <a:t>الإدارة الاستراتيجية</a:t>
              </a:r>
              <a:endParaRPr lang="ar-IQ" sz="3200" dirty="0"/>
            </a:p>
          </p:txBody>
        </p:sp>
      </p:grpSp>
      <p:sp>
        <p:nvSpPr>
          <p:cNvPr id="7" name="Rectangle 6"/>
          <p:cNvSpPr/>
          <p:nvPr/>
        </p:nvSpPr>
        <p:spPr>
          <a:xfrm>
            <a:off x="4643438" y="2857496"/>
            <a:ext cx="4230645" cy="523220"/>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ar-IQ" sz="2800" b="1" dirty="0" smtClean="0"/>
              <a:t>القرارات الاستراتيجية ... تتضمن :</a:t>
            </a:r>
            <a:endParaRPr lang="ar-IQ" sz="2800" dirty="0"/>
          </a:p>
        </p:txBody>
      </p:sp>
    </p:spTree>
    <p:extLst>
      <p:ext uri="{BB962C8B-B14F-4D97-AF65-F5344CB8AC3E}">
        <p14:creationId xmlns:p14="http://schemas.microsoft.com/office/powerpoint/2010/main" val="82625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3">
                                            <p:bg/>
                                          </p:spTgt>
                                        </p:tgtEl>
                                        <p:attrNameLst>
                                          <p:attrName>style.visibility</p:attrName>
                                        </p:attrNameLst>
                                      </p:cBhvr>
                                      <p:to>
                                        <p:strVal val="visible"/>
                                      </p:to>
                                    </p:set>
                                    <p:animEffect transition="in" filter="strips(downLeft)">
                                      <p:cBhvr>
                                        <p:cTn id="18" dur="500"/>
                                        <p:tgtEl>
                                          <p:spTgt spid="3">
                                            <p:bg/>
                                          </p:spTgt>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strips(downLeft)">
                                      <p:cBhvr>
                                        <p:cTn id="23" dur="500"/>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strips(downLeft)">
                                      <p:cBhvr>
                                        <p:cTn id="28" dur="500"/>
                                        <p:tgtEl>
                                          <p:spTgt spid="3">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strips(downLeft)">
                                      <p:cBhvr>
                                        <p:cTn id="3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428736"/>
            <a:ext cx="8715436" cy="5429264"/>
          </a:xfrm>
        </p:spPr>
        <p:txBody>
          <a:bodyPr>
            <a:noAutofit/>
          </a:bodyPr>
          <a:lstStyle/>
          <a:p>
            <a:pPr lvl="0" algn="just"/>
            <a:r>
              <a:rPr lang="ar-SA" sz="2800" b="1" dirty="0" smtClean="0">
                <a:solidFill>
                  <a:srgbClr val="0000FF"/>
                </a:solidFill>
              </a:rPr>
              <a:t>النجاح</a:t>
            </a:r>
            <a:r>
              <a:rPr lang="ar-SA" sz="2800" b="1" dirty="0" smtClean="0"/>
              <a:t> : يمكن التفريق بين المنظمات الفاشلة والمنظمات الناجحة في اعتماد المنظمات الناجحة على الإدارة الإستراتيجية.</a:t>
            </a:r>
            <a:endParaRPr lang="en-US" sz="2800" b="1" dirty="0" smtClean="0"/>
          </a:p>
          <a:p>
            <a:pPr lvl="0" algn="just"/>
            <a:r>
              <a:rPr lang="ar-SA" sz="2800" b="1" dirty="0" smtClean="0">
                <a:solidFill>
                  <a:srgbClr val="0000FF"/>
                </a:solidFill>
              </a:rPr>
              <a:t>الأداء</a:t>
            </a:r>
            <a:r>
              <a:rPr lang="ar-SA" sz="2800" b="1" dirty="0" smtClean="0"/>
              <a:t> : المنظمات التي أخذت مفهوم الإدارة الإستراتيجية أداؤها أفضل من المنظمات التي لم تأخذ بهذا المفهوم.</a:t>
            </a:r>
            <a:endParaRPr lang="en-US" sz="2800" b="1" dirty="0" smtClean="0"/>
          </a:p>
          <a:p>
            <a:pPr lvl="0" algn="just"/>
            <a:r>
              <a:rPr lang="ar-SA" sz="2800" b="1" dirty="0" smtClean="0">
                <a:solidFill>
                  <a:srgbClr val="0000FF"/>
                </a:solidFill>
              </a:rPr>
              <a:t>التخطيط الإستراتيجي </a:t>
            </a:r>
            <a:r>
              <a:rPr lang="ar-SA" sz="2800" b="1" dirty="0" smtClean="0"/>
              <a:t>: المنظمات التي تمارس التخطيط الإستراتيجي تتفوق أدائياً على تلك التي لا تمارسه.</a:t>
            </a:r>
            <a:endParaRPr lang="en-US" sz="2800" b="1" dirty="0" smtClean="0"/>
          </a:p>
          <a:p>
            <a:pPr lvl="0" algn="just"/>
            <a:r>
              <a:rPr lang="ar-SA" sz="2800" b="1" dirty="0" smtClean="0">
                <a:solidFill>
                  <a:srgbClr val="0000FF"/>
                </a:solidFill>
              </a:rPr>
              <a:t>الأهداف والغايات </a:t>
            </a:r>
            <a:r>
              <a:rPr lang="ar-SA" sz="2800" b="1" dirty="0" smtClean="0"/>
              <a:t>: قدرة المنظمة على رسم غاياتها وأهدافها وتحديد التوجهات طويلة الأمد لبلوغ هذه الأهداف في مدى زمني ملائم وفي بيئة تتسم بالسرعة وعدم التأكد.</a:t>
            </a:r>
            <a:endParaRPr lang="en-US" sz="2800" b="1" dirty="0" smtClean="0"/>
          </a:p>
          <a:p>
            <a:pPr lvl="0" algn="just"/>
            <a:r>
              <a:rPr lang="ar-IQ" sz="2800" b="1" dirty="0" smtClean="0">
                <a:solidFill>
                  <a:srgbClr val="0000FF"/>
                </a:solidFill>
              </a:rPr>
              <a:t>التنفيذ</a:t>
            </a:r>
            <a:r>
              <a:rPr lang="ar-IQ" sz="2800" b="1" dirty="0" smtClean="0"/>
              <a:t> </a:t>
            </a:r>
            <a:r>
              <a:rPr lang="ar-SA" sz="2800" b="1" dirty="0" smtClean="0"/>
              <a:t>: متابعة وتقييم التنفيذ ومدى التقدم لبلوغ الأهداف.</a:t>
            </a:r>
            <a:endParaRPr lang="en-US" sz="2800" b="1" dirty="0" smtClean="0"/>
          </a:p>
          <a:p>
            <a:pPr algn="just"/>
            <a:r>
              <a:rPr lang="ar-SA" sz="2800" b="1" dirty="0" smtClean="0">
                <a:solidFill>
                  <a:srgbClr val="0000FF"/>
                </a:solidFill>
              </a:rPr>
              <a:t>التحديات</a:t>
            </a:r>
            <a:r>
              <a:rPr lang="ar-SA" sz="2800" b="1" dirty="0" smtClean="0"/>
              <a:t> : مواجهة التحديات التي تتعرض لها المنظمة.</a:t>
            </a:r>
            <a:endParaRPr lang="ar-IQ" sz="2800" b="1" dirty="0"/>
          </a:p>
        </p:txBody>
      </p:sp>
      <p:sp>
        <p:nvSpPr>
          <p:cNvPr id="4" name="Rectangle 3"/>
          <p:cNvSpPr/>
          <p:nvPr/>
        </p:nvSpPr>
        <p:spPr>
          <a:xfrm>
            <a:off x="214282" y="214290"/>
            <a:ext cx="8715436" cy="1138773"/>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ar-SA" sz="3600" b="1" dirty="0" smtClean="0">
                <a:solidFill>
                  <a:srgbClr val="FFFF00"/>
                </a:solidFill>
              </a:rPr>
              <a:t>أهمية الإدارة الإستراتيجية</a:t>
            </a:r>
            <a:endParaRPr lang="ar-IQ" sz="3600" b="1" dirty="0" smtClean="0">
              <a:solidFill>
                <a:srgbClr val="FFFF00"/>
              </a:solidFill>
            </a:endParaRPr>
          </a:p>
          <a:p>
            <a:pPr algn="ctr"/>
            <a:r>
              <a:rPr lang="ar-SA" sz="3200" b="1" dirty="0" smtClean="0"/>
              <a:t> </a:t>
            </a:r>
            <a:r>
              <a:rPr lang="en-US" sz="3200" b="1" dirty="0" smtClean="0"/>
              <a:t>The Importance of Strategic Management </a:t>
            </a:r>
            <a:endParaRPr lang="ar-IQ" sz="3200" dirty="0"/>
          </a:p>
        </p:txBody>
      </p:sp>
    </p:spTree>
    <p:extLst>
      <p:ext uri="{BB962C8B-B14F-4D97-AF65-F5344CB8AC3E}">
        <p14:creationId xmlns:p14="http://schemas.microsoft.com/office/powerpoint/2010/main" val="414506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trips(downLeft)">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602</TotalTime>
  <Words>2906</Words>
  <Application>Microsoft Office PowerPoint</Application>
  <PresentationFormat>عرض على الشاشة (3:4)‏</PresentationFormat>
  <Paragraphs>396</Paragraphs>
  <Slides>48</Slides>
  <Notes>0</Notes>
  <HiddenSlides>0</HiddenSlides>
  <MMClips>0</MMClips>
  <ScaleCrop>false</ScaleCrop>
  <HeadingPairs>
    <vt:vector size="4" baseType="variant">
      <vt:variant>
        <vt:lpstr>نسق</vt:lpstr>
      </vt:variant>
      <vt:variant>
        <vt:i4>1</vt:i4>
      </vt:variant>
      <vt:variant>
        <vt:lpstr>عناوين الشرائح</vt:lpstr>
      </vt:variant>
      <vt:variant>
        <vt:i4>48</vt:i4>
      </vt:variant>
    </vt:vector>
  </HeadingPairs>
  <TitlesOfParts>
    <vt:vector size="49" baseType="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مكونات عملية الإدارة الإستراتيجية</vt:lpstr>
      <vt:lpstr>عرض تقديمي في PowerPoint</vt:lpstr>
      <vt:lpstr>على سبيل المثال</vt:lpstr>
      <vt:lpstr>عرض تقديمي في PowerPoint</vt:lpstr>
      <vt:lpstr>عرض تقديمي في PowerPoint</vt:lpstr>
      <vt:lpstr>على سبيل المثال</vt:lpstr>
      <vt:lpstr>عرض تقديمي في PowerPoint</vt:lpstr>
      <vt:lpstr>عرض تقديمي في PowerPoint</vt:lpstr>
      <vt:lpstr>عرض تقديمي في PowerPoint</vt:lpstr>
      <vt:lpstr>إختيار الأهداف</vt:lpstr>
      <vt:lpstr>على سبيل المثال</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48</cp:revision>
  <dcterms:created xsi:type="dcterms:W3CDTF">2013-09-16T15:50:27Z</dcterms:created>
  <dcterms:modified xsi:type="dcterms:W3CDTF">2015-03-22T14:51:24Z</dcterms:modified>
</cp:coreProperties>
</file>