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0"/>
  </p:notesMasterIdLst>
  <p:sldIdLst>
    <p:sldId id="335" r:id="rId2"/>
    <p:sldId id="310" r:id="rId3"/>
    <p:sldId id="329" r:id="rId4"/>
    <p:sldId id="332" r:id="rId5"/>
    <p:sldId id="333" r:id="rId6"/>
    <p:sldId id="328" r:id="rId7"/>
    <p:sldId id="327" r:id="rId8"/>
    <p:sldId id="311" r:id="rId9"/>
    <p:sldId id="326" r:id="rId10"/>
    <p:sldId id="312" r:id="rId11"/>
    <p:sldId id="331" r:id="rId12"/>
    <p:sldId id="330" r:id="rId13"/>
    <p:sldId id="320" r:id="rId14"/>
    <p:sldId id="282" r:id="rId15"/>
    <p:sldId id="281" r:id="rId16"/>
    <p:sldId id="334" r:id="rId17"/>
    <p:sldId id="336" r:id="rId18"/>
    <p:sldId id="283" r:id="rId19"/>
    <p:sldId id="317" r:id="rId20"/>
    <p:sldId id="316" r:id="rId21"/>
    <p:sldId id="318" r:id="rId22"/>
    <p:sldId id="298" r:id="rId23"/>
    <p:sldId id="325" r:id="rId24"/>
    <p:sldId id="302" r:id="rId25"/>
    <p:sldId id="319" r:id="rId26"/>
    <p:sldId id="304" r:id="rId27"/>
    <p:sldId id="324" r:id="rId28"/>
    <p:sldId id="306"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40" d="100"/>
          <a:sy n="40" d="100"/>
        </p:scale>
        <p:origin x="-810" y="-1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E17C4DD-41BD-4936-A44A-5467E71F7755}" type="datetimeFigureOut">
              <a:rPr lang="ar-IQ" smtClean="0"/>
              <a:pPr/>
              <a:t>15/05/1436</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8400F92-CEB9-424B-82B5-D6E40910783E}"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IQ" dirty="0"/>
          </a:p>
        </p:txBody>
      </p:sp>
      <p:sp>
        <p:nvSpPr>
          <p:cNvPr id="4" name="عنصر نائب لرقم الشريحة 3"/>
          <p:cNvSpPr>
            <a:spLocks noGrp="1"/>
          </p:cNvSpPr>
          <p:nvPr>
            <p:ph type="sldNum" sz="quarter" idx="10"/>
          </p:nvPr>
        </p:nvSpPr>
        <p:spPr/>
        <p:txBody>
          <a:bodyPr/>
          <a:lstStyle/>
          <a:p>
            <a:fld id="{18400F92-CEB9-424B-82B5-D6E40910783E}" type="slidenum">
              <a:rPr lang="ar-IQ" smtClean="0"/>
              <a:pPr/>
              <a:t>17</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15/05/1436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15/05/1436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650" y="836613"/>
            <a:ext cx="7772400" cy="576262"/>
          </a:xfrm>
        </p:spPr>
        <p:txBody>
          <a:bodyPr/>
          <a:lstStyle/>
          <a:p>
            <a:pPr eaLnBrk="1" hangingPunct="1">
              <a:defRPr/>
            </a:pPr>
            <a:r>
              <a:rPr lang="en-US" sz="2800" b="1" smtClean="0">
                <a:solidFill>
                  <a:srgbClr val="FF00FF"/>
                </a:solidFill>
              </a:rPr>
              <a:t>CESTODOSIS</a:t>
            </a:r>
          </a:p>
        </p:txBody>
      </p:sp>
      <p:sp>
        <p:nvSpPr>
          <p:cNvPr id="2051" name="Rectangle 3"/>
          <p:cNvSpPr>
            <a:spLocks noGrp="1" noChangeArrowheads="1"/>
          </p:cNvSpPr>
          <p:nvPr>
            <p:ph type="subTitle" idx="1"/>
          </p:nvPr>
        </p:nvSpPr>
        <p:spPr>
          <a:xfrm>
            <a:off x="827088" y="1700213"/>
            <a:ext cx="7632700" cy="4321175"/>
          </a:xfrm>
        </p:spPr>
        <p:txBody>
          <a:bodyPr/>
          <a:lstStyle/>
          <a:p>
            <a:pPr algn="l" eaLnBrk="1" hangingPunct="1">
              <a:lnSpc>
                <a:spcPct val="90000"/>
              </a:lnSpc>
              <a:defRPr/>
            </a:pPr>
            <a:r>
              <a:rPr lang="en-US" sz="2400" b="1" dirty="0" smtClean="0">
                <a:solidFill>
                  <a:schemeClr val="bg2"/>
                </a:solidFill>
              </a:rPr>
              <a:t>MONIEZIASIS</a:t>
            </a:r>
          </a:p>
          <a:p>
            <a:pPr algn="l" eaLnBrk="1" hangingPunct="1">
              <a:lnSpc>
                <a:spcPct val="90000"/>
              </a:lnSpc>
              <a:defRPr/>
            </a:pPr>
            <a:r>
              <a:rPr lang="en-US" sz="2400" b="1" dirty="0" smtClean="0"/>
              <a:t>:</a:t>
            </a:r>
            <a:r>
              <a:rPr lang="en-US" sz="2400" dirty="0" smtClean="0"/>
              <a:t> </a:t>
            </a:r>
            <a:r>
              <a:rPr lang="en-US" sz="2400" dirty="0" smtClean="0"/>
              <a:t>	</a:t>
            </a:r>
            <a:r>
              <a:rPr lang="en-US" sz="2400" dirty="0" smtClean="0"/>
              <a:t> </a:t>
            </a:r>
            <a:r>
              <a:rPr lang="en-US" sz="2400" b="1" i="1" dirty="0" err="1" smtClean="0"/>
              <a:t>Moniezia</a:t>
            </a:r>
            <a:r>
              <a:rPr lang="en-US" sz="2400" b="1" i="1" dirty="0" smtClean="0"/>
              <a:t> </a:t>
            </a:r>
            <a:r>
              <a:rPr lang="en-US" sz="2400" b="1" i="1" dirty="0" err="1" smtClean="0"/>
              <a:t>expansa</a:t>
            </a:r>
            <a:endParaRPr lang="en-US" sz="2400" i="1" dirty="0" smtClean="0"/>
          </a:p>
          <a:p>
            <a:pPr algn="l" eaLnBrk="1" hangingPunct="1">
              <a:lnSpc>
                <a:spcPct val="90000"/>
              </a:lnSpc>
              <a:defRPr/>
            </a:pPr>
            <a:r>
              <a:rPr lang="en-US" sz="2400" i="1" dirty="0" smtClean="0"/>
              <a:t> </a:t>
            </a:r>
            <a:r>
              <a:rPr lang="en-US" sz="2400" b="1" i="1" dirty="0" err="1" smtClean="0"/>
              <a:t>Moniezia</a:t>
            </a:r>
            <a:r>
              <a:rPr lang="en-US" sz="2400" b="1" i="1" dirty="0" smtClean="0"/>
              <a:t> </a:t>
            </a:r>
            <a:r>
              <a:rPr lang="en-US" sz="2400" b="1" i="1" dirty="0" err="1" smtClean="0"/>
              <a:t>benedini</a:t>
            </a:r>
            <a:endParaRPr lang="en-US" sz="2400" b="1" dirty="0" smtClean="0"/>
          </a:p>
          <a:p>
            <a:pPr algn="l" eaLnBrk="1" hangingPunct="1">
              <a:lnSpc>
                <a:spcPct val="90000"/>
              </a:lnSpc>
              <a:defRPr/>
            </a:pPr>
            <a:r>
              <a:rPr lang="en-US" sz="2400" dirty="0" smtClean="0"/>
              <a:t>Sensitive animal:	</a:t>
            </a:r>
            <a:endParaRPr lang="en-US" sz="2400" dirty="0" smtClean="0">
              <a:sym typeface="Wingdings" pitchFamily="2" charset="2"/>
            </a:endParaRPr>
          </a:p>
          <a:p>
            <a:pPr algn="l" eaLnBrk="1" hangingPunct="1">
              <a:lnSpc>
                <a:spcPct val="90000"/>
              </a:lnSpc>
              <a:defRPr/>
            </a:pPr>
            <a:r>
              <a:rPr lang="en-US" sz="2400" dirty="0" smtClean="0">
                <a:solidFill>
                  <a:srgbClr val="33CC33"/>
                </a:solidFill>
                <a:sym typeface="Wingdings" pitchFamily="2" charset="2"/>
              </a:rPr>
              <a:t></a:t>
            </a:r>
            <a:r>
              <a:rPr lang="en-US" sz="2400" dirty="0" smtClean="0">
                <a:solidFill>
                  <a:srgbClr val="33CC33"/>
                </a:solidFill>
              </a:rPr>
              <a:t> </a:t>
            </a:r>
            <a:r>
              <a:rPr lang="en-US" sz="2400" i="1" dirty="0" smtClean="0">
                <a:solidFill>
                  <a:srgbClr val="33CC33"/>
                </a:solidFill>
              </a:rPr>
              <a:t>M. </a:t>
            </a:r>
            <a:r>
              <a:rPr lang="en-US" sz="2400" i="1" dirty="0" err="1" smtClean="0">
                <a:solidFill>
                  <a:srgbClr val="33CC33"/>
                </a:solidFill>
              </a:rPr>
              <a:t>benedini</a:t>
            </a:r>
            <a:r>
              <a:rPr lang="en-US" sz="2400" dirty="0" smtClean="0">
                <a:solidFill>
                  <a:srgbClr val="33CC33"/>
                </a:solidFill>
              </a:rPr>
              <a:t>: cattle (main host) &amp; others ruminants</a:t>
            </a:r>
            <a:endParaRPr lang="en-US" sz="2400" dirty="0" smtClean="0">
              <a:solidFill>
                <a:srgbClr val="33CC33"/>
              </a:solidFill>
              <a:sym typeface="Wingdings" pitchFamily="2" charset="2"/>
            </a:endParaRPr>
          </a:p>
          <a:p>
            <a:pPr algn="l" eaLnBrk="1" hangingPunct="1">
              <a:lnSpc>
                <a:spcPct val="90000"/>
              </a:lnSpc>
              <a:buFont typeface="Wingdings" pitchFamily="2" charset="2"/>
              <a:buChar char="A"/>
              <a:defRPr/>
            </a:pPr>
            <a:r>
              <a:rPr lang="en-US" sz="2400" i="1" dirty="0" smtClean="0">
                <a:solidFill>
                  <a:srgbClr val="33CC33"/>
                </a:solidFill>
              </a:rPr>
              <a:t>M. </a:t>
            </a:r>
            <a:r>
              <a:rPr lang="en-US" sz="2400" i="1" dirty="0" err="1" smtClean="0">
                <a:solidFill>
                  <a:srgbClr val="33CC33"/>
                </a:solidFill>
              </a:rPr>
              <a:t>expansa</a:t>
            </a:r>
            <a:r>
              <a:rPr lang="en-US" sz="2400" dirty="0" smtClean="0">
                <a:solidFill>
                  <a:srgbClr val="33CC33"/>
                </a:solidFill>
              </a:rPr>
              <a:t>:  </a:t>
            </a:r>
            <a:r>
              <a:rPr lang="en-US" sz="2400" dirty="0" err="1" smtClean="0">
                <a:solidFill>
                  <a:srgbClr val="33CC33"/>
                </a:solidFill>
              </a:rPr>
              <a:t>sheep,goat,cattle</a:t>
            </a:r>
            <a:r>
              <a:rPr lang="en-US" sz="2400" dirty="0" smtClean="0">
                <a:solidFill>
                  <a:srgbClr val="33CC33"/>
                </a:solidFill>
              </a:rPr>
              <a:t>,&amp; others ruminants </a:t>
            </a:r>
          </a:p>
          <a:p>
            <a:pPr algn="l" eaLnBrk="1" hangingPunct="1">
              <a:lnSpc>
                <a:spcPct val="90000"/>
              </a:lnSpc>
              <a:buFont typeface="Wingdings" pitchFamily="2" charset="2"/>
              <a:buNone/>
              <a:defRPr/>
            </a:pPr>
            <a:r>
              <a:rPr lang="en-US" sz="2400" b="1" dirty="0" smtClean="0"/>
              <a:t>Predilection</a:t>
            </a:r>
            <a:r>
              <a:rPr lang="en-US" sz="2400" dirty="0" smtClean="0"/>
              <a:t>: Small intestine</a:t>
            </a:r>
            <a:endParaRPr lang="en-US" sz="2400" b="1" dirty="0" smtClean="0"/>
          </a:p>
          <a:p>
            <a:pPr algn="l" eaLnBrk="1" hangingPunct="1">
              <a:lnSpc>
                <a:spcPct val="95000"/>
              </a:lnSpc>
              <a:spcBef>
                <a:spcPct val="45000"/>
              </a:spcBef>
              <a:defRPr/>
            </a:pPr>
            <a:r>
              <a:rPr lang="en-US" sz="2400" b="1" dirty="0" smtClean="0">
                <a:solidFill>
                  <a:schemeClr val="hlink"/>
                </a:solidFill>
              </a:rPr>
              <a:t>Route of infections</a:t>
            </a:r>
            <a:r>
              <a:rPr lang="en-US" sz="2400" dirty="0" smtClean="0">
                <a:solidFill>
                  <a:schemeClr val="hlink"/>
                </a:solidFill>
              </a:rPr>
              <a:t>: </a:t>
            </a:r>
          </a:p>
          <a:p>
            <a:pPr algn="l" eaLnBrk="1" hangingPunct="1">
              <a:lnSpc>
                <a:spcPct val="90000"/>
              </a:lnSpc>
              <a:defRPr/>
            </a:pPr>
            <a:r>
              <a:rPr lang="en-US" sz="2400" dirty="0" smtClean="0"/>
              <a:t>     Ingested by </a:t>
            </a:r>
            <a:r>
              <a:rPr lang="en-US" sz="2400" dirty="0" err="1" smtClean="0"/>
              <a:t>cysticercoid</a:t>
            </a:r>
            <a:r>
              <a:rPr lang="en-US" sz="2400" dirty="0" smtClean="0"/>
              <a:t> </a:t>
            </a:r>
            <a:r>
              <a:rPr lang="en-US" sz="2400" dirty="0" smtClean="0">
                <a:latin typeface="Wingdings 3" pitchFamily="18" charset="2"/>
              </a:rPr>
              <a:t>g </a:t>
            </a:r>
            <a:r>
              <a:rPr lang="en-US" sz="2400" b="1" i="1" dirty="0" smtClean="0"/>
              <a:t>mites</a:t>
            </a:r>
            <a:r>
              <a:rPr lang="en-US" sz="2400" i="1" dirty="0" smtClean="0"/>
              <a:t>   </a:t>
            </a:r>
          </a:p>
          <a:p>
            <a:pPr algn="l" eaLnBrk="1" hangingPunct="1">
              <a:lnSpc>
                <a:spcPct val="90000"/>
              </a:lnSpc>
              <a:defRPr/>
            </a:pPr>
            <a:r>
              <a:rPr lang="en-US" sz="2400" dirty="0" smtClean="0"/>
              <a:t>     (</a:t>
            </a:r>
            <a:r>
              <a:rPr lang="en-US" sz="2400" dirty="0" err="1" smtClean="0"/>
              <a:t>fam</a:t>
            </a:r>
            <a:r>
              <a:rPr lang="en-US" sz="2400" dirty="0" smtClean="0"/>
              <a:t>: </a:t>
            </a:r>
            <a:r>
              <a:rPr lang="en-US" sz="2400" dirty="0" err="1" smtClean="0"/>
              <a:t>Oribatidae</a:t>
            </a:r>
            <a:r>
              <a:rPr lang="en-US" sz="2400" dirty="0" smtClean="0"/>
              <a:t>) together with the grass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Moniezia</a:t>
            </a:r>
            <a:r>
              <a:rPr lang="en-US" dirty="0" smtClean="0"/>
              <a:t> </a:t>
            </a:r>
            <a:r>
              <a:rPr lang="en-US" dirty="0" err="1" smtClean="0"/>
              <a:t>benedeni</a:t>
            </a:r>
            <a:endParaRPr lang="ar-IQ" dirty="0"/>
          </a:p>
        </p:txBody>
      </p:sp>
      <p:sp>
        <p:nvSpPr>
          <p:cNvPr id="3" name="عنصر نائب للمحتوى 2"/>
          <p:cNvSpPr>
            <a:spLocks noGrp="1"/>
          </p:cNvSpPr>
          <p:nvPr>
            <p:ph idx="1"/>
          </p:nvPr>
        </p:nvSpPr>
        <p:spPr/>
        <p:txBody>
          <a:bodyPr/>
          <a:lstStyle/>
          <a:p>
            <a:endParaRPr lang="ar-IQ"/>
          </a:p>
        </p:txBody>
      </p:sp>
      <p:pic>
        <p:nvPicPr>
          <p:cNvPr id="46082" name="Picture 2" descr="https://encrypted-tbn1.gstatic.com/images?q=tbn:ANd9GcR5ngYMROeLiqtG24HwWXpBEY756VuZHcxVCV8xMlmet49VPurdcg"/>
          <p:cNvPicPr>
            <a:picLocks noChangeAspect="1" noChangeArrowheads="1"/>
          </p:cNvPicPr>
          <p:nvPr/>
        </p:nvPicPr>
        <p:blipFill>
          <a:blip r:embed="rId2"/>
          <a:srcRect/>
          <a:stretch>
            <a:fillRect/>
          </a:stretch>
        </p:blipFill>
        <p:spPr bwMode="auto">
          <a:xfrm>
            <a:off x="0" y="1428736"/>
            <a:ext cx="9144000" cy="542926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  </a:t>
            </a:r>
            <a:r>
              <a:rPr lang="en-US" dirty="0" err="1" smtClean="0"/>
              <a:t>Moniezia</a:t>
            </a:r>
            <a:r>
              <a:rPr lang="en-US" dirty="0" smtClean="0"/>
              <a:t> </a:t>
            </a:r>
            <a:r>
              <a:rPr lang="en-US" dirty="0" err="1" smtClean="0"/>
              <a:t>benedeni</a:t>
            </a:r>
            <a:endParaRPr lang="ar-IQ" dirty="0"/>
          </a:p>
        </p:txBody>
      </p:sp>
      <p:pic>
        <p:nvPicPr>
          <p:cNvPr id="4" name="Picture 35" descr="A:\moniez1.jpg"/>
          <p:cNvPicPr>
            <a:picLocks noGrp="1" noChangeAspect="1" noChangeArrowheads="1"/>
          </p:cNvPicPr>
          <p:nvPr>
            <p:ph idx="1"/>
          </p:nvPr>
        </p:nvPicPr>
        <p:blipFill>
          <a:blip r:embed="rId2"/>
          <a:srcRect/>
          <a:stretch>
            <a:fillRect/>
          </a:stretch>
        </p:blipFill>
        <p:spPr bwMode="auto">
          <a:xfrm>
            <a:off x="0" y="1428736"/>
            <a:ext cx="9144000" cy="542926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Egg of </a:t>
            </a:r>
            <a:r>
              <a:rPr lang="en-US" dirty="0" err="1" smtClean="0"/>
              <a:t>Moniezia</a:t>
            </a:r>
            <a:r>
              <a:rPr lang="en-US" dirty="0" smtClean="0"/>
              <a:t> </a:t>
            </a:r>
            <a:r>
              <a:rPr lang="en-US" dirty="0" err="1" smtClean="0"/>
              <a:t>benedeni</a:t>
            </a:r>
            <a:endParaRPr lang="ar-IQ" dirty="0"/>
          </a:p>
        </p:txBody>
      </p:sp>
      <p:sp>
        <p:nvSpPr>
          <p:cNvPr id="3" name="عنصر نائب للمحتوى 2"/>
          <p:cNvSpPr>
            <a:spLocks noGrp="1"/>
          </p:cNvSpPr>
          <p:nvPr>
            <p:ph idx="1"/>
          </p:nvPr>
        </p:nvSpPr>
        <p:spPr/>
        <p:txBody>
          <a:bodyPr/>
          <a:lstStyle/>
          <a:p>
            <a:endParaRPr lang="ar-IQ"/>
          </a:p>
        </p:txBody>
      </p:sp>
      <p:pic>
        <p:nvPicPr>
          <p:cNvPr id="49154" name="Picture 2" descr="https://encrypted-tbn3.gstatic.com/images?q=tbn:ANd9GcQikcEoUEYgwqcHbVrsk7o3dCZojLCGuPZniKqRcAH6XxDWIM78onn93A"/>
          <p:cNvPicPr>
            <a:picLocks noChangeAspect="1" noChangeArrowheads="1"/>
          </p:cNvPicPr>
          <p:nvPr/>
        </p:nvPicPr>
        <p:blipFill>
          <a:blip r:embed="rId2"/>
          <a:srcRect/>
          <a:stretch>
            <a:fillRect/>
          </a:stretch>
        </p:blipFill>
        <p:spPr bwMode="auto">
          <a:xfrm>
            <a:off x="0" y="1357298"/>
            <a:ext cx="4714876" cy="5500702"/>
          </a:xfrm>
          <a:prstGeom prst="rect">
            <a:avLst/>
          </a:prstGeom>
          <a:noFill/>
        </p:spPr>
      </p:pic>
      <p:pic>
        <p:nvPicPr>
          <p:cNvPr id="5" name="Picture 34" descr="A:\Moniezia huevo.jpg"/>
          <p:cNvPicPr>
            <a:picLocks noChangeAspect="1" noChangeArrowheads="1"/>
          </p:cNvPicPr>
          <p:nvPr/>
        </p:nvPicPr>
        <p:blipFill>
          <a:blip r:embed="rId3"/>
          <a:srcRect/>
          <a:stretch>
            <a:fillRect/>
          </a:stretch>
        </p:blipFill>
        <p:spPr bwMode="auto">
          <a:xfrm>
            <a:off x="4714876" y="1357298"/>
            <a:ext cx="4429124" cy="550070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857232"/>
          </a:xfrm>
        </p:spPr>
        <p:txBody>
          <a:bodyPr/>
          <a:lstStyle/>
          <a:p>
            <a:pPr rtl="0"/>
            <a:r>
              <a:rPr lang="en-US" b="1" i="1" dirty="0" smtClean="0"/>
              <a:t>Egg of </a:t>
            </a:r>
            <a:r>
              <a:rPr lang="en-US" b="1" i="1" dirty="0" err="1" smtClean="0"/>
              <a:t>Moniezia</a:t>
            </a:r>
            <a:r>
              <a:rPr lang="en-US" b="1" i="1" dirty="0" smtClean="0"/>
              <a:t> </a:t>
            </a:r>
            <a:r>
              <a:rPr lang="en-US" b="1" i="1" dirty="0" err="1" smtClean="0"/>
              <a:t>expansa</a:t>
            </a:r>
            <a:r>
              <a:rPr lang="en-US" dirty="0" smtClean="0"/>
              <a:t>  </a:t>
            </a:r>
            <a:endParaRPr lang="ar-IQ" dirty="0"/>
          </a:p>
        </p:txBody>
      </p:sp>
      <p:pic>
        <p:nvPicPr>
          <p:cNvPr id="4" name="Picture 1"/>
          <p:cNvPicPr>
            <a:picLocks noGrp="1" noChangeAspect="1" noChangeArrowheads="1"/>
          </p:cNvPicPr>
          <p:nvPr>
            <p:ph idx="1"/>
          </p:nvPr>
        </p:nvPicPr>
        <p:blipFill>
          <a:blip r:embed="rId2"/>
          <a:srcRect/>
          <a:stretch>
            <a:fillRect/>
          </a:stretch>
        </p:blipFill>
        <p:spPr bwMode="auto">
          <a:xfrm rot="10800000">
            <a:off x="-4" y="928669"/>
            <a:ext cx="5214943" cy="5929328"/>
          </a:xfrm>
          <a:prstGeom prst="rect">
            <a:avLst/>
          </a:prstGeom>
          <a:noFill/>
          <a:ln w="9525">
            <a:noFill/>
            <a:round/>
            <a:headEnd/>
            <a:tailEnd/>
          </a:ln>
        </p:spPr>
      </p:pic>
      <p:pic>
        <p:nvPicPr>
          <p:cNvPr id="5" name="Picture 2" descr="C:\Users\meadi\Pictures\moniez3.jpg"/>
          <p:cNvPicPr>
            <a:picLocks noChangeAspect="1" noChangeArrowheads="1"/>
          </p:cNvPicPr>
          <p:nvPr/>
        </p:nvPicPr>
        <p:blipFill>
          <a:blip r:embed="rId3"/>
          <a:srcRect/>
          <a:stretch>
            <a:fillRect/>
          </a:stretch>
        </p:blipFill>
        <p:spPr bwMode="auto">
          <a:xfrm>
            <a:off x="5214942" y="928670"/>
            <a:ext cx="3929058" cy="592933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000108"/>
          </a:xfrm>
        </p:spPr>
        <p:txBody>
          <a:bodyPr>
            <a:normAutofit/>
          </a:bodyPr>
          <a:lstStyle/>
          <a:p>
            <a:r>
              <a:rPr lang="en-US" b="1" i="1" dirty="0" smtClean="0"/>
              <a:t>Egg of </a:t>
            </a:r>
            <a:r>
              <a:rPr lang="en-US" b="1" i="1" dirty="0" err="1" smtClean="0"/>
              <a:t>Moniezia</a:t>
            </a:r>
            <a:r>
              <a:rPr lang="en-US" b="1" i="1" dirty="0" smtClean="0"/>
              <a:t> </a:t>
            </a:r>
            <a:r>
              <a:rPr lang="en-US" b="1" i="1" dirty="0" err="1" smtClean="0"/>
              <a:t>expansa</a:t>
            </a:r>
            <a:r>
              <a:rPr lang="en-US" smtClean="0"/>
              <a:t> </a:t>
            </a:r>
            <a:endParaRPr lang="ar-IQ" dirty="0"/>
          </a:p>
        </p:txBody>
      </p:sp>
      <p:pic>
        <p:nvPicPr>
          <p:cNvPr id="4" name="Picture 2"/>
          <p:cNvPicPr>
            <a:picLocks noGrp="1" noChangeAspect="1" noChangeArrowheads="1"/>
          </p:cNvPicPr>
          <p:nvPr>
            <p:ph idx="1"/>
          </p:nvPr>
        </p:nvPicPr>
        <p:blipFill>
          <a:blip r:embed="rId2"/>
          <a:srcRect/>
          <a:stretch>
            <a:fillRect/>
          </a:stretch>
        </p:blipFill>
        <p:spPr bwMode="auto">
          <a:xfrm>
            <a:off x="0" y="928670"/>
            <a:ext cx="4643438" cy="5929330"/>
          </a:xfrm>
          <a:prstGeom prst="rect">
            <a:avLst/>
          </a:prstGeom>
          <a:noFill/>
          <a:ln w="9525">
            <a:noFill/>
            <a:round/>
            <a:headEnd/>
            <a:tailEnd/>
          </a:ln>
        </p:spPr>
      </p:pic>
      <p:pic>
        <p:nvPicPr>
          <p:cNvPr id="5" name="Picture 2" descr="C:\Users\meadi\Pictures\Moniezia_unlabelled.jpg"/>
          <p:cNvPicPr>
            <a:picLocks noChangeAspect="1" noChangeArrowheads="1"/>
          </p:cNvPicPr>
          <p:nvPr/>
        </p:nvPicPr>
        <p:blipFill>
          <a:blip r:embed="rId3"/>
          <a:srcRect/>
          <a:stretch>
            <a:fillRect/>
          </a:stretch>
        </p:blipFill>
        <p:spPr bwMode="auto">
          <a:xfrm rot="16200000">
            <a:off x="3929054" y="1643054"/>
            <a:ext cx="5929330" cy="450056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4"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Rectangle 7"/>
          <p:cNvSpPr>
            <a:spLocks noGrp="1" noChangeArrowheads="1"/>
          </p:cNvSpPr>
          <p:nvPr>
            <p:ph type="title"/>
          </p:nvPr>
        </p:nvSpPr>
        <p:spPr>
          <a:xfrm>
            <a:off x="457200" y="2286000"/>
            <a:ext cx="8229600" cy="1143000"/>
          </a:xfrm>
        </p:spPr>
        <p:txBody>
          <a:bodyPr/>
          <a:lstStyle/>
          <a:p>
            <a:r>
              <a:rPr lang="en-US" i="1"/>
              <a:t>M. expansa</a:t>
            </a:r>
          </a:p>
        </p:txBody>
      </p:sp>
      <p:pic>
        <p:nvPicPr>
          <p:cNvPr id="18441" name="Picture 9" descr="M-expanza-14P"/>
          <p:cNvPicPr>
            <a:picLocks noChangeAspect="1" noChangeArrowheads="1"/>
          </p:cNvPicPr>
          <p:nvPr/>
        </p:nvPicPr>
        <p:blipFill>
          <a:blip r:embed="rId2"/>
          <a:srcRect/>
          <a:stretch>
            <a:fillRect/>
          </a:stretch>
        </p:blipFill>
        <p:spPr bwMode="auto">
          <a:xfrm>
            <a:off x="1905000" y="304800"/>
            <a:ext cx="5486400" cy="1663700"/>
          </a:xfrm>
          <a:prstGeom prst="rect">
            <a:avLst/>
          </a:prstGeom>
          <a:noFill/>
          <a:ln w="9525">
            <a:noFill/>
            <a:miter lim="800000"/>
            <a:headEnd/>
            <a:tailEnd/>
          </a:ln>
        </p:spPr>
      </p:pic>
      <p:pic>
        <p:nvPicPr>
          <p:cNvPr id="18442" name="Picture 10" descr="M-benedeni-14Pb"/>
          <p:cNvPicPr>
            <a:picLocks noChangeAspect="1" noChangeArrowheads="1"/>
          </p:cNvPicPr>
          <p:nvPr/>
        </p:nvPicPr>
        <p:blipFill>
          <a:blip r:embed="rId3"/>
          <a:srcRect/>
          <a:stretch>
            <a:fillRect/>
          </a:stretch>
        </p:blipFill>
        <p:spPr bwMode="auto">
          <a:xfrm>
            <a:off x="1981200" y="3886200"/>
            <a:ext cx="5083175" cy="1651000"/>
          </a:xfrm>
          <a:prstGeom prst="rect">
            <a:avLst/>
          </a:prstGeom>
          <a:noFill/>
          <a:ln w="9525">
            <a:noFill/>
            <a:miter lim="800000"/>
            <a:headEnd/>
            <a:tailEnd/>
          </a:ln>
        </p:spPr>
      </p:pic>
      <p:sp>
        <p:nvSpPr>
          <p:cNvPr id="18443" name="Rectangle 11"/>
          <p:cNvSpPr>
            <a:spLocks noChangeArrowheads="1"/>
          </p:cNvSpPr>
          <p:nvPr/>
        </p:nvSpPr>
        <p:spPr bwMode="auto">
          <a:xfrm>
            <a:off x="457200" y="5334000"/>
            <a:ext cx="8229600" cy="1143000"/>
          </a:xfrm>
          <a:prstGeom prst="rect">
            <a:avLst/>
          </a:prstGeom>
          <a:noFill/>
          <a:ln w="9525">
            <a:noFill/>
            <a:miter lim="800000"/>
            <a:headEnd/>
            <a:tailEnd/>
          </a:ln>
          <a:effectLst/>
        </p:spPr>
        <p:txBody>
          <a:bodyPr anchor="ctr"/>
          <a:lstStyle/>
          <a:p>
            <a:pPr algn="ctr"/>
            <a:r>
              <a:rPr lang="en-US" sz="4400" i="1">
                <a:solidFill>
                  <a:schemeClr val="tx2"/>
                </a:solidFill>
              </a:rPr>
              <a:t>M. benedeni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639762"/>
          </a:xfrm>
        </p:spPr>
        <p:txBody>
          <a:bodyPr>
            <a:normAutofit fontScale="90000"/>
          </a:bodyPr>
          <a:lstStyle/>
          <a:p>
            <a:pPr eaLnBrk="1" hangingPunct="1"/>
            <a:r>
              <a:rPr lang="en-US" sz="2800" b="1" smtClean="0">
                <a:solidFill>
                  <a:srgbClr val="008000"/>
                </a:solidFill>
              </a:rPr>
              <a:t>Broad tapeworm</a:t>
            </a:r>
            <a:r>
              <a:rPr lang="en-US" sz="4000" b="1" smtClean="0">
                <a:solidFill>
                  <a:srgbClr val="008000"/>
                </a:solidFill>
              </a:rPr>
              <a:t> - </a:t>
            </a:r>
            <a:r>
              <a:rPr lang="en-US" sz="4000" b="1" i="1" smtClean="0">
                <a:solidFill>
                  <a:srgbClr val="008000"/>
                </a:solidFill>
              </a:rPr>
              <a:t>Moniezia expansa</a:t>
            </a:r>
          </a:p>
        </p:txBody>
      </p:sp>
      <p:pic>
        <p:nvPicPr>
          <p:cNvPr id="19459" name="Picture 7" descr="B620-03"/>
          <p:cNvPicPr>
            <a:picLocks noChangeAspect="1" noChangeArrowheads="1"/>
          </p:cNvPicPr>
          <p:nvPr/>
        </p:nvPicPr>
        <p:blipFill>
          <a:blip r:embed="rId3"/>
          <a:srcRect/>
          <a:stretch>
            <a:fillRect/>
          </a:stretch>
        </p:blipFill>
        <p:spPr bwMode="auto">
          <a:xfrm>
            <a:off x="0" y="1066800"/>
            <a:ext cx="5257800" cy="2803525"/>
          </a:xfrm>
          <a:prstGeom prst="rect">
            <a:avLst/>
          </a:prstGeom>
          <a:noFill/>
          <a:ln w="9525">
            <a:noFill/>
            <a:miter lim="800000"/>
            <a:headEnd/>
            <a:tailEnd/>
          </a:ln>
        </p:spPr>
      </p:pic>
      <p:sp>
        <p:nvSpPr>
          <p:cNvPr id="19460" name="Rectangle 8"/>
          <p:cNvSpPr>
            <a:spLocks noChangeArrowheads="1"/>
          </p:cNvSpPr>
          <p:nvPr/>
        </p:nvSpPr>
        <p:spPr bwMode="auto">
          <a:xfrm>
            <a:off x="0" y="4960938"/>
            <a:ext cx="9144000" cy="1739900"/>
          </a:xfrm>
          <a:prstGeom prst="rect">
            <a:avLst/>
          </a:prstGeom>
          <a:noFill/>
          <a:ln w="9525">
            <a:noFill/>
            <a:miter lim="800000"/>
            <a:headEnd/>
            <a:tailEnd/>
          </a:ln>
        </p:spPr>
        <p:txBody>
          <a:bodyPr anchor="ctr">
            <a:spAutoFit/>
          </a:bodyPr>
          <a:lstStyle/>
          <a:p>
            <a:r>
              <a:rPr lang="en-US"/>
              <a:t>The life cycle of </a:t>
            </a:r>
            <a:r>
              <a:rPr lang="en-US" i="1"/>
              <a:t>Moniezia expansa</a:t>
            </a:r>
            <a:r>
              <a:rPr lang="en-US"/>
              <a:t> involves sheep as the definitive host and soil mites as the intermediate host.  The tapeworm's eggs are passed in the sheep's feces, and mites are infected when they eat the eggs; the metacestode stage in the mite is called a </a:t>
            </a:r>
            <a:r>
              <a:rPr lang="en-US" i="1"/>
              <a:t>cysticercoid</a:t>
            </a:r>
            <a:r>
              <a:rPr lang="en-US"/>
              <a:t>.  Sheep are infected when then ingest infected mites. This species of tapeworm is unusual in that each proglottid contains two sets of female reproductive organs </a:t>
            </a:r>
          </a:p>
        </p:txBody>
      </p:sp>
      <p:pic>
        <p:nvPicPr>
          <p:cNvPr id="19461" name="Picture 10" descr="moniezia_1"/>
          <p:cNvPicPr>
            <a:picLocks noChangeAspect="1" noChangeArrowheads="1"/>
          </p:cNvPicPr>
          <p:nvPr/>
        </p:nvPicPr>
        <p:blipFill>
          <a:blip r:embed="rId4"/>
          <a:srcRect/>
          <a:stretch>
            <a:fillRect/>
          </a:stretch>
        </p:blipFill>
        <p:spPr bwMode="auto">
          <a:xfrm>
            <a:off x="5943600" y="1066800"/>
            <a:ext cx="2638425"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4" name="Picture 10" descr="moniezia_1"/>
          <p:cNvPicPr>
            <a:picLocks noGrp="1" noChangeAspect="1" noChangeArrowheads="1"/>
          </p:cNvPicPr>
          <p:nvPr>
            <p:ph idx="1"/>
          </p:nvPr>
        </p:nvPicPr>
        <p:blipFill>
          <a:blip r:embed="rId2"/>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68313" y="0"/>
            <a:ext cx="8229600" cy="1143000"/>
          </a:xfrm>
        </p:spPr>
        <p:txBody>
          <a:bodyPr>
            <a:normAutofit fontScale="90000"/>
          </a:bodyPr>
          <a:lstStyle/>
          <a:p>
            <a:r>
              <a:rPr lang="en-US" i="1">
                <a:latin typeface="Times New Roman" pitchFamily="18" charset="0"/>
                <a:cs typeface="Times New Roman" pitchFamily="18" charset="0"/>
              </a:rPr>
              <a:t>Hymenolepis nana</a:t>
            </a:r>
            <a:br>
              <a:rPr lang="en-US" i="1">
                <a:latin typeface="Times New Roman" pitchFamily="18" charset="0"/>
                <a:cs typeface="Times New Roman" pitchFamily="18" charset="0"/>
              </a:rPr>
            </a:br>
            <a:r>
              <a:rPr lang="en-US">
                <a:latin typeface="Times New Roman" pitchFamily="18" charset="0"/>
                <a:cs typeface="Times New Roman" pitchFamily="18" charset="0"/>
              </a:rPr>
              <a:t> (the dwarf tapeworm)</a:t>
            </a:r>
            <a:r>
              <a:rPr lang="en-US" sz="4000"/>
              <a:t> </a:t>
            </a:r>
          </a:p>
        </p:txBody>
      </p:sp>
      <p:sp>
        <p:nvSpPr>
          <p:cNvPr id="58371" name="Rectangle 3"/>
          <p:cNvSpPr>
            <a:spLocks noGrp="1" noChangeArrowheads="1"/>
          </p:cNvSpPr>
          <p:nvPr>
            <p:ph type="body" idx="1"/>
          </p:nvPr>
        </p:nvSpPr>
        <p:spPr>
          <a:xfrm>
            <a:off x="468313" y="1628775"/>
            <a:ext cx="8229600" cy="4495800"/>
          </a:xfrm>
        </p:spPr>
        <p:txBody>
          <a:bodyPr>
            <a:normAutofit fontScale="92500" lnSpcReduction="20000"/>
          </a:bodyPr>
          <a:lstStyle/>
          <a:p>
            <a:pPr algn="l" rtl="0">
              <a:lnSpc>
                <a:spcPct val="80000"/>
              </a:lnSpc>
            </a:pPr>
            <a:r>
              <a:rPr lang="en-US" sz="2000" dirty="0">
                <a:latin typeface="Times New Roman" pitchFamily="18" charset="0"/>
                <a:cs typeface="Times New Roman" pitchFamily="18" charset="0"/>
              </a:rPr>
              <a:t>Geographical distribution</a:t>
            </a:r>
            <a:endParaRPr lang="en-US" sz="2600" dirty="0">
              <a:latin typeface="Times New Roman" pitchFamily="18" charset="0"/>
              <a:cs typeface="Times New Roman" pitchFamily="18" charset="0"/>
            </a:endParaRPr>
          </a:p>
          <a:p>
            <a:pPr algn="l" rtl="0">
              <a:lnSpc>
                <a:spcPct val="80000"/>
              </a:lnSpc>
            </a:pPr>
            <a:endParaRPr lang="en-US" sz="2600" dirty="0">
              <a:latin typeface="Times New Roman" pitchFamily="18" charset="0"/>
              <a:cs typeface="Times New Roman" pitchFamily="18" charset="0"/>
            </a:endParaRPr>
          </a:p>
          <a:p>
            <a:pPr algn="l" rtl="0">
              <a:lnSpc>
                <a:spcPct val="80000"/>
              </a:lnSpc>
            </a:pPr>
            <a:r>
              <a:rPr lang="en-US" sz="2600" dirty="0">
                <a:latin typeface="Times New Roman" pitchFamily="18" charset="0"/>
                <a:cs typeface="Times New Roman" pitchFamily="18" charset="0"/>
              </a:rPr>
              <a:t>Location in host:  </a:t>
            </a:r>
          </a:p>
          <a:p>
            <a:pPr algn="l" rtl="0">
              <a:lnSpc>
                <a:spcPct val="80000"/>
              </a:lnSpc>
            </a:pPr>
            <a:r>
              <a:rPr lang="en-US" sz="2600" dirty="0">
                <a:latin typeface="Times New Roman" pitchFamily="18" charset="0"/>
                <a:cs typeface="Times New Roman" pitchFamily="18" charset="0"/>
              </a:rPr>
              <a:t>the adults are found in the lumen of the upper three-quarters of the ileum.</a:t>
            </a:r>
          </a:p>
          <a:p>
            <a:pPr algn="l" rtl="0">
              <a:lnSpc>
                <a:spcPct val="80000"/>
              </a:lnSpc>
            </a:pPr>
            <a:r>
              <a:rPr lang="en-US" sz="2600" dirty="0">
                <a:latin typeface="Times New Roman" pitchFamily="18" charset="0"/>
                <a:cs typeface="Times New Roman" pitchFamily="18" charset="0"/>
              </a:rPr>
              <a:t> Morphology:</a:t>
            </a:r>
          </a:p>
          <a:p>
            <a:pPr algn="l" rtl="0">
              <a:lnSpc>
                <a:spcPct val="80000"/>
              </a:lnSpc>
            </a:pPr>
            <a:r>
              <a:rPr lang="en-US" sz="2600" dirty="0">
                <a:latin typeface="Times New Roman" pitchFamily="18" charset="0"/>
                <a:cs typeface="Times New Roman" pitchFamily="18" charset="0"/>
              </a:rPr>
              <a:t>It is a very short tapeworm, measuring 15-40 mm and has approximately 200 </a:t>
            </a:r>
            <a:r>
              <a:rPr lang="en-US" sz="2600" dirty="0" err="1">
                <a:latin typeface="Times New Roman" pitchFamily="18" charset="0"/>
                <a:cs typeface="Times New Roman" pitchFamily="18" charset="0"/>
              </a:rPr>
              <a:t>proglottids</a:t>
            </a:r>
            <a:r>
              <a:rPr lang="en-US" sz="2600" dirty="0">
                <a:latin typeface="Times New Roman" pitchFamily="18" charset="0"/>
                <a:cs typeface="Times New Roman" pitchFamily="18" charset="0"/>
              </a:rPr>
              <a:t>.</a:t>
            </a:r>
          </a:p>
          <a:p>
            <a:pPr algn="l" rtl="0">
              <a:lnSpc>
                <a:spcPct val="80000"/>
              </a:lnSpc>
            </a:pPr>
            <a:r>
              <a:rPr lang="en-US" sz="2600" dirty="0" err="1">
                <a:latin typeface="Times New Roman" pitchFamily="18" charset="0"/>
                <a:cs typeface="Times New Roman" pitchFamily="18" charset="0"/>
              </a:rPr>
              <a:t>Scolex</a:t>
            </a:r>
            <a:r>
              <a:rPr lang="en-US" sz="2600" dirty="0">
                <a:latin typeface="Times New Roman" pitchFamily="18" charset="0"/>
                <a:cs typeface="Times New Roman" pitchFamily="18" charset="0"/>
              </a:rPr>
              <a:t> :</a:t>
            </a:r>
          </a:p>
          <a:p>
            <a:pPr algn="l" rtl="0">
              <a:lnSpc>
                <a:spcPct val="80000"/>
              </a:lnSpc>
            </a:pPr>
            <a:r>
              <a:rPr lang="en-US" sz="2600" dirty="0" err="1">
                <a:latin typeface="Times New Roman" pitchFamily="18" charset="0"/>
                <a:cs typeface="Times New Roman" pitchFamily="18" charset="0"/>
              </a:rPr>
              <a:t>retractible</a:t>
            </a:r>
            <a:r>
              <a:rPr lang="en-US" sz="2600" dirty="0">
                <a:latin typeface="Times New Roman" pitchFamily="18" charset="0"/>
                <a:cs typeface="Times New Roman" pitchFamily="18" charset="0"/>
              </a:rPr>
              <a:t> </a:t>
            </a:r>
            <a:r>
              <a:rPr lang="en-US" sz="2600" dirty="0" err="1">
                <a:latin typeface="Times New Roman" pitchFamily="18" charset="0"/>
                <a:cs typeface="Times New Roman" pitchFamily="18" charset="0"/>
              </a:rPr>
              <a:t>rostellum</a:t>
            </a:r>
            <a:r>
              <a:rPr lang="en-US" sz="2600" dirty="0">
                <a:latin typeface="Times New Roman" pitchFamily="18" charset="0"/>
                <a:cs typeface="Times New Roman" pitchFamily="18" charset="0"/>
              </a:rPr>
              <a:t> with a  single row of 20-30 small hooks and 4 suckers.</a:t>
            </a:r>
          </a:p>
          <a:p>
            <a:pPr algn="l" rtl="0">
              <a:lnSpc>
                <a:spcPct val="80000"/>
              </a:lnSpc>
            </a:pPr>
            <a:endParaRPr lang="en-US" sz="2600" dirty="0">
              <a:latin typeface="Times New Roman" pitchFamily="18" charset="0"/>
              <a:cs typeface="Times New Roman" pitchFamily="18" charset="0"/>
            </a:endParaRPr>
          </a:p>
          <a:p>
            <a:pPr algn="l" rtl="0">
              <a:lnSpc>
                <a:spcPct val="80000"/>
              </a:lnSpc>
            </a:pPr>
            <a:r>
              <a:rPr lang="en-US" sz="2600" dirty="0">
                <a:latin typeface="Times New Roman" pitchFamily="18" charset="0"/>
                <a:cs typeface="Times New Roman" pitchFamily="18" charset="0"/>
              </a:rPr>
              <a:t>Neck is long and slender.</a:t>
            </a:r>
          </a:p>
          <a:p>
            <a:pPr algn="l" rtl="0">
              <a:lnSpc>
                <a:spcPct val="80000"/>
              </a:lnSpc>
            </a:pPr>
            <a:endParaRPr lang="en-US" sz="2600" dirty="0">
              <a:latin typeface="Times New Roman" pitchFamily="18" charset="0"/>
              <a:cs typeface="Times New Roman" pitchFamily="18" charset="0"/>
            </a:endParaRPr>
          </a:p>
          <a:p>
            <a:pPr algn="l" rtl="0">
              <a:lnSpc>
                <a:spcPct val="80000"/>
              </a:lnSpc>
            </a:pPr>
            <a:r>
              <a:rPr lang="en-US" sz="2600" dirty="0">
                <a:latin typeface="Times New Roman" pitchFamily="18" charset="0"/>
                <a:cs typeface="Times New Roman" pitchFamily="18" charset="0"/>
              </a:rPr>
              <a:t>Mature </a:t>
            </a:r>
            <a:r>
              <a:rPr lang="en-US" sz="2600" dirty="0" err="1">
                <a:latin typeface="Times New Roman" pitchFamily="18" charset="0"/>
                <a:cs typeface="Times New Roman" pitchFamily="18" charset="0"/>
              </a:rPr>
              <a:t>proglottids</a:t>
            </a:r>
            <a:r>
              <a:rPr lang="en-US" sz="2600" dirty="0">
                <a:latin typeface="Times New Roman" pitchFamily="18" charset="0"/>
                <a:cs typeface="Times New Roman" pitchFamily="18" charset="0"/>
              </a:rPr>
              <a:t> are broader than long with a single common genital pore on one side of </a:t>
            </a:r>
            <a:r>
              <a:rPr lang="en-US" sz="2600" dirty="0" err="1">
                <a:latin typeface="Times New Roman" pitchFamily="18" charset="0"/>
                <a:cs typeface="Times New Roman" pitchFamily="18" charset="0"/>
              </a:rPr>
              <a:t>strobila</a:t>
            </a:r>
            <a:r>
              <a:rPr lang="en-US" sz="26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Moniezia</a:t>
            </a:r>
            <a:endParaRPr lang="ar-IQ" dirty="0"/>
          </a:p>
        </p:txBody>
      </p:sp>
      <p:sp>
        <p:nvSpPr>
          <p:cNvPr id="3" name="عنصر نائب للمحتوى 2"/>
          <p:cNvSpPr>
            <a:spLocks noGrp="1"/>
          </p:cNvSpPr>
          <p:nvPr>
            <p:ph idx="1"/>
          </p:nvPr>
        </p:nvSpPr>
        <p:spPr/>
        <p:txBody>
          <a:bodyPr/>
          <a:lstStyle/>
          <a:p>
            <a:endParaRPr lang="ar-IQ" dirty="0"/>
          </a:p>
        </p:txBody>
      </p:sp>
      <p:pic>
        <p:nvPicPr>
          <p:cNvPr id="43012" name="Picture 4" descr="https://encrypted-tbn3.gstatic.com/images?q=tbn:ANd9GcTxMciM--yYvO3eQQUkWYmSagsr7Q567VTKE7s7_wpy5UPjBGGnjg"/>
          <p:cNvPicPr>
            <a:picLocks noChangeAspect="1" noChangeArrowheads="1"/>
          </p:cNvPicPr>
          <p:nvPr/>
        </p:nvPicPr>
        <p:blipFill>
          <a:blip r:embed="rId2"/>
          <a:srcRect/>
          <a:stretch>
            <a:fillRect/>
          </a:stretch>
        </p:blipFill>
        <p:spPr bwMode="auto">
          <a:xfrm>
            <a:off x="0" y="1214422"/>
            <a:ext cx="9144000" cy="564357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endParaRPr lang="ar-IQ"/>
          </a:p>
        </p:txBody>
      </p:sp>
      <p:sp>
        <p:nvSpPr>
          <p:cNvPr id="70659" name="Rectangle 3"/>
          <p:cNvSpPr>
            <a:spLocks noGrp="1" noChangeArrowheads="1"/>
          </p:cNvSpPr>
          <p:nvPr>
            <p:ph type="body" idx="1"/>
          </p:nvPr>
        </p:nvSpPr>
        <p:spPr/>
        <p:txBody>
          <a:bodyPr/>
          <a:lstStyle/>
          <a:p>
            <a:endParaRPr lang="ar-IQ"/>
          </a:p>
        </p:txBody>
      </p:sp>
      <p:pic>
        <p:nvPicPr>
          <p:cNvPr id="70661" name="Picture 5" descr="Life cycle of Hymenolepis nana"/>
          <p:cNvPicPr>
            <a:picLocks noChangeAspect="1" noChangeArrowheads="1"/>
          </p:cNvPicPr>
          <p:nvPr/>
        </p:nvPicPr>
        <p:blipFill>
          <a:blip r:embed="rId2"/>
          <a:srcRect/>
          <a:stretch>
            <a:fillRect/>
          </a:stretch>
        </p:blipFill>
        <p:spPr bwMode="auto">
          <a:xfrm>
            <a:off x="250825" y="276225"/>
            <a:ext cx="8713788" cy="6176963"/>
          </a:xfrm>
          <a:prstGeom prst="rect">
            <a:avLst/>
          </a:prstGeom>
          <a:noFill/>
        </p:spPr>
      </p:pic>
      <p:sp>
        <p:nvSpPr>
          <p:cNvPr id="70662" name="Text Box 6"/>
          <p:cNvSpPr txBox="1">
            <a:spLocks noChangeArrowheads="1"/>
          </p:cNvSpPr>
          <p:nvPr/>
        </p:nvSpPr>
        <p:spPr bwMode="auto">
          <a:xfrm>
            <a:off x="3111500" y="280988"/>
            <a:ext cx="3438525" cy="457200"/>
          </a:xfrm>
          <a:prstGeom prst="rect">
            <a:avLst/>
          </a:prstGeom>
          <a:noFill/>
          <a:ln w="9525">
            <a:noFill/>
            <a:miter lim="800000"/>
            <a:headEnd/>
            <a:tailEnd/>
          </a:ln>
          <a:effectLst/>
        </p:spPr>
        <p:txBody>
          <a:bodyPr wrap="none">
            <a:spAutoFit/>
          </a:bodyPr>
          <a:lstStyle/>
          <a:p>
            <a:r>
              <a:rPr lang="en-US" sz="2400">
                <a:solidFill>
                  <a:srgbClr val="FF0000"/>
                </a:solidFill>
              </a:rPr>
              <a:t>Life cycle of Hymenolepis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latin typeface="Times New Roman" pitchFamily="18" charset="0"/>
                <a:cs typeface="Times New Roman" pitchFamily="18" charset="0"/>
              </a:rPr>
              <a:t>H. nana( adult worm)</a:t>
            </a:r>
          </a:p>
        </p:txBody>
      </p:sp>
      <p:sp>
        <p:nvSpPr>
          <p:cNvPr id="74755" name="Rectangle 3"/>
          <p:cNvSpPr>
            <a:spLocks noGrp="1" noChangeArrowheads="1"/>
          </p:cNvSpPr>
          <p:nvPr>
            <p:ph type="body" idx="1"/>
          </p:nvPr>
        </p:nvSpPr>
        <p:spPr/>
        <p:txBody>
          <a:bodyPr/>
          <a:lstStyle/>
          <a:p>
            <a:endParaRPr lang="ar-IQ"/>
          </a:p>
        </p:txBody>
      </p:sp>
      <p:pic>
        <p:nvPicPr>
          <p:cNvPr id="74756" name="Picture 4" descr="DSCN0994"/>
          <p:cNvPicPr>
            <a:picLocks noChangeAspect="1" noChangeArrowheads="1"/>
          </p:cNvPicPr>
          <p:nvPr/>
        </p:nvPicPr>
        <p:blipFill>
          <a:blip r:embed="rId2"/>
          <a:srcRect/>
          <a:stretch>
            <a:fillRect/>
          </a:stretch>
        </p:blipFill>
        <p:spPr bwMode="auto">
          <a:xfrm>
            <a:off x="1" y="1357298"/>
            <a:ext cx="4714876" cy="5500701"/>
          </a:xfrm>
          <a:prstGeom prst="rect">
            <a:avLst/>
          </a:prstGeom>
          <a:noFill/>
        </p:spPr>
      </p:pic>
      <p:pic>
        <p:nvPicPr>
          <p:cNvPr id="74758" name="Picture 6" descr="hymmenopsis_nana"/>
          <p:cNvPicPr>
            <a:picLocks noChangeAspect="1" noChangeArrowheads="1"/>
          </p:cNvPicPr>
          <p:nvPr/>
        </p:nvPicPr>
        <p:blipFill>
          <a:blip r:embed="rId3"/>
          <a:srcRect/>
          <a:stretch>
            <a:fillRect/>
          </a:stretch>
        </p:blipFill>
        <p:spPr bwMode="auto">
          <a:xfrm>
            <a:off x="4716463" y="1357298"/>
            <a:ext cx="4427537" cy="5500701"/>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23850" y="0"/>
            <a:ext cx="8496300" cy="1143000"/>
          </a:xfrm>
        </p:spPr>
        <p:txBody>
          <a:bodyPr>
            <a:normAutofit fontScale="90000"/>
          </a:bodyPr>
          <a:lstStyle/>
          <a:p>
            <a:r>
              <a:rPr lang="en-US" sz="3600" dirty="0">
                <a:latin typeface="Times New Roman" pitchFamily="18" charset="0"/>
                <a:cs typeface="Times New Roman" pitchFamily="18" charset="0"/>
              </a:rPr>
              <a:t>Mature </a:t>
            </a:r>
            <a:r>
              <a:rPr lang="en-US" sz="3600" dirty="0" err="1">
                <a:latin typeface="Times New Roman" pitchFamily="18" charset="0"/>
                <a:cs typeface="Times New Roman" pitchFamily="18" charset="0"/>
              </a:rPr>
              <a:t>proglottids</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Cysticercoid</a:t>
            </a:r>
            <a:r>
              <a:rPr lang="en-US" sz="3600" dirty="0">
                <a:latin typeface="Times New Roman" pitchFamily="18" charset="0"/>
                <a:cs typeface="Times New Roman" pitchFamily="18" charset="0"/>
              </a:rPr>
              <a:t> </a:t>
            </a:r>
            <a:r>
              <a:rPr lang="en-US" sz="3600" dirty="0" smtClean="0">
                <a:latin typeface="Times New Roman" pitchFamily="18" charset="0"/>
                <a:cs typeface="Times New Roman" pitchFamily="18" charset="0"/>
              </a:rPr>
              <a:t> </a:t>
            </a:r>
            <a:r>
              <a:rPr lang="en-US" sz="4000" dirty="0">
                <a:latin typeface="Times New Roman" pitchFamily="18" charset="0"/>
                <a:cs typeface="Times New Roman" pitchFamily="18" charset="0"/>
              </a:rPr>
              <a:t/>
            </a:r>
            <a:br>
              <a:rPr lang="en-US" sz="4000" dirty="0">
                <a:latin typeface="Times New Roman" pitchFamily="18" charset="0"/>
                <a:cs typeface="Times New Roman" pitchFamily="18" charset="0"/>
              </a:rPr>
            </a:br>
            <a:r>
              <a:rPr lang="en-US" dirty="0">
                <a:latin typeface="Times New Roman" pitchFamily="18" charset="0"/>
                <a:cs typeface="Times New Roman" pitchFamily="18" charset="0"/>
              </a:rPr>
              <a:t>H. nana</a:t>
            </a:r>
          </a:p>
        </p:txBody>
      </p:sp>
      <p:pic>
        <p:nvPicPr>
          <p:cNvPr id="75780" name="Picture 4" descr="2_15"/>
          <p:cNvPicPr>
            <a:picLocks noGrp="1" noChangeAspect="1" noChangeArrowheads="1"/>
          </p:cNvPicPr>
          <p:nvPr>
            <p:ph type="body" idx="1"/>
          </p:nvPr>
        </p:nvPicPr>
        <p:blipFill>
          <a:blip r:embed="rId2"/>
          <a:srcRect/>
          <a:stretch>
            <a:fillRect/>
          </a:stretch>
        </p:blipFill>
        <p:spPr>
          <a:xfrm>
            <a:off x="0" y="1341438"/>
            <a:ext cx="4643437" cy="5516562"/>
          </a:xfrm>
          <a:noFill/>
          <a:ln/>
        </p:spPr>
      </p:pic>
      <p:pic>
        <p:nvPicPr>
          <p:cNvPr id="75781" name="Picture 5" descr="hdimiegg"/>
          <p:cNvPicPr>
            <a:picLocks noChangeAspect="1" noChangeArrowheads="1"/>
          </p:cNvPicPr>
          <p:nvPr/>
        </p:nvPicPr>
        <p:blipFill>
          <a:blip r:embed="rId3"/>
          <a:srcRect/>
          <a:stretch>
            <a:fillRect/>
          </a:stretch>
        </p:blipFill>
        <p:spPr bwMode="auto">
          <a:xfrm>
            <a:off x="4643438" y="4005263"/>
            <a:ext cx="3959225" cy="2128837"/>
          </a:xfrm>
          <a:prstGeom prst="rect">
            <a:avLst/>
          </a:prstGeom>
          <a:noFill/>
        </p:spPr>
      </p:pic>
      <p:pic>
        <p:nvPicPr>
          <p:cNvPr id="75782" name="Picture 6" descr="hym5"/>
          <p:cNvPicPr>
            <a:picLocks noChangeAspect="1" noChangeArrowheads="1"/>
          </p:cNvPicPr>
          <p:nvPr/>
        </p:nvPicPr>
        <p:blipFill>
          <a:blip r:embed="rId4"/>
          <a:srcRect/>
          <a:stretch>
            <a:fillRect/>
          </a:stretch>
        </p:blipFill>
        <p:spPr bwMode="auto">
          <a:xfrm>
            <a:off x="4643438" y="1341438"/>
            <a:ext cx="4500562" cy="5516562"/>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Proglottids</a:t>
            </a:r>
            <a:r>
              <a:rPr lang="en-US" smtClean="0"/>
              <a:t> of</a:t>
            </a:r>
            <a:r>
              <a:rPr lang="en-US" smtClean="0">
                <a:latin typeface="Times New Roman" pitchFamily="18" charset="0"/>
                <a:cs typeface="Times New Roman" pitchFamily="18" charset="0"/>
              </a:rPr>
              <a:t> </a:t>
            </a:r>
            <a:r>
              <a:rPr lang="en-US" dirty="0" smtClean="0">
                <a:latin typeface="Times New Roman" pitchFamily="18" charset="0"/>
                <a:cs typeface="Times New Roman" pitchFamily="18" charset="0"/>
              </a:rPr>
              <a:t>H. nana</a:t>
            </a:r>
            <a:r>
              <a:rPr lang="en-US" dirty="0" smtClean="0"/>
              <a:t> </a:t>
            </a:r>
            <a:endParaRPr lang="ar-IQ" dirty="0"/>
          </a:p>
        </p:txBody>
      </p:sp>
      <p:pic>
        <p:nvPicPr>
          <p:cNvPr id="2050" name="Picture 2"/>
          <p:cNvPicPr>
            <a:picLocks noChangeAspect="1" noChangeArrowheads="1"/>
          </p:cNvPicPr>
          <p:nvPr/>
        </p:nvPicPr>
        <p:blipFill>
          <a:blip r:embed="rId2"/>
          <a:srcRect/>
          <a:stretch>
            <a:fillRect/>
          </a:stretch>
        </p:blipFill>
        <p:spPr bwMode="auto">
          <a:xfrm>
            <a:off x="4572000" y="1571612"/>
            <a:ext cx="4572000" cy="5286388"/>
          </a:xfrm>
          <a:prstGeom prst="rect">
            <a:avLst/>
          </a:prstGeom>
          <a:noFill/>
          <a:ln w="9525">
            <a:noFill/>
            <a:miter lim="800000"/>
            <a:headEnd/>
            <a:tailEnd/>
          </a:ln>
          <a:effectLst/>
        </p:spPr>
      </p:pic>
      <p:pic>
        <p:nvPicPr>
          <p:cNvPr id="2051" name="Picture 3"/>
          <p:cNvPicPr>
            <a:picLocks noGrp="1" noChangeAspect="1" noChangeArrowheads="1"/>
          </p:cNvPicPr>
          <p:nvPr>
            <p:ph idx="1"/>
          </p:nvPr>
        </p:nvPicPr>
        <p:blipFill>
          <a:blip r:embed="rId3"/>
          <a:srcRect/>
          <a:stretch>
            <a:fillRect/>
          </a:stretch>
        </p:blipFill>
        <p:spPr bwMode="auto">
          <a:xfrm>
            <a:off x="0" y="1571613"/>
            <a:ext cx="4524348" cy="5286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normAutofit fontScale="90000"/>
          </a:bodyPr>
          <a:lstStyle/>
          <a:p>
            <a:r>
              <a:rPr lang="en-US" sz="4000" b="1">
                <a:latin typeface="Times New Roman" pitchFamily="18" charset="0"/>
                <a:cs typeface="Times New Roman" pitchFamily="18" charset="0"/>
              </a:rPr>
              <a:t>Laboratory Diagnosis</a:t>
            </a:r>
            <a:br>
              <a:rPr lang="en-US" sz="4000" b="1">
                <a:latin typeface="Times New Roman" pitchFamily="18" charset="0"/>
                <a:cs typeface="Times New Roman" pitchFamily="18" charset="0"/>
              </a:rPr>
            </a:br>
            <a:r>
              <a:rPr lang="en-US" sz="4000" b="1"/>
              <a:t>Eggs of </a:t>
            </a:r>
            <a:r>
              <a:rPr lang="en-US" sz="4000" b="1" i="1"/>
              <a:t>Hymenolepis nana</a:t>
            </a:r>
            <a:r>
              <a:rPr lang="en-US" sz="4000"/>
              <a:t> </a:t>
            </a:r>
          </a:p>
        </p:txBody>
      </p:sp>
      <p:graphicFrame>
        <p:nvGraphicFramePr>
          <p:cNvPr id="73746" name="Group 18"/>
          <p:cNvGraphicFramePr>
            <a:graphicFrameLocks noGrp="1"/>
          </p:cNvGraphicFramePr>
          <p:nvPr/>
        </p:nvGraphicFramePr>
        <p:xfrm>
          <a:off x="3355975" y="2209800"/>
          <a:ext cx="2433638" cy="2439988"/>
        </p:xfrm>
        <a:graphic>
          <a:graphicData uri="http://schemas.openxmlformats.org/drawingml/2006/table">
            <a:tbl>
              <a:tblPr/>
              <a:tblGrid>
                <a:gridCol w="2152650"/>
                <a:gridCol w="280988"/>
              </a:tblGrid>
              <a:tr h="2195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2000" b="0" i="0" u="none" strike="noStrike" cap="none" normalizeH="0" baseline="0" smtClean="0">
                          <a:ln>
                            <a:noFill/>
                          </a:ln>
                          <a:solidFill>
                            <a:schemeClr val="tx1"/>
                          </a:solidFill>
                          <a:effectLst/>
                          <a:latin typeface="Arial" pitchFamily="34" charset="0"/>
                          <a:cs typeface="Arial" pitchFamily="34" charset="0"/>
                        </a:rPr>
                        <a:t> </a:t>
                      </a:r>
                      <a:r>
                        <a:rPr kumimoji="0" lang="en-US" sz="1800" b="0" i="0" u="none" strike="noStrike" cap="none" normalizeH="0" baseline="0" smtClean="0">
                          <a:ln>
                            <a:noFill/>
                          </a:ln>
                          <a:solidFill>
                            <a:schemeClr val="tx1"/>
                          </a:solidFill>
                          <a:effectLst/>
                          <a:latin typeface="Arial" pitchFamily="34" charset="0"/>
                          <a:cs typeface="Arial" pitchFamily="34" charset="0"/>
                        </a:rPr>
                        <a:t>                            </a:t>
                      </a: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ar-IQ"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a:noFill/>
                    </a:lnL>
                    <a:lnR cap="flat">
                      <a:noFill/>
                    </a:lnR>
                    <a:lnT cap="flat">
                      <a:noFill/>
                    </a:lnT>
                    <a:lnB>
                      <a:noFill/>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Verdana" pitchFamily="34" charset="0"/>
                          <a:cs typeface="Arial" pitchFamily="34" charset="0"/>
                        </a:rPr>
                        <a:t>A</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Verdana" pitchFamily="34" charset="0"/>
                          <a:cs typeface="Arial" pitchFamily="34" charset="0"/>
                        </a:rPr>
                        <a:t>B</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a:noFill/>
                    </a:lnT>
                    <a:lnB cap="flat">
                      <a:noFill/>
                    </a:lnB>
                    <a:lnTlToBr>
                      <a:noFill/>
                    </a:lnTlToBr>
                    <a:lnBlToTr>
                      <a:noFill/>
                    </a:lnBlToTr>
                    <a:noFill/>
                  </a:tcPr>
                </a:tc>
              </a:tr>
            </a:tbl>
          </a:graphicData>
        </a:graphic>
      </p:graphicFrame>
      <p:pic>
        <p:nvPicPr>
          <p:cNvPr id="73733" name="Picture 5" descr="Hymenolepis nana egg"/>
          <p:cNvPicPr>
            <a:picLocks noChangeAspect="1" noChangeArrowheads="1"/>
          </p:cNvPicPr>
          <p:nvPr/>
        </p:nvPicPr>
        <p:blipFill>
          <a:blip r:embed="rId2"/>
          <a:srcRect/>
          <a:stretch>
            <a:fillRect/>
          </a:stretch>
        </p:blipFill>
        <p:spPr bwMode="auto">
          <a:xfrm>
            <a:off x="0" y="1571612"/>
            <a:ext cx="4786314" cy="5286389"/>
          </a:xfrm>
          <a:prstGeom prst="rect">
            <a:avLst/>
          </a:prstGeom>
          <a:noFill/>
        </p:spPr>
      </p:pic>
      <p:pic>
        <p:nvPicPr>
          <p:cNvPr id="73748" name="Picture 20" descr="Hymenolepis nana egg"/>
          <p:cNvPicPr>
            <a:picLocks noChangeAspect="1" noChangeArrowheads="1"/>
          </p:cNvPicPr>
          <p:nvPr/>
        </p:nvPicPr>
        <p:blipFill>
          <a:blip r:embed="rId3"/>
          <a:srcRect/>
          <a:stretch>
            <a:fillRect/>
          </a:stretch>
        </p:blipFill>
        <p:spPr bwMode="auto">
          <a:xfrm>
            <a:off x="4786314" y="1571612"/>
            <a:ext cx="4357685" cy="528638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57200" y="228600"/>
            <a:ext cx="8229600" cy="823913"/>
          </a:xfrm>
        </p:spPr>
        <p:txBody>
          <a:bodyPr/>
          <a:lstStyle/>
          <a:p>
            <a:r>
              <a:rPr lang="en-US" i="1"/>
              <a:t>Hymenolepis diminuta</a:t>
            </a:r>
            <a:r>
              <a:rPr lang="en-US"/>
              <a:t> life cycle</a:t>
            </a:r>
          </a:p>
        </p:txBody>
      </p:sp>
      <p:sp>
        <p:nvSpPr>
          <p:cNvPr id="112643" name="Rectangle 3"/>
          <p:cNvSpPr>
            <a:spLocks noGrp="1" noChangeArrowheads="1"/>
          </p:cNvSpPr>
          <p:nvPr>
            <p:ph type="body" idx="1"/>
          </p:nvPr>
        </p:nvSpPr>
        <p:spPr/>
        <p:txBody>
          <a:bodyPr/>
          <a:lstStyle/>
          <a:p>
            <a:endParaRPr lang="ar-IQ"/>
          </a:p>
        </p:txBody>
      </p:sp>
      <p:pic>
        <p:nvPicPr>
          <p:cNvPr id="112645" name="Picture 5" descr="Life cycle of Hymenolepis diminuta"/>
          <p:cNvPicPr>
            <a:picLocks noChangeAspect="1" noChangeArrowheads="1"/>
          </p:cNvPicPr>
          <p:nvPr/>
        </p:nvPicPr>
        <p:blipFill>
          <a:blip r:embed="rId2"/>
          <a:srcRect/>
          <a:stretch>
            <a:fillRect/>
          </a:stretch>
        </p:blipFill>
        <p:spPr bwMode="auto">
          <a:xfrm>
            <a:off x="684213" y="1196975"/>
            <a:ext cx="8016875" cy="5661025"/>
          </a:xfrm>
          <a:prstGeom prst="rect">
            <a:avLst/>
          </a:prstGeom>
          <a:noFill/>
        </p:spPr>
      </p:pic>
      <p:pic>
        <p:nvPicPr>
          <p:cNvPr id="5" name="Picture 5" descr="hdimiscp"/>
          <p:cNvPicPr>
            <a:picLocks noChangeAspect="1" noChangeArrowheads="1"/>
          </p:cNvPicPr>
          <p:nvPr/>
        </p:nvPicPr>
        <p:blipFill>
          <a:blip r:embed="rId3"/>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pic>
        <p:nvPicPr>
          <p:cNvPr id="1026" name="Picture 2"/>
          <p:cNvPicPr>
            <a:picLocks noChangeAspect="1" noChangeArrowheads="1"/>
          </p:cNvPicPr>
          <p:nvPr/>
        </p:nvPicPr>
        <p:blipFill>
          <a:blip r:embed="rId2"/>
          <a:srcRect/>
          <a:stretch>
            <a:fillRect/>
          </a:stretch>
        </p:blipFill>
        <p:spPr bwMode="auto">
          <a:xfrm>
            <a:off x="0" y="0"/>
            <a:ext cx="4786313" cy="6906328"/>
          </a:xfrm>
          <a:prstGeom prst="rect">
            <a:avLst/>
          </a:prstGeom>
          <a:noFill/>
          <a:ln w="9525">
            <a:noFill/>
            <a:miter lim="800000"/>
            <a:headEnd/>
            <a:tailEnd/>
          </a:ln>
          <a:effectLst/>
        </p:spPr>
      </p:pic>
      <p:pic>
        <p:nvPicPr>
          <p:cNvPr id="1027" name="Picture 3"/>
          <p:cNvPicPr>
            <a:picLocks noGrp="1" noChangeAspect="1" noChangeArrowheads="1"/>
          </p:cNvPicPr>
          <p:nvPr>
            <p:ph idx="1"/>
          </p:nvPr>
        </p:nvPicPr>
        <p:blipFill>
          <a:blip r:embed="rId3"/>
          <a:srcRect/>
          <a:stretch>
            <a:fillRect/>
          </a:stretch>
        </p:blipFill>
        <p:spPr bwMode="auto">
          <a:xfrm rot="10800000">
            <a:off x="4786314" y="0"/>
            <a:ext cx="4357686" cy="68580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4786314" y="6429396"/>
            <a:ext cx="2143140" cy="523220"/>
          </a:xfrm>
          <a:prstGeom prst="rect">
            <a:avLst/>
          </a:prstGeom>
        </p:spPr>
        <p:txBody>
          <a:bodyPr wrap="square">
            <a:spAutoFit/>
          </a:bodyPr>
          <a:lstStyle/>
          <a:p>
            <a:r>
              <a:rPr lang="en-US" sz="2800" dirty="0" smtClean="0"/>
              <a:t>H. </a:t>
            </a:r>
            <a:r>
              <a:rPr lang="en-US" sz="2800" dirty="0" err="1" smtClean="0"/>
              <a:t>diminuta</a:t>
            </a:r>
            <a:endParaRPr lang="ar-IQ" sz="2800" dirty="0"/>
          </a:p>
        </p:txBody>
      </p:sp>
      <p:sp>
        <p:nvSpPr>
          <p:cNvPr id="7" name="مستطيل 6"/>
          <p:cNvSpPr/>
          <p:nvPr/>
        </p:nvSpPr>
        <p:spPr>
          <a:xfrm>
            <a:off x="3143240" y="6357958"/>
            <a:ext cx="1643074" cy="584775"/>
          </a:xfrm>
          <a:prstGeom prst="rect">
            <a:avLst/>
          </a:prstGeom>
        </p:spPr>
        <p:txBody>
          <a:bodyPr wrap="square">
            <a:spAutoFit/>
          </a:bodyPr>
          <a:lstStyle/>
          <a:p>
            <a:pPr algn="ctr"/>
            <a:r>
              <a:rPr lang="en-US" sz="3200" b="1" i="1" dirty="0" smtClean="0">
                <a:cs typeface="+mj-cs"/>
              </a:rPr>
              <a:t>H. nana</a:t>
            </a:r>
            <a:endParaRPr lang="ar-IQ" sz="3200" b="1" dirty="0">
              <a:cs typeface="+mj-cs"/>
            </a:endParaRPr>
          </a:p>
        </p:txBody>
      </p:sp>
      <p:sp>
        <p:nvSpPr>
          <p:cNvPr id="8" name="مستطيل مستدير الزوايا 7"/>
          <p:cNvSpPr/>
          <p:nvPr/>
        </p:nvSpPr>
        <p:spPr>
          <a:xfrm>
            <a:off x="5072066" y="1214422"/>
            <a:ext cx="1071570" cy="571504"/>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sz="2000" b="1" dirty="0" smtClean="0"/>
              <a:t>suckers</a:t>
            </a:r>
            <a:endParaRPr lang="ar-IQ" sz="20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a:t>Eggs of </a:t>
            </a:r>
            <a:r>
              <a:rPr lang="en-US" i="1"/>
              <a:t>Hymenolepis diminuta</a:t>
            </a:r>
            <a:r>
              <a:rPr lang="en-US"/>
              <a:t> </a:t>
            </a:r>
          </a:p>
        </p:txBody>
      </p:sp>
      <p:graphicFrame>
        <p:nvGraphicFramePr>
          <p:cNvPr id="113685" name="Group 21"/>
          <p:cNvGraphicFramePr>
            <a:graphicFrameLocks noGrp="1"/>
          </p:cNvGraphicFramePr>
          <p:nvPr/>
        </p:nvGraphicFramePr>
        <p:xfrm>
          <a:off x="755650" y="2636838"/>
          <a:ext cx="6337300" cy="3360738"/>
        </p:xfrm>
        <a:graphic>
          <a:graphicData uri="http://schemas.openxmlformats.org/drawingml/2006/table">
            <a:tbl>
              <a:tblPr/>
              <a:tblGrid>
                <a:gridCol w="3168650"/>
                <a:gridCol w="3168650"/>
              </a:tblGrid>
              <a:tr h="3116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8000" b="0" i="0" u="none" strike="noStrike" cap="none" normalizeH="0" baseline="0" smtClean="0">
                          <a:ln>
                            <a:noFill/>
                          </a:ln>
                          <a:solidFill>
                            <a:schemeClr val="tx1"/>
                          </a:solidFill>
                          <a:effectLst/>
                          <a:latin typeface="Arial" pitchFamily="34" charset="0"/>
                          <a:cs typeface="Arial" pitchFamily="34" charset="0"/>
                        </a:rPr>
                        <a:t> </a:t>
                      </a:r>
                      <a:r>
                        <a:rPr kumimoji="0" lang="en-US" sz="1800" b="0" i="0" u="none" strike="noStrike" cap="none" normalizeH="0" baseline="0" smtClean="0">
                          <a:ln>
                            <a:noFill/>
                          </a:ln>
                          <a:solidFill>
                            <a:schemeClr val="tx1"/>
                          </a:solidFill>
                          <a:effectLst/>
                          <a:latin typeface="Arial" pitchFamily="34" charset="0"/>
                          <a:cs typeface="Arial" pitchFamily="34" charset="0"/>
                        </a:rPr>
                        <a:t>                                            </a:t>
                      </a: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8000" b="0" i="0" u="none" strike="noStrike" cap="none" normalizeH="0" baseline="0" smtClean="0">
                          <a:ln>
                            <a:noFill/>
                          </a:ln>
                          <a:solidFill>
                            <a:schemeClr val="tx1"/>
                          </a:solidFill>
                          <a:effectLst/>
                          <a:latin typeface="Arial" pitchFamily="34" charset="0"/>
                          <a:cs typeface="Arial" pitchFamily="34" charset="0"/>
                        </a:rPr>
                        <a:t> </a:t>
                      </a:r>
                      <a:r>
                        <a:rPr kumimoji="0" lang="en-US" sz="1800" b="0" i="0" u="none" strike="noStrike" cap="none" normalizeH="0" baseline="0" smtClean="0">
                          <a:ln>
                            <a:noFill/>
                          </a:ln>
                          <a:solidFill>
                            <a:schemeClr val="tx1"/>
                          </a:solidFill>
                          <a:effectLst/>
                          <a:latin typeface="Arial" pitchFamily="34" charset="0"/>
                          <a:cs typeface="Arial" pitchFamily="34" charset="0"/>
                        </a:rPr>
                        <a:t>                                            </a:t>
                      </a:r>
                    </a:p>
                  </a:txBody>
                  <a:tcPr anchor="ctr" horzOverflow="overflow">
                    <a:lnL>
                      <a:noFill/>
                    </a:lnL>
                    <a:lnR cap="flat">
                      <a:noFill/>
                    </a:lnR>
                    <a:lnT cap="flat">
                      <a:noFill/>
                    </a:lnT>
                    <a:lnB>
                      <a:noFill/>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Verdana" pitchFamily="34" charset="0"/>
                          <a:cs typeface="Arial" pitchFamily="34" charset="0"/>
                        </a:rPr>
                        <a:t>A</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Verdana" pitchFamily="34" charset="0"/>
                          <a:cs typeface="Arial" pitchFamily="34" charset="0"/>
                        </a:rPr>
                        <a:t>B</a:t>
                      </a: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cap="flat">
                      <a:noFill/>
                    </a:lnR>
                    <a:lnT>
                      <a:noFill/>
                    </a:lnT>
                    <a:lnB cap="flat">
                      <a:noFill/>
                    </a:lnB>
                    <a:lnTlToBr>
                      <a:noFill/>
                    </a:lnTlToBr>
                    <a:lnBlToTr>
                      <a:noFill/>
                    </a:lnBlToTr>
                    <a:noFill/>
                  </a:tcPr>
                </a:tc>
              </a:tr>
            </a:tbl>
          </a:graphicData>
        </a:graphic>
      </p:graphicFrame>
      <p:pic>
        <p:nvPicPr>
          <p:cNvPr id="113669" name="Picture 5" descr="H. diminuta egg"/>
          <p:cNvPicPr>
            <a:picLocks noChangeAspect="1" noChangeArrowheads="1"/>
          </p:cNvPicPr>
          <p:nvPr/>
        </p:nvPicPr>
        <p:blipFill>
          <a:blip r:embed="rId2"/>
          <a:srcRect/>
          <a:stretch>
            <a:fillRect/>
          </a:stretch>
        </p:blipFill>
        <p:spPr bwMode="auto">
          <a:xfrm>
            <a:off x="0" y="1428736"/>
            <a:ext cx="4500561" cy="5429264"/>
          </a:xfrm>
          <a:prstGeom prst="rect">
            <a:avLst/>
          </a:prstGeom>
          <a:noFill/>
        </p:spPr>
      </p:pic>
      <p:pic>
        <p:nvPicPr>
          <p:cNvPr id="113671" name="Picture 7" descr="H. diminuta egg"/>
          <p:cNvPicPr>
            <a:picLocks noChangeAspect="1" noChangeArrowheads="1"/>
          </p:cNvPicPr>
          <p:nvPr/>
        </p:nvPicPr>
        <p:blipFill>
          <a:blip r:embed="rId3"/>
          <a:srcRect/>
          <a:stretch>
            <a:fillRect/>
          </a:stretch>
        </p:blipFill>
        <p:spPr bwMode="auto">
          <a:xfrm>
            <a:off x="4500562" y="1428736"/>
            <a:ext cx="4643437" cy="5429264"/>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mtClean="0"/>
              <a:t>Cysticercoid</a:t>
            </a:r>
            <a:endParaRPr lang="ar-IQ" dirty="0"/>
          </a:p>
        </p:txBody>
      </p:sp>
      <p:sp>
        <p:nvSpPr>
          <p:cNvPr id="3" name="عنصر نائب للمحتوى 2"/>
          <p:cNvSpPr>
            <a:spLocks noGrp="1"/>
          </p:cNvSpPr>
          <p:nvPr>
            <p:ph idx="1"/>
          </p:nvPr>
        </p:nvSpPr>
        <p:spPr/>
        <p:txBody>
          <a:bodyPr/>
          <a:lstStyle/>
          <a:p>
            <a:endParaRPr lang="ar-IQ" dirty="0"/>
          </a:p>
        </p:txBody>
      </p:sp>
      <p:pic>
        <p:nvPicPr>
          <p:cNvPr id="3074" name="Picture 2"/>
          <p:cNvPicPr>
            <a:picLocks noChangeAspect="1" noChangeArrowheads="1"/>
          </p:cNvPicPr>
          <p:nvPr/>
        </p:nvPicPr>
        <p:blipFill>
          <a:blip r:embed="rId2"/>
          <a:srcRect/>
          <a:stretch>
            <a:fillRect/>
          </a:stretch>
        </p:blipFill>
        <p:spPr bwMode="auto">
          <a:xfrm>
            <a:off x="0" y="1643050"/>
            <a:ext cx="9144000" cy="5214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Moniezia</a:t>
            </a:r>
            <a:endParaRPr lang="ar-IQ" dirty="0"/>
          </a:p>
        </p:txBody>
      </p:sp>
      <p:pic>
        <p:nvPicPr>
          <p:cNvPr id="4" name="Picture 1"/>
          <p:cNvPicPr>
            <a:picLocks noGrp="1" noChangeAspect="1" noChangeArrowheads="1"/>
          </p:cNvPicPr>
          <p:nvPr>
            <p:ph idx="1"/>
          </p:nvPr>
        </p:nvPicPr>
        <p:blipFill>
          <a:blip r:embed="rId2"/>
          <a:srcRect/>
          <a:stretch>
            <a:fillRect/>
          </a:stretch>
        </p:blipFill>
        <p:spPr bwMode="auto">
          <a:xfrm>
            <a:off x="0" y="1214422"/>
            <a:ext cx="9143999" cy="5643578"/>
          </a:xfrm>
          <a:prstGeom prst="rect">
            <a:avLst/>
          </a:prstGeom>
          <a:noFill/>
          <a:ln w="9525">
            <a:noFill/>
            <a:round/>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scolex</a:t>
            </a:r>
            <a:endParaRPr lang="ar-IQ" dirty="0"/>
          </a:p>
        </p:txBody>
      </p:sp>
      <p:pic>
        <p:nvPicPr>
          <p:cNvPr id="13314" name="Picture 2" descr="C:\Users\meadi\Pictures\MonBenHead.jpg"/>
          <p:cNvPicPr>
            <a:picLocks noGrp="1" noChangeAspect="1" noChangeArrowheads="1"/>
          </p:cNvPicPr>
          <p:nvPr>
            <p:ph idx="1"/>
          </p:nvPr>
        </p:nvPicPr>
        <p:blipFill>
          <a:blip r:embed="rId2"/>
          <a:srcRect/>
          <a:stretch>
            <a:fillRect/>
          </a:stretch>
        </p:blipFill>
        <p:spPr bwMode="auto">
          <a:xfrm>
            <a:off x="0" y="1357298"/>
            <a:ext cx="9144000" cy="550070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scolex</a:t>
            </a:r>
            <a:endParaRPr lang="ar-IQ" dirty="0"/>
          </a:p>
        </p:txBody>
      </p:sp>
      <p:pic>
        <p:nvPicPr>
          <p:cNvPr id="14338" name="Picture 2" descr="C:\Users\meadi\Pictures\moniez1.jpg"/>
          <p:cNvPicPr>
            <a:picLocks noGrp="1" noChangeAspect="1" noChangeArrowheads="1"/>
          </p:cNvPicPr>
          <p:nvPr>
            <p:ph idx="1"/>
          </p:nvPr>
        </p:nvPicPr>
        <p:blipFill>
          <a:blip r:embed="rId2"/>
          <a:srcRect/>
          <a:stretch>
            <a:fillRect/>
          </a:stretch>
        </p:blipFill>
        <p:spPr bwMode="auto">
          <a:xfrm>
            <a:off x="0" y="1214422"/>
            <a:ext cx="9144000" cy="564357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adult</a:t>
            </a:r>
            <a:endParaRPr lang="ar-IQ" dirty="0"/>
          </a:p>
        </p:txBody>
      </p:sp>
      <p:pic>
        <p:nvPicPr>
          <p:cNvPr id="12290" name="Picture 2" descr="C:\Users\meadi\Pictures\MonBenTotal.jpg"/>
          <p:cNvPicPr>
            <a:picLocks noGrp="1" noChangeAspect="1" noChangeArrowheads="1"/>
          </p:cNvPicPr>
          <p:nvPr>
            <p:ph idx="1"/>
          </p:nvPr>
        </p:nvPicPr>
        <p:blipFill>
          <a:blip r:embed="rId2"/>
          <a:srcRect/>
          <a:stretch>
            <a:fillRect/>
          </a:stretch>
        </p:blipFill>
        <p:spPr bwMode="auto">
          <a:xfrm>
            <a:off x="0" y="1263398"/>
            <a:ext cx="9144000" cy="559460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Moniezia</a:t>
            </a:r>
            <a:endParaRPr lang="ar-IQ" dirty="0"/>
          </a:p>
        </p:txBody>
      </p:sp>
      <p:sp>
        <p:nvSpPr>
          <p:cNvPr id="3" name="عنصر نائب للمحتوى 2"/>
          <p:cNvSpPr>
            <a:spLocks noGrp="1"/>
          </p:cNvSpPr>
          <p:nvPr>
            <p:ph idx="1"/>
          </p:nvPr>
        </p:nvSpPr>
        <p:spPr/>
        <p:txBody>
          <a:bodyPr/>
          <a:lstStyle/>
          <a:p>
            <a:endParaRPr lang="ar-IQ"/>
          </a:p>
        </p:txBody>
      </p:sp>
      <p:pic>
        <p:nvPicPr>
          <p:cNvPr id="48130" name="Picture 2" descr="Image result for moniezia picture"/>
          <p:cNvPicPr>
            <a:picLocks noChangeAspect="1" noChangeArrowheads="1"/>
          </p:cNvPicPr>
          <p:nvPr/>
        </p:nvPicPr>
        <p:blipFill>
          <a:blip r:embed="rId2"/>
          <a:srcRect/>
          <a:stretch>
            <a:fillRect/>
          </a:stretch>
        </p:blipFill>
        <p:spPr bwMode="auto">
          <a:xfrm>
            <a:off x="0" y="1428736"/>
            <a:ext cx="9144000" cy="542926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err="1" smtClean="0"/>
              <a:t>Moniezia</a:t>
            </a:r>
            <a:endParaRPr lang="ar-IQ" dirty="0"/>
          </a:p>
        </p:txBody>
      </p:sp>
      <p:sp>
        <p:nvSpPr>
          <p:cNvPr id="3" name="عنصر نائب للمحتوى 2"/>
          <p:cNvSpPr>
            <a:spLocks noGrp="1"/>
          </p:cNvSpPr>
          <p:nvPr>
            <p:ph idx="1"/>
          </p:nvPr>
        </p:nvSpPr>
        <p:spPr/>
        <p:txBody>
          <a:bodyPr/>
          <a:lstStyle/>
          <a:p>
            <a:endParaRPr lang="ar-IQ"/>
          </a:p>
        </p:txBody>
      </p:sp>
      <p:pic>
        <p:nvPicPr>
          <p:cNvPr id="45058" name="Picture 2" descr="https://encrypted-tbn0.gstatic.com/images?q=tbn:ANd9GcQdFfdWQuNcE23L68ErEg-Zu_H63RIAnkBX47OowxFB_9ngFejLJ8JwQg"/>
          <p:cNvPicPr>
            <a:picLocks noChangeAspect="1" noChangeArrowheads="1"/>
          </p:cNvPicPr>
          <p:nvPr/>
        </p:nvPicPr>
        <p:blipFill>
          <a:blip r:embed="rId2"/>
          <a:srcRect/>
          <a:stretch>
            <a:fillRect/>
          </a:stretch>
        </p:blipFill>
        <p:spPr bwMode="auto">
          <a:xfrm>
            <a:off x="0" y="1285860"/>
            <a:ext cx="9144000" cy="557214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lstStyle/>
          <a:p>
            <a:r>
              <a:rPr lang="en-US" dirty="0" smtClean="0"/>
              <a:t>segment of </a:t>
            </a:r>
            <a:r>
              <a:rPr lang="en-US" dirty="0" err="1" smtClean="0"/>
              <a:t>Moniezia</a:t>
            </a:r>
            <a:r>
              <a:rPr lang="en-US" dirty="0" smtClean="0"/>
              <a:t> </a:t>
            </a:r>
            <a:r>
              <a:rPr lang="en-US" dirty="0" err="1" smtClean="0"/>
              <a:t>benedeni</a:t>
            </a:r>
            <a:endParaRPr lang="ar-IQ" dirty="0"/>
          </a:p>
        </p:txBody>
      </p:sp>
      <p:pic>
        <p:nvPicPr>
          <p:cNvPr id="4" name="Picture 2"/>
          <p:cNvPicPr>
            <a:picLocks noGrp="1" noChangeAspect="1" noChangeArrowheads="1"/>
          </p:cNvPicPr>
          <p:nvPr>
            <p:ph idx="1"/>
          </p:nvPr>
        </p:nvPicPr>
        <p:blipFill>
          <a:blip r:embed="rId2"/>
          <a:srcRect/>
          <a:stretch>
            <a:fillRect/>
          </a:stretch>
        </p:blipFill>
        <p:spPr bwMode="auto">
          <a:xfrm rot="16200000">
            <a:off x="1626899" y="-626793"/>
            <a:ext cx="5890201" cy="9144000"/>
          </a:xfrm>
          <a:prstGeom prst="rect">
            <a:avLst/>
          </a:prstGeom>
          <a:noFill/>
          <a:ln w="9525">
            <a:noFill/>
            <a:round/>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615</TotalTime>
  <Words>190</Words>
  <PresentationFormat>عرض على الشاشة (3:4)‏</PresentationFormat>
  <Paragraphs>60</Paragraphs>
  <Slides>28</Slides>
  <Notes>1</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سمة Office</vt:lpstr>
      <vt:lpstr>CESTODOSIS</vt:lpstr>
      <vt:lpstr>Moniezia</vt:lpstr>
      <vt:lpstr>Moniezia</vt:lpstr>
      <vt:lpstr>scolex</vt:lpstr>
      <vt:lpstr>scolex</vt:lpstr>
      <vt:lpstr>adult</vt:lpstr>
      <vt:lpstr>Moniezia</vt:lpstr>
      <vt:lpstr>Moniezia</vt:lpstr>
      <vt:lpstr>segment of Moniezia benedeni</vt:lpstr>
      <vt:lpstr>Moniezia benedeni</vt:lpstr>
      <vt:lpstr>  Moniezia benedeni</vt:lpstr>
      <vt:lpstr>Egg of Moniezia benedeni</vt:lpstr>
      <vt:lpstr>Egg of Moniezia expansa  </vt:lpstr>
      <vt:lpstr>Egg of Moniezia expansa </vt:lpstr>
      <vt:lpstr>الشريحة 15</vt:lpstr>
      <vt:lpstr>M. expansa</vt:lpstr>
      <vt:lpstr>Broad tapeworm - Moniezia expansa</vt:lpstr>
      <vt:lpstr>الشريحة 18</vt:lpstr>
      <vt:lpstr>Hymenolepis nana  (the dwarf tapeworm) </vt:lpstr>
      <vt:lpstr>الشريحة 20</vt:lpstr>
      <vt:lpstr>H. nana( adult worm)</vt:lpstr>
      <vt:lpstr>Mature proglottids, Cysticercoid   H. nana</vt:lpstr>
      <vt:lpstr>Proglottids of H. nana </vt:lpstr>
      <vt:lpstr>Laboratory Diagnosis Eggs of Hymenolepis nana </vt:lpstr>
      <vt:lpstr>Hymenolepis diminuta life cycle</vt:lpstr>
      <vt:lpstr>الشريحة 26</vt:lpstr>
      <vt:lpstr>Eggs of Hymenolepis diminuta </vt:lpstr>
      <vt:lpstr>Cysticercoid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Dipylidium caninum (the double-pored dog tapeworm) mainly infects dogs and cats, but is occasionally found in humans. Life Cycle </dc:title>
  <dc:creator>meadi</dc:creator>
  <cp:lastModifiedBy>meadi</cp:lastModifiedBy>
  <cp:revision>72</cp:revision>
  <dcterms:created xsi:type="dcterms:W3CDTF">2014-03-20T06:44:37Z</dcterms:created>
  <dcterms:modified xsi:type="dcterms:W3CDTF">2015-03-05T08:37:46Z</dcterms:modified>
</cp:coreProperties>
</file>