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7" r:id="rId2"/>
    <p:sldId id="288" r:id="rId3"/>
    <p:sldId id="289" r:id="rId4"/>
    <p:sldId id="291" r:id="rId5"/>
    <p:sldId id="293" r:id="rId6"/>
    <p:sldId id="294" r:id="rId7"/>
    <p:sldId id="308" r:id="rId8"/>
    <p:sldId id="309" r:id="rId9"/>
    <p:sldId id="314" r:id="rId10"/>
    <p:sldId id="311" r:id="rId11"/>
    <p:sldId id="312" r:id="rId12"/>
    <p:sldId id="313" r:id="rId13"/>
    <p:sldId id="256" r:id="rId14"/>
    <p:sldId id="269" r:id="rId15"/>
    <p:sldId id="295" r:id="rId16"/>
    <p:sldId id="296" r:id="rId17"/>
    <p:sldId id="297" r:id="rId18"/>
    <p:sldId id="284" r:id="rId19"/>
    <p:sldId id="270" r:id="rId20"/>
    <p:sldId id="286" r:id="rId21"/>
    <p:sldId id="273" r:id="rId22"/>
    <p:sldId id="271" r:id="rId23"/>
    <p:sldId id="272" r:id="rId24"/>
    <p:sldId id="274" r:id="rId25"/>
    <p:sldId id="275" r:id="rId26"/>
    <p:sldId id="277" r:id="rId27"/>
    <p:sldId id="282" r:id="rId28"/>
    <p:sldId id="278" r:id="rId29"/>
    <p:sldId id="280" r:id="rId30"/>
    <p:sldId id="281" r:id="rId31"/>
    <p:sldId id="283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5" d="100"/>
          <a:sy n="65" d="100"/>
        </p:scale>
        <p:origin x="-1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Gravid_proglottid" TargetMode="External"/><Relationship Id="rId13" Type="http://schemas.openxmlformats.org/officeDocument/2006/relationships/hyperlink" Target="http://en.wikipedia.org/wiki/Cysticercoid" TargetMode="External"/><Relationship Id="rId3" Type="http://schemas.openxmlformats.org/officeDocument/2006/relationships/hyperlink" Target="http://en.wikipedia.org/wiki/Ruminants" TargetMode="External"/><Relationship Id="rId7" Type="http://schemas.openxmlformats.org/officeDocument/2006/relationships/hyperlink" Target="http://en.wikipedia.org/wiki/Intestine" TargetMode="External"/><Relationship Id="rId12" Type="http://schemas.openxmlformats.org/officeDocument/2006/relationships/hyperlink" Target="http://en.wikipedia.org/wiki/Pasture" TargetMode="External"/><Relationship Id="rId2" Type="http://schemas.openxmlformats.org/officeDocument/2006/relationships/hyperlink" Target="http://en.wikipedia.org/wiki/Life_cycle_(biology)" TargetMode="External"/><Relationship Id="rId16" Type="http://schemas.openxmlformats.org/officeDocument/2006/relationships/hyperlink" Target="http://en.wikipedia.org/wiki/Small_intesti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ntermediate_host" TargetMode="External"/><Relationship Id="rId11" Type="http://schemas.openxmlformats.org/officeDocument/2006/relationships/hyperlink" Target="http://en.wikipedia.org/wiki/Desiccation" TargetMode="External"/><Relationship Id="rId5" Type="http://schemas.openxmlformats.org/officeDocument/2006/relationships/hyperlink" Target="http://en.wikipedia.org/wiki/Oribatida" TargetMode="External"/><Relationship Id="rId15" Type="http://schemas.openxmlformats.org/officeDocument/2006/relationships/hyperlink" Target="http://en.wikipedia.org/wiki/Haemocoel" TargetMode="External"/><Relationship Id="rId10" Type="http://schemas.openxmlformats.org/officeDocument/2006/relationships/hyperlink" Target="http://en.wikipedia.org/wiki/Mites" TargetMode="External"/><Relationship Id="rId4" Type="http://schemas.openxmlformats.org/officeDocument/2006/relationships/hyperlink" Target="http://en.wikipedia.org/wiki/Definitive_host" TargetMode="External"/><Relationship Id="rId9" Type="http://schemas.openxmlformats.org/officeDocument/2006/relationships/hyperlink" Target="http://en.wikipedia.org/wiki/Feces" TargetMode="External"/><Relationship Id="rId14" Type="http://schemas.openxmlformats.org/officeDocument/2006/relationships/hyperlink" Target="http://en.wikipedia.org/wiki/Kilogram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28735"/>
          </a:xfrm>
        </p:spPr>
        <p:txBody>
          <a:bodyPr/>
          <a:lstStyle/>
          <a:p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Diphyllobothrium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latum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214974"/>
          </a:xfrm>
        </p:spPr>
        <p:txBody>
          <a:bodyPr>
            <a:normAutofit/>
          </a:bodyPr>
          <a:lstStyle/>
          <a:p>
            <a:pPr algn="l" eaLnBrk="0" hangingPunct="0"/>
            <a:endParaRPr lang="en-US" b="1" dirty="0" smtClean="0">
              <a:solidFill>
                <a:schemeClr val="tx1"/>
              </a:solidFill>
            </a:endParaRPr>
          </a:p>
          <a:p>
            <a:pPr algn="l" eaLnBrk="0" hangingPunct="0"/>
            <a:endParaRPr lang="en-US" b="1" dirty="0" smtClean="0">
              <a:solidFill>
                <a:schemeClr val="tx1"/>
              </a:solidFill>
            </a:endParaRPr>
          </a:p>
          <a:p>
            <a:pPr algn="l" eaLnBrk="0" hangingPunct="0"/>
            <a:endParaRPr lang="en-US" b="1" dirty="0" smtClean="0">
              <a:solidFill>
                <a:schemeClr val="tx1"/>
              </a:solidFill>
            </a:endParaRPr>
          </a:p>
          <a:p>
            <a:pPr algn="l" eaLnBrk="0" hangingPunct="0"/>
            <a:r>
              <a:rPr lang="en-US" b="1" dirty="0" smtClean="0">
                <a:solidFill>
                  <a:schemeClr val="tx1"/>
                </a:solidFill>
              </a:rPr>
              <a:t>Causal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tx1"/>
                </a:solidFill>
              </a:rPr>
              <a:t>Agents</a:t>
            </a:r>
            <a:r>
              <a:rPr lang="en-US" b="1" dirty="0" smtClean="0"/>
              <a:t>: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/>
            </a:r>
            <a:br>
              <a:rPr lang="en-US" b="1" dirty="0" smtClean="0">
                <a:solidFill>
                  <a:schemeClr val="tx1"/>
                </a:solidFill>
                <a:cs typeface="+mj-cs"/>
              </a:rPr>
            </a:br>
            <a:r>
              <a:rPr lang="en-US" b="1" dirty="0" smtClean="0">
                <a:solidFill>
                  <a:schemeClr val="tx1"/>
                </a:solidFill>
                <a:cs typeface="+mj-cs"/>
              </a:rPr>
              <a:t>      The </a:t>
            </a:r>
            <a:r>
              <a:rPr lang="en-US" b="1" dirty="0" err="1" smtClean="0">
                <a:solidFill>
                  <a:schemeClr val="tx1"/>
                </a:solidFill>
                <a:cs typeface="+mj-cs"/>
              </a:rPr>
              <a:t>cestode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cs typeface="+mj-cs"/>
              </a:rPr>
              <a:t>Diphyllobothrium</a:t>
            </a:r>
            <a:r>
              <a:rPr lang="en-US" b="1" i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  <a:cs typeface="+mj-cs"/>
              </a:rPr>
              <a:t>latum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                      (</a:t>
            </a:r>
            <a:r>
              <a:rPr lang="en-US" b="1" dirty="0" smtClean="0">
                <a:solidFill>
                  <a:schemeClr val="tx1"/>
                </a:solidFill>
                <a:cs typeface="+mj-cs"/>
              </a:rPr>
              <a:t>the fish or broad tapeworm), the largest human tapeworm.  </a:t>
            </a:r>
          </a:p>
          <a:p>
            <a:pPr algn="l" eaLnBrk="0" hangingPunct="0"/>
            <a:endParaRPr lang="en-US" b="1" dirty="0" smtClean="0">
              <a:solidFill>
                <a:schemeClr val="tx1"/>
              </a:solidFill>
              <a:cs typeface="+mj-cs"/>
            </a:endParaRPr>
          </a:p>
          <a:p>
            <a:pPr algn="l" eaLnBrk="0" hangingPunct="0"/>
            <a:r>
              <a:rPr lang="en-US" b="1" dirty="0" smtClean="0">
                <a:solidFill>
                  <a:schemeClr val="tx1"/>
                </a:solidFill>
                <a:cs typeface="+mj-cs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 and adult worm</a:t>
            </a:r>
            <a:endParaRPr lang="ar-IQ" dirty="0"/>
          </a:p>
        </p:txBody>
      </p:sp>
      <p:pic>
        <p:nvPicPr>
          <p:cNvPr id="2050" name="Picture 2" descr="C:\Users\meadi\Pictures\home_page_image_dipylidiu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9218" name="Picture 2" descr="C:\Users\meadi\Pictures\Dcaninum_eggpk_wtmt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noFill/>
        </p:spPr>
      </p:pic>
      <p:pic>
        <p:nvPicPr>
          <p:cNvPr id="5" name="Picture 4" descr="C:\Users\meadi\Pictures\Dcaninum_eggpk_wtmt_hook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122" name="Picture 2" descr="C:\Users\meadi\Pictures\Dcaninum_proglottid_he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r>
              <a:rPr lang="en-US" sz="3100" i="1" dirty="0" err="1" smtClean="0"/>
              <a:t>Dipylidium</a:t>
            </a:r>
            <a:r>
              <a:rPr lang="en-US" sz="3100" i="1" dirty="0" smtClean="0"/>
              <a:t> </a:t>
            </a:r>
            <a:r>
              <a:rPr lang="en-US" sz="3100" i="1" dirty="0" err="1" smtClean="0"/>
              <a:t>caninum</a:t>
            </a:r>
            <a:r>
              <a:rPr lang="en-US" sz="3100" dirty="0" smtClean="0"/>
              <a:t> (the double-pored dog tapeworm) mainly infects dogs and cats, but is occasionally found in humans.</a:t>
            </a:r>
            <a:br>
              <a:rPr lang="en-US" sz="3100" dirty="0" smtClean="0"/>
            </a:br>
            <a:r>
              <a:rPr lang="en-US" sz="3100" b="1" dirty="0" smtClean="0"/>
              <a:t>Life Cycle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IQ" dirty="0"/>
          </a:p>
        </p:txBody>
      </p:sp>
      <p:pic>
        <p:nvPicPr>
          <p:cNvPr id="1026" name="Picture 2" descr="C:\Users\meadi\Pictures\dipylidium_lifecycl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791494"/>
            <a:ext cx="5334000" cy="4143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Moniezia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complete </a:t>
            </a:r>
            <a:r>
              <a:rPr lang="en-US" dirty="0" smtClean="0">
                <a:hlinkClick r:id="rId2" tooltip="Life cycle (biology)"/>
              </a:rPr>
              <a:t>life cycle</a:t>
            </a:r>
            <a:r>
              <a:rPr lang="en-US" dirty="0" smtClean="0"/>
              <a:t> requires two hosts, </a:t>
            </a:r>
            <a:r>
              <a:rPr lang="en-US" dirty="0" smtClean="0">
                <a:hlinkClick r:id="rId3" tooltip="Ruminants"/>
              </a:rPr>
              <a:t>ruminants</a:t>
            </a:r>
            <a:r>
              <a:rPr lang="en-US" dirty="0" smtClean="0"/>
              <a:t> as </a:t>
            </a:r>
            <a:r>
              <a:rPr lang="en-US" dirty="0" smtClean="0">
                <a:hlinkClick r:id="rId4" tooltip="Definitive host"/>
              </a:rPr>
              <a:t>definitive hosts</a:t>
            </a:r>
            <a:r>
              <a:rPr lang="en-US" dirty="0" smtClean="0"/>
              <a:t>, and </a:t>
            </a:r>
            <a:r>
              <a:rPr lang="en-US" dirty="0" err="1" smtClean="0">
                <a:hlinkClick r:id="rId5" tooltip="Oribatida"/>
              </a:rPr>
              <a:t>oribatid</a:t>
            </a:r>
            <a:r>
              <a:rPr lang="en-US" dirty="0" smtClean="0">
                <a:hlinkClick r:id="rId5" tooltip="Oribatida"/>
              </a:rPr>
              <a:t> mites</a:t>
            </a:r>
            <a:r>
              <a:rPr lang="en-US" dirty="0" smtClean="0"/>
              <a:t> as </a:t>
            </a:r>
            <a:r>
              <a:rPr lang="en-US" dirty="0" smtClean="0">
                <a:hlinkClick r:id="rId6" tooltip="Intermediate host"/>
              </a:rPr>
              <a:t>intermediate hosts</a:t>
            </a:r>
            <a:r>
              <a:rPr lang="en-US" dirty="0" smtClean="0"/>
              <a:t>.</a:t>
            </a:r>
            <a:r>
              <a:rPr lang="en-US" baseline="30000" dirty="0" smtClean="0">
                <a:hlinkClick r:id="" action="ppaction://hlinkfile"/>
              </a:rPr>
              <a:t>[4][5]</a:t>
            </a:r>
            <a:r>
              <a:rPr lang="en-US" dirty="0" smtClean="0"/>
              <a:t> Eggs are passed out from the </a:t>
            </a:r>
            <a:r>
              <a:rPr lang="en-US" dirty="0" smtClean="0">
                <a:hlinkClick r:id="rId7" tooltip="Intestine"/>
              </a:rPr>
              <a:t>intestine</a:t>
            </a:r>
            <a:r>
              <a:rPr lang="en-US" dirty="0" smtClean="0"/>
              <a:t> of the ruminant host along the </a:t>
            </a:r>
            <a:r>
              <a:rPr lang="en-US" dirty="0" smtClean="0">
                <a:hlinkClick r:id="rId8" tooltip="Gravid proglottid"/>
              </a:rPr>
              <a:t>gravid </a:t>
            </a:r>
            <a:r>
              <a:rPr lang="en-US" dirty="0" err="1" smtClean="0">
                <a:hlinkClick r:id="rId8" tooltip="Gravid proglottid"/>
              </a:rPr>
              <a:t>proglottids</a:t>
            </a:r>
            <a:r>
              <a:rPr lang="en-US" dirty="0" smtClean="0"/>
              <a:t> in the </a:t>
            </a:r>
            <a:r>
              <a:rPr lang="en-US" dirty="0" smtClean="0">
                <a:hlinkClick r:id="rId9" tooltip="Feces"/>
              </a:rPr>
              <a:t>feces</a:t>
            </a:r>
            <a:r>
              <a:rPr lang="en-US" dirty="0" smtClean="0"/>
              <a:t> into the soil. The eggs are eaten by soil </a:t>
            </a:r>
            <a:r>
              <a:rPr lang="en-US" dirty="0" smtClean="0">
                <a:hlinkClick r:id="rId10" tooltip="Mites"/>
              </a:rPr>
              <a:t>mites</a:t>
            </a:r>
            <a:r>
              <a:rPr lang="en-US" dirty="0" smtClean="0"/>
              <a:t>. Eggs must reach the gut of mite hosts within 1 day of release otherwise they are </a:t>
            </a:r>
            <a:r>
              <a:rPr lang="en-US" dirty="0" smtClean="0">
                <a:hlinkClick r:id="rId11" tooltip="Desiccation"/>
              </a:rPr>
              <a:t>desiccated</a:t>
            </a:r>
            <a:r>
              <a:rPr lang="en-US" dirty="0" smtClean="0"/>
              <a:t>. However, chances of development is very good as soil mites can be so numerous on a </a:t>
            </a:r>
            <a:r>
              <a:rPr lang="en-US" dirty="0" smtClean="0">
                <a:hlinkClick r:id="rId12" tooltip="Pasture"/>
              </a:rPr>
              <a:t>pasture</a:t>
            </a:r>
            <a:r>
              <a:rPr lang="en-US" dirty="0" smtClean="0"/>
              <a:t> that even if only 3% are infected (with 4-13 </a:t>
            </a:r>
            <a:r>
              <a:rPr lang="en-US" dirty="0" smtClean="0">
                <a:hlinkClick r:id="rId13" tooltip="Cysticercoid"/>
              </a:rPr>
              <a:t>cysticercoids</a:t>
            </a:r>
            <a:r>
              <a:rPr lang="en-US" dirty="0" smtClean="0"/>
              <a:t> each), a grazing ruminant may ingest over 2,000 cysticercoids per </a:t>
            </a:r>
            <a:r>
              <a:rPr lang="en-US" dirty="0" smtClean="0">
                <a:hlinkClick r:id="rId14" tooltip="Kilogram"/>
              </a:rPr>
              <a:t>kilogram</a:t>
            </a:r>
            <a:r>
              <a:rPr lang="en-US" dirty="0" smtClean="0"/>
              <a:t> of grass. Once inside the intestine of mites, the eggs hatch and the </a:t>
            </a:r>
            <a:r>
              <a:rPr lang="en-US" dirty="0" err="1" smtClean="0"/>
              <a:t>oncospheres</a:t>
            </a:r>
            <a:r>
              <a:rPr lang="en-US" dirty="0" smtClean="0"/>
              <a:t> penetrate into the </a:t>
            </a:r>
            <a:r>
              <a:rPr lang="en-US" dirty="0" err="1" smtClean="0">
                <a:hlinkClick r:id="rId15" tooltip="Haemocoel"/>
              </a:rPr>
              <a:t>haemocoel</a:t>
            </a:r>
            <a:r>
              <a:rPr lang="en-US" dirty="0" smtClean="0"/>
              <a:t> and develops to the </a:t>
            </a:r>
            <a:r>
              <a:rPr lang="en-US" dirty="0" err="1" smtClean="0"/>
              <a:t>cysticercoid</a:t>
            </a:r>
            <a:r>
              <a:rPr lang="en-US" dirty="0" smtClean="0"/>
              <a:t> stage. This stage may take up to 4 months. When the infected mite is eaten by the grazing ruminants, mature cysticercoids are digested out of the mite, and develop into mature tapeworms in the </a:t>
            </a:r>
            <a:r>
              <a:rPr lang="en-US" dirty="0" smtClean="0">
                <a:hlinkClick r:id="rId16" tooltip="Small intestine"/>
              </a:rPr>
              <a:t>small intestine</a:t>
            </a:r>
            <a:r>
              <a:rPr lang="en-US" dirty="0" smtClean="0"/>
              <a:t> within 5–6 weeks</a:t>
            </a: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>
                <a:latin typeface="Times New Roman" pitchFamily="18" charset="0"/>
                <a:cs typeface="Times New Roman" pitchFamily="18" charset="0"/>
              </a:rPr>
              <a:t>Hymenolepis nana</a:t>
            </a:r>
            <a:br>
              <a:rPr lang="en-US" i="1">
                <a:latin typeface="Times New Roman" pitchFamily="18" charset="0"/>
                <a:cs typeface="Times New Roman" pitchFamily="18" charset="0"/>
              </a:rPr>
            </a:br>
            <a:r>
              <a:rPr lang="en-US">
                <a:latin typeface="Times New Roman" pitchFamily="18" charset="0"/>
                <a:cs typeface="Times New Roman" pitchFamily="18" charset="0"/>
              </a:rPr>
              <a:t> (the dwarf tapeworm)</a:t>
            </a:r>
            <a:r>
              <a:rPr lang="en-US" sz="400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Geographical distribution</a:t>
            </a:r>
          </a:p>
          <a:p>
            <a:pPr>
              <a:lnSpc>
                <a:spcPct val="80000"/>
              </a:lnSpc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Location in host:  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 adults are found in the lumen of the upper three-quarters of the ileum.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 Morphology: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It is a very short tapeworm, measuring 15-40 mm and has approximately 200 proglottids.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Scolex :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retractible rostellum with a  single row of 20-30 small hooks and 4 suckers.</a:t>
            </a:r>
          </a:p>
          <a:p>
            <a:pPr>
              <a:lnSpc>
                <a:spcPct val="80000"/>
              </a:lnSpc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Neck is long and slender.</a:t>
            </a:r>
          </a:p>
          <a:p>
            <a:pPr>
              <a:lnSpc>
                <a:spcPct val="80000"/>
              </a:lnSpc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Mature proglottids are broader than long with a single common genital pore on one side of strobila.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H. nana( adult worm)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4756" name="Picture 4" descr="DSCN09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4103687" cy="4497388"/>
          </a:xfrm>
          <a:prstGeom prst="rect">
            <a:avLst/>
          </a:prstGeom>
          <a:noFill/>
        </p:spPr>
      </p:pic>
      <p:pic>
        <p:nvPicPr>
          <p:cNvPr id="74758" name="Picture 6" descr="hymmenopsis_na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628775"/>
            <a:ext cx="3959225" cy="446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0661" name="Picture 5" descr="Life cycle of Hymenolepis n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76225"/>
            <a:ext cx="8713788" cy="6176963"/>
          </a:xfrm>
          <a:prstGeom prst="rect">
            <a:avLst/>
          </a:prstGeom>
          <a:noFill/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111500" y="280988"/>
            <a:ext cx="343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Life cycle of Hymenolepis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7" descr="B620-0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2211" y="1714488"/>
            <a:ext cx="554778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</a:t>
            </a:r>
            <a:endParaRPr lang="ar-IQ" dirty="0"/>
          </a:p>
        </p:txBody>
      </p:sp>
      <p:pic>
        <p:nvPicPr>
          <p:cNvPr id="12290" name="Picture 2" descr="C:\Users\meadi\Pictures\MonBenTot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263398"/>
            <a:ext cx="3000396" cy="4549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Section of an adult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latum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containing many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proglottids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3" descr="Dlatum_whole_worm_F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3" y="1857364"/>
            <a:ext cx="6215107" cy="40719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5362" name="Picture 2" descr="C:\Users\meadi\Pictures\moniez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000240"/>
            <a:ext cx="414340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scolex</a:t>
            </a:r>
            <a:endParaRPr lang="ar-IQ" dirty="0"/>
          </a:p>
        </p:txBody>
      </p:sp>
      <p:pic>
        <p:nvPicPr>
          <p:cNvPr id="13314" name="Picture 2" descr="C:\Users\meadi\Pictures\MonBenHea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081996"/>
            <a:ext cx="3357585" cy="3805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4338" name="Picture 2" descr="C:\Users\meadi\Pictures\monie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143116"/>
            <a:ext cx="364333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ar-IQ" dirty="0"/>
          </a:p>
        </p:txBody>
      </p:sp>
      <p:pic>
        <p:nvPicPr>
          <p:cNvPr id="16386" name="Picture 2" descr="C:\Users\meadi\Pictures\moniez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14554"/>
            <a:ext cx="314327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7410" name="Picture 2" descr="C:\Users\meadi\Pictures\Moniezia_unlabell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357430"/>
            <a:ext cx="485778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7901" y="1600200"/>
            <a:ext cx="5988197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07944"/>
            <a:ext cx="3714776" cy="39213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</a:t>
            </a:r>
            <a:endParaRPr lang="ar-IQ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6296" y="1600200"/>
            <a:ext cx="6011408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308701"/>
            <a:ext cx="4572000" cy="31089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Scolex</a:t>
            </a:r>
            <a:r>
              <a:rPr lang="en-US" dirty="0" smtClean="0"/>
              <a:t> of </a:t>
            </a:r>
            <a:r>
              <a:rPr lang="en-US" i="1" dirty="0" smtClean="0">
                <a:solidFill>
                  <a:schemeClr val="tx2"/>
                </a:solidFill>
              </a:rPr>
              <a:t>D. </a:t>
            </a:r>
            <a:r>
              <a:rPr lang="en-US" i="1" dirty="0" err="1" smtClean="0">
                <a:solidFill>
                  <a:schemeClr val="tx2"/>
                </a:solidFill>
              </a:rPr>
              <a:t>latum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71736" y="1571612"/>
            <a:ext cx="4572032" cy="4525963"/>
          </a:xfrm>
        </p:spPr>
        <p:txBody>
          <a:bodyPr/>
          <a:lstStyle/>
          <a:p>
            <a:pPr>
              <a:buNone/>
            </a:pPr>
            <a:endParaRPr lang="ar-IQ" dirty="0"/>
          </a:p>
        </p:txBody>
      </p:sp>
      <p:pic>
        <p:nvPicPr>
          <p:cNvPr id="4" name="Picture 4" descr="Img003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00174"/>
            <a:ext cx="3929058" cy="535782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71442" y="1571616"/>
            <a:ext cx="5357826" cy="521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66544" y="2166969"/>
            <a:ext cx="5010912" cy="33924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" name="Picture 10" descr="moniezia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52787" y="1920081"/>
            <a:ext cx="2638425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496300" cy="1143000"/>
          </a:xfrm>
        </p:spPr>
        <p:txBody>
          <a:bodyPr>
            <a:normAutofit fontScale="90000"/>
          </a:bodyPr>
          <a:lstStyle/>
          <a:p>
            <a:r>
              <a:rPr lang="en-US" sz="3600">
                <a:latin typeface="Times New Roman" pitchFamily="18" charset="0"/>
                <a:cs typeface="Times New Roman" pitchFamily="18" charset="0"/>
              </a:rPr>
              <a:t>Mature proglottids, Cysticercoid and egg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 of </a:t>
            </a:r>
            <a:br>
              <a:rPr lang="en-US" sz="4000">
                <a:latin typeface="Times New Roman" pitchFamily="18" charset="0"/>
                <a:cs typeface="Times New Roman" pitchFamily="18" charset="0"/>
              </a:rPr>
            </a:br>
            <a:r>
              <a:rPr lang="en-US">
                <a:latin typeface="Times New Roman" pitchFamily="18" charset="0"/>
                <a:cs typeface="Times New Roman" pitchFamily="18" charset="0"/>
              </a:rPr>
              <a:t>H. nana</a:t>
            </a:r>
          </a:p>
        </p:txBody>
      </p:sp>
      <p:pic>
        <p:nvPicPr>
          <p:cNvPr id="75780" name="Picture 4" descr="2_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341438"/>
            <a:ext cx="3810000" cy="4751387"/>
          </a:xfrm>
          <a:noFill/>
          <a:ln/>
        </p:spPr>
      </p:pic>
      <p:pic>
        <p:nvPicPr>
          <p:cNvPr id="75781" name="Picture 5" descr="hdimi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05263"/>
            <a:ext cx="3959225" cy="2128837"/>
          </a:xfrm>
          <a:prstGeom prst="rect">
            <a:avLst/>
          </a:prstGeom>
          <a:noFill/>
        </p:spPr>
      </p:pic>
      <p:pic>
        <p:nvPicPr>
          <p:cNvPr id="75782" name="Picture 6" descr="hym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341438"/>
            <a:ext cx="3959225" cy="2663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10597" name="Picture 5" descr="hdimisc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748712" cy="6119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11621" name="Picture 5" descr="hdimie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956550" cy="564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23913"/>
          </a:xfrm>
        </p:spPr>
        <p:txBody>
          <a:bodyPr/>
          <a:lstStyle/>
          <a:p>
            <a:r>
              <a:rPr lang="en-US" i="1"/>
              <a:t>Hymenolepis diminuta</a:t>
            </a:r>
            <a:r>
              <a:rPr lang="en-US"/>
              <a:t> life cycle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12645" name="Picture 5" descr="Life cycle of Hymenolepis diminu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8016875" cy="5661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>
                <a:latin typeface="Times New Roman" pitchFamily="18" charset="0"/>
                <a:cs typeface="Times New Roman" pitchFamily="18" charset="0"/>
              </a:rPr>
              <a:t>Laboratory Diagnosis</a:t>
            </a:r>
            <a:br>
              <a:rPr lang="en-US" sz="4000" b="1">
                <a:latin typeface="Times New Roman" pitchFamily="18" charset="0"/>
                <a:cs typeface="Times New Roman" pitchFamily="18" charset="0"/>
              </a:rPr>
            </a:br>
            <a:r>
              <a:rPr lang="en-US" sz="4000" b="1"/>
              <a:t>Eggs of </a:t>
            </a:r>
            <a:r>
              <a:rPr lang="en-US" sz="4000" b="1" i="1"/>
              <a:t>Hymenolepis nana</a:t>
            </a:r>
            <a:r>
              <a:rPr lang="en-US" sz="4000"/>
              <a:t> </a:t>
            </a:r>
          </a:p>
        </p:txBody>
      </p:sp>
      <p:graphicFrame>
        <p:nvGraphicFramePr>
          <p:cNvPr id="73746" name="Group 18"/>
          <p:cNvGraphicFramePr>
            <a:graphicFrameLocks noGrp="1"/>
          </p:cNvGraphicFramePr>
          <p:nvPr/>
        </p:nvGraphicFramePr>
        <p:xfrm>
          <a:off x="3355975" y="2209800"/>
          <a:ext cx="2433638" cy="2439988"/>
        </p:xfrm>
        <a:graphic>
          <a:graphicData uri="http://schemas.openxmlformats.org/drawingml/2006/table">
            <a:tbl>
              <a:tblPr/>
              <a:tblGrid>
                <a:gridCol w="2152650"/>
                <a:gridCol w="280988"/>
              </a:tblGrid>
              <a:tr h="219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1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ar-IQ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733" name="Picture 5" descr="Hymenolepis nana e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276475"/>
            <a:ext cx="3671887" cy="3313113"/>
          </a:xfrm>
          <a:prstGeom prst="rect">
            <a:avLst/>
          </a:prstGeom>
          <a:noFill/>
        </p:spPr>
      </p:pic>
      <p:pic>
        <p:nvPicPr>
          <p:cNvPr id="73748" name="Picture 20" descr="Hymenolepis nana 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2349500"/>
            <a:ext cx="3600450" cy="326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Eggs of </a:t>
            </a:r>
            <a:r>
              <a:rPr lang="en-US" i="1"/>
              <a:t>Hymenolepis diminuta</a:t>
            </a:r>
            <a:r>
              <a:rPr lang="en-US"/>
              <a:t> </a:t>
            </a:r>
          </a:p>
        </p:txBody>
      </p:sp>
      <p:graphicFrame>
        <p:nvGraphicFramePr>
          <p:cNvPr id="113685" name="Group 21"/>
          <p:cNvGraphicFramePr>
            <a:graphicFrameLocks noGrp="1"/>
          </p:cNvGraphicFramePr>
          <p:nvPr/>
        </p:nvGraphicFramePr>
        <p:xfrm>
          <a:off x="755650" y="2636838"/>
          <a:ext cx="6337300" cy="3360738"/>
        </p:xfrm>
        <a:graphic>
          <a:graphicData uri="http://schemas.openxmlformats.org/drawingml/2006/table">
            <a:tbl>
              <a:tblPr/>
              <a:tblGrid>
                <a:gridCol w="3168650"/>
                <a:gridCol w="3168650"/>
              </a:tblGrid>
              <a:tr h="311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3669" name="Picture 5" descr="H. diminuta e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565400"/>
            <a:ext cx="2857500" cy="2857500"/>
          </a:xfrm>
          <a:prstGeom prst="rect">
            <a:avLst/>
          </a:prstGeom>
          <a:noFill/>
        </p:spPr>
      </p:pic>
      <p:pic>
        <p:nvPicPr>
          <p:cNvPr id="113671" name="Picture 7" descr="H. diminuta 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5654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2147888"/>
            <a:ext cx="20002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00826" y="2458244"/>
            <a:ext cx="150019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6143636" y="3567946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H. </a:t>
            </a:r>
            <a:r>
              <a:rPr lang="en-US" dirty="0" err="1" smtClean="0"/>
              <a:t>diminuta</a:t>
            </a:r>
            <a:endParaRPr lang="ar-IQ" dirty="0"/>
          </a:p>
        </p:txBody>
      </p:sp>
      <p:sp>
        <p:nvSpPr>
          <p:cNvPr id="7" name="مستطيل 6"/>
          <p:cNvSpPr/>
          <p:nvPr/>
        </p:nvSpPr>
        <p:spPr>
          <a:xfrm>
            <a:off x="4114984" y="3244334"/>
            <a:ext cx="914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H. nana</a:t>
            </a:r>
            <a:endParaRPr lang="ar-IQ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357430"/>
            <a:ext cx="3548066" cy="350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810669"/>
            <a:ext cx="38100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3971804" y="3244334"/>
            <a:ext cx="1200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Proglottids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187450" y="333375"/>
            <a:ext cx="7056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Arial" pitchFamily="34" charset="0"/>
                <a:cs typeface="Arial" pitchFamily="34" charset="0"/>
              </a:rPr>
              <a:t>Diphyllobothriosis</a:t>
            </a:r>
          </a:p>
        </p:txBody>
      </p:sp>
      <p:pic>
        <p:nvPicPr>
          <p:cNvPr id="17414" name="Picture 6" descr="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91440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Cysticercoid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90600"/>
            <a:ext cx="6096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1416050" y="1752600"/>
          <a:ext cx="6311900" cy="3354388"/>
        </p:xfrm>
        <a:graphic>
          <a:graphicData uri="http://schemas.openxmlformats.org/drawingml/2006/table">
            <a:tbl>
              <a:tblPr/>
              <a:tblGrid>
                <a:gridCol w="3155950"/>
                <a:gridCol w="3155950"/>
              </a:tblGrid>
              <a:tr h="310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1148" name="Picture 12" descr="D. latum e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5728"/>
            <a:ext cx="4027487" cy="6000792"/>
          </a:xfrm>
          <a:prstGeom prst="rect">
            <a:avLst/>
          </a:prstGeom>
          <a:noFill/>
        </p:spPr>
      </p:pic>
      <p:pic>
        <p:nvPicPr>
          <p:cNvPr id="91149" name="Picture 13" descr="D. latum egg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4319589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62950" cy="1400175"/>
          </a:xfrm>
        </p:spPr>
        <p:txBody>
          <a:bodyPr>
            <a:normAutofit fontScale="90000"/>
          </a:bodyPr>
          <a:lstStyle/>
          <a:p>
            <a:r>
              <a:rPr lang="en-US" sz="4000">
                <a:latin typeface="Times New Roman" pitchFamily="18" charset="0"/>
                <a:cs typeface="Times New Roman" pitchFamily="18" charset="0"/>
              </a:rPr>
              <a:t>Carmine-stained proglottids of </a:t>
            </a:r>
            <a:r>
              <a:rPr lang="en-US" sz="4000" i="1">
                <a:latin typeface="Times New Roman" pitchFamily="18" charset="0"/>
                <a:cs typeface="Times New Roman" pitchFamily="18" charset="0"/>
              </a:rPr>
              <a:t>D. latum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, showing the rosette-shaped ovaries </a:t>
            </a:r>
          </a:p>
        </p:txBody>
      </p:sp>
      <p:graphicFrame>
        <p:nvGraphicFramePr>
          <p:cNvPr id="92163" name="Group 3"/>
          <p:cNvGraphicFramePr>
            <a:graphicFrameLocks noGrp="1"/>
          </p:cNvGraphicFramePr>
          <p:nvPr/>
        </p:nvGraphicFramePr>
        <p:xfrm>
          <a:off x="1416050" y="1752600"/>
          <a:ext cx="6311900" cy="3354388"/>
        </p:xfrm>
        <a:graphic>
          <a:graphicData uri="http://schemas.openxmlformats.org/drawingml/2006/table">
            <a:tbl>
              <a:tblPr/>
              <a:tblGrid>
                <a:gridCol w="3155950"/>
                <a:gridCol w="3155950"/>
              </a:tblGrid>
              <a:tr h="310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G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172" name="Picture 12" descr="D. latum proglott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4422775" cy="4724400"/>
          </a:xfrm>
          <a:prstGeom prst="rect">
            <a:avLst/>
          </a:prstGeom>
          <a:noFill/>
        </p:spPr>
      </p:pic>
      <p:pic>
        <p:nvPicPr>
          <p:cNvPr id="92173" name="Picture 13" descr="D. latum proglotti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060575"/>
            <a:ext cx="38830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r>
              <a:rPr lang="en-US" sz="6600" i="1" dirty="0" err="1" smtClean="0"/>
              <a:t>Dipylidium</a:t>
            </a:r>
            <a:r>
              <a:rPr lang="en-US" sz="6600" i="1" dirty="0" smtClean="0"/>
              <a:t> </a:t>
            </a:r>
            <a:r>
              <a:rPr lang="en-US" sz="6600" i="1" dirty="0" err="1" smtClean="0"/>
              <a:t>caninum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6051856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0"/>
            <a:ext cx="41433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meadi\Pictures\Dcaninum_scolex_00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flipH="1" flipV="1">
            <a:off x="0" y="0"/>
            <a:ext cx="50006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146" name="Picture 2" descr="C:\Users\meadi\Pictures\Dcaninum_proglottid4_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643314" y="1357314"/>
            <a:ext cx="6858000" cy="4143372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006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373</Words>
  <PresentationFormat>عرض على الشاشة (3:4)‏</PresentationFormat>
  <Paragraphs>58</Paragraphs>
  <Slides>40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1" baseType="lpstr">
      <vt:lpstr>سمة Office</vt:lpstr>
      <vt:lpstr>Diphyllobothrium latum</vt:lpstr>
      <vt:lpstr>Section of an adult  D. latum containing many proglottids </vt:lpstr>
      <vt:lpstr>Scolex of D. latum </vt:lpstr>
      <vt:lpstr>الشريحة 4</vt:lpstr>
      <vt:lpstr>الشريحة 5</vt:lpstr>
      <vt:lpstr>Carmine-stained proglottids of D. latum, showing the rosette-shaped ovaries </vt:lpstr>
      <vt:lpstr>Dipylidium caninum</vt:lpstr>
      <vt:lpstr>الشريحة 8</vt:lpstr>
      <vt:lpstr>الشريحة 9</vt:lpstr>
      <vt:lpstr>Egg and adult worm</vt:lpstr>
      <vt:lpstr>الشريحة 11</vt:lpstr>
      <vt:lpstr>الشريحة 12</vt:lpstr>
      <vt:lpstr>Dipylidium caninum (the double-pored dog tapeworm) mainly infects dogs and cats, but is occasionally found in humans. Life Cycle </vt:lpstr>
      <vt:lpstr>Moniezia</vt:lpstr>
      <vt:lpstr>Hymenolepis nana  (the dwarf tapeworm) </vt:lpstr>
      <vt:lpstr>H. nana( adult worm)</vt:lpstr>
      <vt:lpstr>الشريحة 17</vt:lpstr>
      <vt:lpstr>الشريحة 18</vt:lpstr>
      <vt:lpstr>adult</vt:lpstr>
      <vt:lpstr>الشريحة 20</vt:lpstr>
      <vt:lpstr>الشريحة 21</vt:lpstr>
      <vt:lpstr>scolex</vt:lpstr>
      <vt:lpstr>الشريحة 23</vt:lpstr>
      <vt:lpstr>egg</vt:lpstr>
      <vt:lpstr>الشريحة 25</vt:lpstr>
      <vt:lpstr>الشريحة 26</vt:lpstr>
      <vt:lpstr>الشريحة 27</vt:lpstr>
      <vt:lpstr>segment</vt:lpstr>
      <vt:lpstr>الشريحة 29</vt:lpstr>
      <vt:lpstr>الشريحة 30</vt:lpstr>
      <vt:lpstr>الشريحة 31</vt:lpstr>
      <vt:lpstr>Mature proglottids, Cysticercoid and egg of  H. nana</vt:lpstr>
      <vt:lpstr>الشريحة 33</vt:lpstr>
      <vt:lpstr>الشريحة 34</vt:lpstr>
      <vt:lpstr>Hymenolepis diminuta life cycle</vt:lpstr>
      <vt:lpstr>Laboratory Diagnosis Eggs of Hymenolepis nana </vt:lpstr>
      <vt:lpstr>Eggs of Hymenolepis diminuta </vt:lpstr>
      <vt:lpstr>الشريحة 38</vt:lpstr>
      <vt:lpstr>الشريحة 39</vt:lpstr>
      <vt:lpstr>Cysticercoid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Dipylidium caninum (the double-pored dog tapeworm) mainly infects dogs and cats, but is occasionally found in humans. Life Cycle </dc:title>
  <dc:creator>meadi</dc:creator>
  <cp:lastModifiedBy>meadi</cp:lastModifiedBy>
  <cp:revision>27</cp:revision>
  <dcterms:created xsi:type="dcterms:W3CDTF">2014-03-20T06:44:37Z</dcterms:created>
  <dcterms:modified xsi:type="dcterms:W3CDTF">2015-02-23T21:50:13Z</dcterms:modified>
</cp:coreProperties>
</file>