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37"/>
  </p:notesMasterIdLst>
  <p:sldIdLst>
    <p:sldId id="264" r:id="rId2"/>
    <p:sldId id="265" r:id="rId3"/>
    <p:sldId id="282" r:id="rId4"/>
    <p:sldId id="284" r:id="rId5"/>
    <p:sldId id="321" r:id="rId6"/>
    <p:sldId id="322" r:id="rId7"/>
    <p:sldId id="326" r:id="rId8"/>
    <p:sldId id="325" r:id="rId9"/>
    <p:sldId id="324" r:id="rId10"/>
    <p:sldId id="290" r:id="rId11"/>
    <p:sldId id="323" r:id="rId12"/>
    <p:sldId id="286" r:id="rId13"/>
    <p:sldId id="292" r:id="rId14"/>
    <p:sldId id="294" r:id="rId15"/>
    <p:sldId id="296" r:id="rId16"/>
    <p:sldId id="298" r:id="rId17"/>
    <p:sldId id="280" r:id="rId18"/>
    <p:sldId id="267" r:id="rId19"/>
    <p:sldId id="268" r:id="rId20"/>
    <p:sldId id="299" r:id="rId21"/>
    <p:sldId id="300" r:id="rId22"/>
    <p:sldId id="302" r:id="rId23"/>
    <p:sldId id="304" r:id="rId24"/>
    <p:sldId id="306" r:id="rId25"/>
    <p:sldId id="308" r:id="rId26"/>
    <p:sldId id="310" r:id="rId27"/>
    <p:sldId id="312" r:id="rId28"/>
    <p:sldId id="313" r:id="rId29"/>
    <p:sldId id="314" r:id="rId30"/>
    <p:sldId id="315" r:id="rId31"/>
    <p:sldId id="316" r:id="rId32"/>
    <p:sldId id="317" r:id="rId33"/>
    <p:sldId id="318" r:id="rId34"/>
    <p:sldId id="319" r:id="rId35"/>
    <p:sldId id="320" r:id="rId3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37AECCE-E2F8-47A2-91C9-DC80402FB2AF}" type="datetimeFigureOut">
              <a:rPr lang="ar-IQ" smtClean="0"/>
              <a:pPr/>
              <a:t>18/01/1436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E3EBB1C-4E81-4F99-B0EE-72A714EC24C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IQ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7A4FF0-A442-4989-A81E-8F6BAADD99F7}" type="slidenum">
              <a:rPr lang="ar-SA" smtClean="0">
                <a:cs typeface="Arial" pitchFamily="34" charset="0"/>
              </a:rPr>
              <a:pPr/>
              <a:t>1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IQ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AA1A77-140B-4D1F-9BA1-7253A2FB871B}" type="slidenum">
              <a:rPr lang="ar-SA" smtClean="0">
                <a:cs typeface="Arial" pitchFamily="34" charset="0"/>
              </a:rPr>
              <a:pPr/>
              <a:t>12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ar-IQ" dirty="0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7A4FF0-A442-4989-A81E-8F6BAADD99F7}" type="slidenum">
              <a:rPr lang="ar-SA" smtClean="0">
                <a:cs typeface="Arial" pitchFamily="34" charset="0"/>
              </a:rPr>
              <a:pPr/>
              <a:t>17</a:t>
            </a:fld>
            <a:endParaRPr lang="en-US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ar-IQ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2BED4-CD42-468B-965B-F18DA162E41D}" type="slidenum">
              <a:rPr lang="ar-IQ" smtClean="0"/>
              <a:pPr/>
              <a:t>24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475F65C-64DE-4E96-B2BB-4C78845270C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18/01/1436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87624" y="620688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phylum:Nemathelminthes</a:t>
            </a:r>
            <a:br>
              <a:rPr lang="en-US" sz="5400" dirty="0" smtClean="0">
                <a:latin typeface="Times New Roman" pitchFamily="18" charset="0"/>
                <a:cs typeface="Arial" pitchFamily="34" charset="0"/>
              </a:rPr>
            </a:br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class:Nematoda               </a:t>
            </a:r>
            <a:br>
              <a:rPr lang="en-US" sz="5400" dirty="0" smtClean="0">
                <a:latin typeface="Times New Roman" pitchFamily="18" charset="0"/>
                <a:cs typeface="Arial" pitchFamily="34" charset="0"/>
              </a:rPr>
            </a:br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order:Ascaridoidea         </a:t>
            </a:r>
            <a:endParaRPr lang="ar-IQ" sz="5400" dirty="0"/>
          </a:p>
        </p:txBody>
      </p:sp>
      <p:sp>
        <p:nvSpPr>
          <p:cNvPr id="6" name="مستطيل 5"/>
          <p:cNvSpPr/>
          <p:nvPr/>
        </p:nvSpPr>
        <p:spPr>
          <a:xfrm>
            <a:off x="747878" y="3244334"/>
            <a:ext cx="764824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i="1" dirty="0" err="1" smtClean="0">
                <a:solidFill>
                  <a:schemeClr val="accent4">
                    <a:lumMod val="75000"/>
                  </a:schemeClr>
                </a:solidFill>
              </a:rPr>
              <a:t>Ascaris</a:t>
            </a:r>
            <a:r>
              <a:rPr lang="en-US" sz="6600" b="1" i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en-US" sz="6600" b="1" i="1" dirty="0" err="1" smtClean="0">
                <a:solidFill>
                  <a:schemeClr val="accent4">
                    <a:lumMod val="75000"/>
                  </a:schemeClr>
                </a:solidFill>
              </a:rPr>
              <a:t>lumbricoides</a:t>
            </a:r>
            <a:endParaRPr lang="en-US" sz="6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Ascaris_unfertilizedegg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"/>
            <a:ext cx="3505200" cy="259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 descr="Ascaris lumbricoides-Unfertilized 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5240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7"/>
          <p:cNvSpPr>
            <a:spLocks noChangeArrowheads="1"/>
          </p:cNvSpPr>
          <p:nvPr/>
        </p:nvSpPr>
        <p:spPr bwMode="auto">
          <a:xfrm>
            <a:off x="2057400" y="274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Lucida Sans Unicode" pitchFamily="34" charset="0"/>
              </a:rPr>
              <a:t>In Iodine s.</a:t>
            </a:r>
          </a:p>
        </p:txBody>
      </p:sp>
      <p:sp>
        <p:nvSpPr>
          <p:cNvPr id="19461" name="Rectangle 8"/>
          <p:cNvSpPr>
            <a:spLocks noChangeArrowheads="1"/>
          </p:cNvSpPr>
          <p:nvPr/>
        </p:nvSpPr>
        <p:spPr bwMode="auto">
          <a:xfrm>
            <a:off x="5943600" y="2743200"/>
            <a:ext cx="182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Lucida Sans Unicode" pitchFamily="34" charset="0"/>
              </a:rPr>
              <a:t>In Saline s.</a:t>
            </a:r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1447800" y="5867400"/>
            <a:ext cx="7696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rgbClr val="FF0000"/>
                </a:solidFill>
                <a:latin typeface="Lucida Sans Unicode" pitchFamily="34" charset="0"/>
              </a:rPr>
              <a:t>Ascaris</a:t>
            </a:r>
            <a:r>
              <a:rPr lang="en-US" b="1">
                <a:solidFill>
                  <a:srgbClr val="FF0000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rgbClr val="FF0000"/>
                </a:solidFill>
                <a:latin typeface="Lucida Sans Unicode" pitchFamily="34" charset="0"/>
              </a:rPr>
              <a:t>lumbricoides</a:t>
            </a:r>
            <a:r>
              <a:rPr lang="en-US" b="1">
                <a:solidFill>
                  <a:srgbClr val="FF0000"/>
                </a:solidFill>
                <a:latin typeface="Lucida Sans Unicode" pitchFamily="34" charset="0"/>
              </a:rPr>
              <a:t>: -Unfertilized Egg stool smear </a:t>
            </a:r>
          </a:p>
        </p:txBody>
      </p:sp>
      <p:pic>
        <p:nvPicPr>
          <p:cNvPr id="19463" name="Picture 10" descr="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20850" y="3124200"/>
            <a:ext cx="163195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4" name="Text Box 11"/>
          <p:cNvSpPr txBox="1">
            <a:spLocks noChangeArrowheads="1"/>
          </p:cNvSpPr>
          <p:nvPr/>
        </p:nvSpPr>
        <p:spPr bwMode="auto">
          <a:xfrm>
            <a:off x="3429000" y="3276600"/>
            <a:ext cx="56943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00B050"/>
                </a:solidFill>
                <a:latin typeface="Lucida Sans Unicode" pitchFamily="34" charset="0"/>
              </a:rPr>
              <a:t>Elongated oval, no semilunar space with irrregular albuminous layer 88 – 94 X 40 – 50 µm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Ascaris lumbricoides-Fertilized Eg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41275"/>
            <a:ext cx="4110038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5" descr="Ascaris lumbricoides-Fertilized Eg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61913"/>
            <a:ext cx="4083050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Ascaris lumbricoides-Fertilized Egg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3276600"/>
            <a:ext cx="3657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8"/>
          <p:cNvSpPr txBox="1">
            <a:spLocks noChangeArrowheads="1"/>
          </p:cNvSpPr>
          <p:nvPr/>
        </p:nvSpPr>
        <p:spPr bwMode="auto">
          <a:xfrm>
            <a:off x="1524000" y="6172200"/>
            <a:ext cx="762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 </a:t>
            </a:r>
            <a:r>
              <a:rPr lang="en-US" b="1" i="1">
                <a:latin typeface="Lucida Sans Unicode" pitchFamily="34" charset="0"/>
              </a:rPr>
              <a:t>Ascaris</a:t>
            </a:r>
            <a:r>
              <a:rPr lang="en-US" b="1">
                <a:latin typeface="Lucida Sans Unicode" pitchFamily="34" charset="0"/>
              </a:rPr>
              <a:t> </a:t>
            </a:r>
            <a:r>
              <a:rPr lang="en-US" b="1" i="1">
                <a:latin typeface="Lucida Sans Unicode" pitchFamily="34" charset="0"/>
              </a:rPr>
              <a:t>lumbricoides</a:t>
            </a:r>
            <a:r>
              <a:rPr lang="en-US" b="1">
                <a:latin typeface="Lucida Sans Unicode" pitchFamily="34" charset="0"/>
              </a:rPr>
              <a:t>: -Fertilized Egg In Saline 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Ascaris Fertilizedeg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12" descr="Ascaris_decorticatedegg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2362200"/>
            <a:ext cx="2438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4" descr="Ascaris_eggIlarv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8325" y="82550"/>
            <a:ext cx="2687638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6" descr="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3213" y="2936875"/>
            <a:ext cx="181927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17"/>
          <p:cNvSpPr txBox="1">
            <a:spLocks noChangeArrowheads="1"/>
          </p:cNvSpPr>
          <p:nvPr/>
        </p:nvSpPr>
        <p:spPr bwMode="auto">
          <a:xfrm>
            <a:off x="762000" y="5943600"/>
            <a:ext cx="82296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Lucida Sans Unicode" pitchFamily="34" charset="0"/>
              </a:rPr>
              <a:t> </a:t>
            </a:r>
            <a:r>
              <a:rPr lang="en-US" i="1">
                <a:latin typeface="Lucida Sans Unicode" pitchFamily="34" charset="0"/>
              </a:rPr>
              <a:t>Ascaris</a:t>
            </a:r>
            <a:r>
              <a:rPr lang="en-US">
                <a:latin typeface="Lucida Sans Unicode" pitchFamily="34" charset="0"/>
              </a:rPr>
              <a:t> </a:t>
            </a:r>
            <a:r>
              <a:rPr lang="en-US" i="1">
                <a:latin typeface="Lucida Sans Unicode" pitchFamily="34" charset="0"/>
              </a:rPr>
              <a:t>lumbricoides</a:t>
            </a:r>
            <a:r>
              <a:rPr lang="en-US">
                <a:latin typeface="Lucida Sans Unicode" pitchFamily="34" charset="0"/>
              </a:rPr>
              <a:t>: Fertilized Egg In Iodine s. stool smear                  ( golden brown in colour ) 60 – 75 X 40 – 50 µm, is spherical or oval with semilunar space and regular albuminous layer </a:t>
            </a:r>
          </a:p>
        </p:txBody>
      </p:sp>
      <p:sp>
        <p:nvSpPr>
          <p:cNvPr id="17415" name="Line 18"/>
          <p:cNvSpPr>
            <a:spLocks noChangeShapeType="1"/>
          </p:cNvSpPr>
          <p:nvPr/>
        </p:nvSpPr>
        <p:spPr bwMode="auto">
          <a:xfrm flipH="1">
            <a:off x="2743200" y="4495800"/>
            <a:ext cx="1143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17416" name="Text Box 19"/>
          <p:cNvSpPr txBox="1">
            <a:spLocks noChangeArrowheads="1"/>
          </p:cNvSpPr>
          <p:nvPr/>
        </p:nvSpPr>
        <p:spPr bwMode="auto">
          <a:xfrm>
            <a:off x="3844925" y="4246563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One cell stage</a:t>
            </a:r>
            <a:r>
              <a:rPr lang="en-US">
                <a:latin typeface="Lucida Sans Unicode" pitchFamily="34" charset="0"/>
              </a:rPr>
              <a:t> </a:t>
            </a:r>
          </a:p>
        </p:txBody>
      </p:sp>
      <p:sp>
        <p:nvSpPr>
          <p:cNvPr id="17417" name="Line 20"/>
          <p:cNvSpPr>
            <a:spLocks noChangeShapeType="1"/>
          </p:cNvSpPr>
          <p:nvPr/>
        </p:nvSpPr>
        <p:spPr bwMode="auto">
          <a:xfrm flipH="1">
            <a:off x="2438400" y="3505200"/>
            <a:ext cx="1295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17418" name="Text Box 21"/>
          <p:cNvSpPr txBox="1">
            <a:spLocks noChangeArrowheads="1"/>
          </p:cNvSpPr>
          <p:nvPr/>
        </p:nvSpPr>
        <p:spPr bwMode="auto">
          <a:xfrm>
            <a:off x="3733800" y="33528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Semilunar space</a:t>
            </a:r>
          </a:p>
        </p:txBody>
      </p:sp>
      <p:sp>
        <p:nvSpPr>
          <p:cNvPr id="17419" name="Line 22"/>
          <p:cNvSpPr>
            <a:spLocks noChangeShapeType="1"/>
          </p:cNvSpPr>
          <p:nvPr/>
        </p:nvSpPr>
        <p:spPr bwMode="auto">
          <a:xfrm flipH="1">
            <a:off x="2895600" y="5029200"/>
            <a:ext cx="7620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17420" name="Text Box 23"/>
          <p:cNvSpPr txBox="1">
            <a:spLocks noChangeArrowheads="1"/>
          </p:cNvSpPr>
          <p:nvPr/>
        </p:nvSpPr>
        <p:spPr bwMode="auto">
          <a:xfrm>
            <a:off x="3581400" y="4800600"/>
            <a:ext cx="20574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2</a:t>
            </a:r>
            <a:r>
              <a:rPr lang="en-US" sz="1600" baseline="30000">
                <a:latin typeface="Lucida Sans Unicode" pitchFamily="34" charset="0"/>
              </a:rPr>
              <a:t>nd</a:t>
            </a:r>
            <a:r>
              <a:rPr lang="en-US" sz="1600">
                <a:latin typeface="Lucida Sans Unicode" pitchFamily="34" charset="0"/>
              </a:rPr>
              <a:t> layer (thick)</a:t>
            </a:r>
          </a:p>
        </p:txBody>
      </p:sp>
      <p:sp>
        <p:nvSpPr>
          <p:cNvPr id="17421" name="Line 25"/>
          <p:cNvSpPr>
            <a:spLocks noChangeShapeType="1"/>
          </p:cNvSpPr>
          <p:nvPr/>
        </p:nvSpPr>
        <p:spPr bwMode="auto">
          <a:xfrm flipH="1" flipV="1">
            <a:off x="2819400" y="5486400"/>
            <a:ext cx="7620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17422" name="Text Box 26"/>
          <p:cNvSpPr txBox="1">
            <a:spLocks noChangeArrowheads="1"/>
          </p:cNvSpPr>
          <p:nvPr/>
        </p:nvSpPr>
        <p:spPr bwMode="auto">
          <a:xfrm>
            <a:off x="3505200" y="5257800"/>
            <a:ext cx="2819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3</a:t>
            </a:r>
            <a:r>
              <a:rPr lang="en-US" sz="1600" baseline="30000">
                <a:latin typeface="Lucida Sans Unicode" pitchFamily="34" charset="0"/>
              </a:rPr>
              <a:t>rd</a:t>
            </a:r>
            <a:r>
              <a:rPr lang="en-US" sz="1600">
                <a:latin typeface="Lucida Sans Unicode" pitchFamily="34" charset="0"/>
              </a:rPr>
              <a:t> layer outer coarse albuminous layer (regular)</a:t>
            </a:r>
          </a:p>
        </p:txBody>
      </p:sp>
      <p:sp>
        <p:nvSpPr>
          <p:cNvPr id="17423" name="Line 27"/>
          <p:cNvSpPr>
            <a:spLocks noChangeShapeType="1"/>
          </p:cNvSpPr>
          <p:nvPr/>
        </p:nvSpPr>
        <p:spPr bwMode="auto">
          <a:xfrm flipH="1" flipV="1">
            <a:off x="2895600" y="3886200"/>
            <a:ext cx="914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IQ"/>
          </a:p>
        </p:txBody>
      </p:sp>
      <p:sp>
        <p:nvSpPr>
          <p:cNvPr id="17424" name="Text Box 28"/>
          <p:cNvSpPr txBox="1">
            <a:spLocks noChangeArrowheads="1"/>
          </p:cNvSpPr>
          <p:nvPr/>
        </p:nvSpPr>
        <p:spPr bwMode="auto">
          <a:xfrm>
            <a:off x="3810000" y="38100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Vitelline layer (1</a:t>
            </a:r>
            <a:r>
              <a:rPr lang="en-US" sz="1600" baseline="30000">
                <a:latin typeface="Lucida Sans Unicode" pitchFamily="34" charset="0"/>
              </a:rPr>
              <a:t>st</a:t>
            </a:r>
            <a:r>
              <a:rPr lang="en-US" sz="1600">
                <a:latin typeface="Lucida Sans Unicode" pitchFamily="34" charset="0"/>
              </a:rPr>
              <a:t>) </a:t>
            </a:r>
          </a:p>
        </p:txBody>
      </p:sp>
      <p:sp>
        <p:nvSpPr>
          <p:cNvPr id="17425" name="Text Box 29"/>
          <p:cNvSpPr txBox="1">
            <a:spLocks noChangeArrowheads="1"/>
          </p:cNvSpPr>
          <p:nvPr/>
        </p:nvSpPr>
        <p:spPr bwMode="auto">
          <a:xfrm>
            <a:off x="6248400" y="4495800"/>
            <a:ext cx="28956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latin typeface="Lucida Sans Unicode" pitchFamily="34" charset="0"/>
              </a:rPr>
              <a:t>Decorticated egg</a:t>
            </a:r>
          </a:p>
          <a:p>
            <a:pPr algn="ctr"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Its fertile ovum, but the outer coat is sometime lost  </a:t>
            </a:r>
          </a:p>
        </p:txBody>
      </p:sp>
      <p:sp>
        <p:nvSpPr>
          <p:cNvPr id="17426" name="Text Box 30"/>
          <p:cNvSpPr txBox="1">
            <a:spLocks noChangeArrowheads="1"/>
          </p:cNvSpPr>
          <p:nvPr/>
        </p:nvSpPr>
        <p:spPr bwMode="auto">
          <a:xfrm>
            <a:off x="3214688" y="331788"/>
            <a:ext cx="129540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Fertile, with larva</a:t>
            </a:r>
          </a:p>
        </p:txBody>
      </p:sp>
      <p:sp>
        <p:nvSpPr>
          <p:cNvPr id="17427" name="Rectangle 5"/>
          <p:cNvSpPr>
            <a:spLocks noChangeArrowheads="1"/>
          </p:cNvSpPr>
          <p:nvPr/>
        </p:nvSpPr>
        <p:spPr bwMode="auto">
          <a:xfrm>
            <a:off x="3871913" y="2160588"/>
            <a:ext cx="20510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Iodine</a:t>
            </a:r>
            <a:r>
              <a:rPr lang="en-US" sz="1600" b="1">
                <a:latin typeface="Lucida Sans Unicode" pitchFamily="34" charset="0"/>
              </a:rPr>
              <a:t>  </a:t>
            </a:r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Stain.</a:t>
            </a:r>
          </a:p>
        </p:txBody>
      </p:sp>
      <p:sp>
        <p:nvSpPr>
          <p:cNvPr id="17428" name="Text Box 30"/>
          <p:cNvSpPr txBox="1">
            <a:spLocks noChangeArrowheads="1"/>
          </p:cNvSpPr>
          <p:nvPr/>
        </p:nvSpPr>
        <p:spPr bwMode="auto">
          <a:xfrm>
            <a:off x="5735638" y="512763"/>
            <a:ext cx="15097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one-cell</a:t>
            </a:r>
            <a:r>
              <a:rPr lang="en-US" sz="1600">
                <a:solidFill>
                  <a:srgbClr val="FF0000"/>
                </a:solidFill>
                <a:latin typeface="Lucida Sans Unicode" pitchFamily="34" charset="0"/>
              </a:rPr>
              <a:t> </a:t>
            </a:r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stage </a:t>
            </a:r>
          </a:p>
        </p:txBody>
      </p:sp>
      <p:sp>
        <p:nvSpPr>
          <p:cNvPr id="17429" name="Text Box 30"/>
          <p:cNvSpPr txBox="1">
            <a:spLocks noChangeArrowheads="1"/>
          </p:cNvSpPr>
          <p:nvPr/>
        </p:nvSpPr>
        <p:spPr bwMode="auto">
          <a:xfrm>
            <a:off x="5395913" y="-20638"/>
            <a:ext cx="1295400" cy="584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Lucida Sans Unicode" pitchFamily="34" charset="0"/>
              </a:rPr>
              <a:t>Fertile,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csf\My Documents\New Folder\New Folder (2)\Yahoo! Image Search Results for ascaris_files\images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457200"/>
            <a:ext cx="5259388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362200" y="5410200"/>
            <a:ext cx="4632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i="1">
                <a:latin typeface="Lucida Sans Unicode" pitchFamily="34" charset="0"/>
              </a:rPr>
              <a:t>Ascaris lumbricoides</a:t>
            </a:r>
            <a:r>
              <a:rPr lang="en-US">
                <a:latin typeface="Lucida Sans Unicode" pitchFamily="34" charset="0"/>
              </a:rPr>
              <a:t> egg hatching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 descr="lu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19550" y="11113"/>
            <a:ext cx="5145088" cy="364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7" descr="Ascaris lumbricoides Larva in Lung Sec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13" y="20638"/>
            <a:ext cx="4011612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8" descr="Ascaris lumbricoides Larva in Lung Section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638" y="2992438"/>
            <a:ext cx="4017962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10"/>
          <p:cNvSpPr txBox="1">
            <a:spLocks noChangeArrowheads="1"/>
          </p:cNvSpPr>
          <p:nvPr/>
        </p:nvSpPr>
        <p:spPr bwMode="auto">
          <a:xfrm>
            <a:off x="3048000" y="3962400"/>
            <a:ext cx="67960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rgbClr val="C00000"/>
                </a:solidFill>
                <a:latin typeface="Lucida Sans Unicode" pitchFamily="34" charset="0"/>
              </a:rPr>
              <a:t>Ascaris</a:t>
            </a:r>
            <a:r>
              <a:rPr lang="en-US" b="1">
                <a:solidFill>
                  <a:srgbClr val="C00000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rgbClr val="C00000"/>
                </a:solidFill>
                <a:latin typeface="Lucida Sans Unicode" pitchFamily="34" charset="0"/>
              </a:rPr>
              <a:t>lumbricoides</a:t>
            </a:r>
            <a:r>
              <a:rPr lang="en-US" b="1">
                <a:solidFill>
                  <a:srgbClr val="C00000"/>
                </a:solidFill>
                <a:latin typeface="Lucida Sans Unicode" pitchFamily="34" charset="0"/>
              </a:rPr>
              <a:t> Larva in Lung Section</a:t>
            </a:r>
          </a:p>
          <a:p>
            <a:pPr algn="ctr"/>
            <a:r>
              <a:rPr lang="en-US" sz="1600" b="1">
                <a:solidFill>
                  <a:srgbClr val="C00000"/>
                </a:solidFill>
                <a:latin typeface="Lucida Sans Unicode" pitchFamily="34" charset="0"/>
              </a:rPr>
              <a:t>Note : the larva also detected in sputum </a:t>
            </a:r>
          </a:p>
          <a:p>
            <a:pPr>
              <a:spcBef>
                <a:spcPct val="50000"/>
              </a:spcBef>
            </a:pPr>
            <a:endParaRPr lang="en-US">
              <a:latin typeface="Lucida Sans Unicode" pitchFamily="34" charset="0"/>
            </a:endParaRPr>
          </a:p>
        </p:txBody>
      </p:sp>
      <p:sp>
        <p:nvSpPr>
          <p:cNvPr id="21510" name="Rectangle 5"/>
          <p:cNvSpPr>
            <a:spLocks noChangeArrowheads="1"/>
          </p:cNvSpPr>
          <p:nvPr/>
        </p:nvSpPr>
        <p:spPr bwMode="auto">
          <a:xfrm>
            <a:off x="4951413" y="4627563"/>
            <a:ext cx="302418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Lucida Sans Unicode" pitchFamily="34" charset="0"/>
              </a:rPr>
              <a:t>Hematoxylim - eosin 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457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i="1" dirty="0" smtClean="0"/>
              <a:t>Ascaris lumbricoides</a:t>
            </a:r>
          </a:p>
        </p:txBody>
      </p:sp>
      <p:pic>
        <p:nvPicPr>
          <p:cNvPr id="22531" name="Picture 7" descr="Ascariasis_LifeCycle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1447800" y="609600"/>
            <a:ext cx="5867400" cy="560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990600" y="632460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Lucida Sans Unicode" pitchFamily="34" charset="0"/>
              </a:rPr>
              <a:t> life cycle of </a:t>
            </a:r>
            <a:r>
              <a:rPr lang="en-US">
                <a:solidFill>
                  <a:schemeClr val="tx2"/>
                </a:solidFill>
                <a:latin typeface="Lucida Sans Unicode" pitchFamily="34" charset="0"/>
              </a:rPr>
              <a:t>Ascaris lumbricoides</a:t>
            </a:r>
          </a:p>
        </p:txBody>
      </p:sp>
      <p:sp>
        <p:nvSpPr>
          <p:cNvPr id="22533" name="Text Box 9"/>
          <p:cNvSpPr txBox="1">
            <a:spLocks noChangeArrowheads="1"/>
          </p:cNvSpPr>
          <p:nvPr/>
        </p:nvSpPr>
        <p:spPr bwMode="auto">
          <a:xfrm>
            <a:off x="8305800" y="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Lucida Sans Unicode" pitchFamily="34" charset="0"/>
              </a:rPr>
              <a:t>280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13" descr="intestinalo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608013"/>
            <a:ext cx="548322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4" descr="172Liver"/>
          <p:cNvPicPr>
            <a:picLocks noChangeAspect="1" noChangeArrowheads="1"/>
          </p:cNvPicPr>
          <p:nvPr/>
        </p:nvPicPr>
        <p:blipFill>
          <a:blip r:embed="rId3"/>
          <a:srcRect b="8772"/>
          <a:stretch>
            <a:fillRect/>
          </a:stretch>
        </p:blipFill>
        <p:spPr bwMode="auto">
          <a:xfrm>
            <a:off x="5527675" y="588963"/>
            <a:ext cx="3616325" cy="398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15"/>
          <p:cNvSpPr>
            <a:spLocks noChangeArrowheads="1"/>
          </p:cNvSpPr>
          <p:nvPr/>
        </p:nvSpPr>
        <p:spPr bwMode="auto">
          <a:xfrm>
            <a:off x="1149350" y="4773613"/>
            <a:ext cx="320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 i="1">
                <a:solidFill>
                  <a:schemeClr val="accent2"/>
                </a:solidFill>
                <a:latin typeface="Lucida Sans Unicode" pitchFamily="34" charset="0"/>
              </a:rPr>
              <a:t>Ascaris</a:t>
            </a:r>
            <a:r>
              <a:rPr lang="en-US" b="1">
                <a:solidFill>
                  <a:schemeClr val="accent2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chemeClr val="accent2"/>
                </a:solidFill>
                <a:latin typeface="Lucida Sans Unicode" pitchFamily="34" charset="0"/>
              </a:rPr>
              <a:t>lumbricoides</a:t>
            </a:r>
            <a:r>
              <a:rPr lang="en-US" b="1">
                <a:solidFill>
                  <a:schemeClr val="accent2"/>
                </a:solidFill>
                <a:latin typeface="Lucida Sans Unicode" pitchFamily="34" charset="0"/>
              </a:rPr>
              <a:t> in Intestine</a:t>
            </a:r>
          </a:p>
        </p:txBody>
      </p:sp>
      <p:sp>
        <p:nvSpPr>
          <p:cNvPr id="23557" name="Text Box 16"/>
          <p:cNvSpPr txBox="1">
            <a:spLocks noChangeArrowheads="1"/>
          </p:cNvSpPr>
          <p:nvPr/>
        </p:nvSpPr>
        <p:spPr bwMode="auto">
          <a:xfrm>
            <a:off x="5589588" y="4697413"/>
            <a:ext cx="3513137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latin typeface="Lucida Sans Unicode" pitchFamily="34" charset="0"/>
              </a:rPr>
              <a:t>Case of death because, of the No. of adult worms of </a:t>
            </a:r>
            <a:r>
              <a:rPr lang="en-US" b="1" i="1">
                <a:solidFill>
                  <a:schemeClr val="tx2"/>
                </a:solidFill>
                <a:latin typeface="Lucida Sans Unicode" pitchFamily="34" charset="0"/>
              </a:rPr>
              <a:t>Ascaris</a:t>
            </a:r>
            <a:r>
              <a:rPr lang="en-US" b="1">
                <a:solidFill>
                  <a:schemeClr val="tx2"/>
                </a:solidFill>
                <a:latin typeface="Lucida Sans Unicode" pitchFamily="34" charset="0"/>
              </a:rPr>
              <a:t> </a:t>
            </a:r>
            <a:r>
              <a:rPr lang="en-US" b="1" i="1">
                <a:solidFill>
                  <a:schemeClr val="tx2"/>
                </a:solidFill>
                <a:latin typeface="Lucida Sans Unicode" pitchFamily="34" charset="0"/>
              </a:rPr>
              <a:t>lumbricoides</a:t>
            </a:r>
            <a:r>
              <a:rPr lang="en-US" b="1">
                <a:solidFill>
                  <a:schemeClr val="tx2"/>
                </a:solidFill>
                <a:latin typeface="Lucida Sans Unicode" pitchFamily="34" charset="0"/>
              </a:rPr>
              <a:t> making blockage of lumen of intestine  </a:t>
            </a:r>
          </a:p>
          <a:p>
            <a:pPr algn="ctr">
              <a:spcBef>
                <a:spcPct val="50000"/>
              </a:spcBef>
            </a:pPr>
            <a:endParaRPr lang="en-US"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1187624" y="620688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phylum:Nemathelminthes</a:t>
            </a:r>
            <a:br>
              <a:rPr lang="en-US" sz="5400" dirty="0" smtClean="0">
                <a:latin typeface="Times New Roman" pitchFamily="18" charset="0"/>
                <a:cs typeface="Arial" pitchFamily="34" charset="0"/>
              </a:rPr>
            </a:br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class:Nematoda               </a:t>
            </a:r>
            <a:br>
              <a:rPr lang="en-US" sz="5400" dirty="0" smtClean="0">
                <a:latin typeface="Times New Roman" pitchFamily="18" charset="0"/>
                <a:cs typeface="Arial" pitchFamily="34" charset="0"/>
              </a:rPr>
            </a:br>
            <a:r>
              <a:rPr lang="en-US" sz="5400" dirty="0" smtClean="0">
                <a:latin typeface="Times New Roman" pitchFamily="18" charset="0"/>
                <a:cs typeface="Arial" pitchFamily="34" charset="0"/>
              </a:rPr>
              <a:t>order:Ascaridoidea         </a:t>
            </a:r>
            <a:endParaRPr lang="ar-IQ" sz="5400" dirty="0"/>
          </a:p>
        </p:txBody>
      </p:sp>
      <p:sp>
        <p:nvSpPr>
          <p:cNvPr id="6" name="مستطيل 5"/>
          <p:cNvSpPr/>
          <p:nvPr/>
        </p:nvSpPr>
        <p:spPr>
          <a:xfrm>
            <a:off x="1115616" y="3244334"/>
            <a:ext cx="777686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en-US" sz="6600" b="1" i="1" dirty="0" err="1" smtClean="0">
                <a:solidFill>
                  <a:schemeClr val="accent4">
                    <a:lumMod val="75000"/>
                  </a:schemeClr>
                </a:solidFill>
              </a:rPr>
              <a:t>parascaris</a:t>
            </a:r>
            <a:r>
              <a:rPr lang="en-US" sz="6600" b="1" i="1" dirty="0" smtClean="0">
                <a:solidFill>
                  <a:schemeClr val="accent4">
                    <a:lumMod val="75000"/>
                  </a:schemeClr>
                </a:solidFill>
              </a:rPr>
              <a:t> equorum </a:t>
            </a:r>
            <a:endParaRPr lang="en-US" sz="66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host-ab\Desktop\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5220072" y="2708920"/>
            <a:ext cx="367240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Male   28-15 cm </a:t>
            </a:r>
            <a:endParaRPr lang="ar-IQ" sz="2800" b="1" dirty="0">
              <a:solidFill>
                <a:srgbClr val="FF0000"/>
              </a:solidFill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3707904" y="476672"/>
            <a:ext cx="316835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Female 50 c m</a:t>
            </a:r>
            <a:endParaRPr lang="ar-IQ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host-ab\Desktop\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7848872" cy="4968552"/>
          </a:xfrm>
          <a:prstGeom prst="rect">
            <a:avLst/>
          </a:prstGeom>
          <a:noFill/>
        </p:spPr>
      </p:pic>
      <p:sp>
        <p:nvSpPr>
          <p:cNvPr id="3" name="مربع نص 2"/>
          <p:cNvSpPr txBox="1"/>
          <p:nvPr/>
        </p:nvSpPr>
        <p:spPr>
          <a:xfrm>
            <a:off x="2123728" y="5445224"/>
            <a:ext cx="468052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b="1" i="1" dirty="0" err="1" smtClean="0"/>
              <a:t>Parascaris</a:t>
            </a:r>
            <a:r>
              <a:rPr lang="en-US" sz="2800" b="1" i="1" dirty="0" smtClean="0"/>
              <a:t> equorum</a:t>
            </a:r>
            <a:endParaRPr lang="ar-IQ" sz="28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712788" y="14288"/>
            <a:ext cx="7772400" cy="83820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45720" rIns="45720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i="1" dirty="0">
                <a:solidFill>
                  <a:schemeClr val="accent4">
                    <a:lumMod val="75000"/>
                  </a:schemeClr>
                </a:solidFill>
              </a:rPr>
              <a:t>Ascaris lumbricoides</a:t>
            </a:r>
          </a:p>
        </p:txBody>
      </p:sp>
      <p:sp>
        <p:nvSpPr>
          <p:cNvPr id="12291" name="Rectangle 8"/>
          <p:cNvSpPr>
            <a:spLocks noChangeArrowheads="1"/>
          </p:cNvSpPr>
          <p:nvPr/>
        </p:nvSpPr>
        <p:spPr bwMode="auto">
          <a:xfrm>
            <a:off x="457200" y="990600"/>
            <a:ext cx="8305800" cy="5262979"/>
          </a:xfrm>
          <a:prstGeom prst="rect">
            <a:avLst/>
          </a:prstGeom>
          <a:solidFill>
            <a:schemeClr val="bg2"/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ar-IQ" sz="2400" b="1" dirty="0" smtClean="0">
                <a:solidFill>
                  <a:schemeClr val="accent2"/>
                </a:solidFill>
                <a:latin typeface="Lucida Sans Unicode" pitchFamily="34" charset="0"/>
              </a:rPr>
              <a:t>                 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Disease 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:  </a:t>
            </a:r>
            <a:r>
              <a:rPr lang="en-US" sz="2400" b="1" dirty="0" err="1">
                <a:solidFill>
                  <a:schemeClr val="accent2"/>
                </a:solidFill>
                <a:latin typeface="Lucida Sans Unicode" pitchFamily="34" charset="0"/>
              </a:rPr>
              <a:t>Ascariasis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 (round worm infection)</a:t>
            </a: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Reproduction: </a:t>
            </a:r>
            <a:r>
              <a:rPr lang="en-US" sz="2400" b="1" dirty="0" err="1">
                <a:solidFill>
                  <a:schemeClr val="accent2"/>
                </a:solidFill>
                <a:latin typeface="Lucida Sans Unicode" pitchFamily="34" charset="0"/>
              </a:rPr>
              <a:t>dieceious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  sexual.(sexes are separated)</a:t>
            </a: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Diagnostic stages: egg (fertilized, unfertilized),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adult  </a:t>
            </a:r>
            <a:r>
              <a:rPr lang="ar-IQ" sz="2400" b="1" dirty="0" smtClean="0">
                <a:solidFill>
                  <a:schemeClr val="accent2"/>
                </a:solidFill>
                <a:latin typeface="Lucida Sans Unicode" pitchFamily="34" charset="0"/>
              </a:rPr>
              <a:t>    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worm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.</a:t>
            </a: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Usual habitat: small intestine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.                                      </a:t>
            </a:r>
            <a:endParaRPr lang="en-US" sz="2400" b="1" dirty="0">
              <a:solidFill>
                <a:schemeClr val="accent2"/>
              </a:solidFill>
              <a:latin typeface="Lucida Sans Unicode" pitchFamily="34" charset="0"/>
            </a:endParaRP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Life cycle: simple (</a:t>
            </a:r>
            <a:r>
              <a:rPr lang="en-US" sz="2400" b="1" dirty="0" err="1">
                <a:solidFill>
                  <a:schemeClr val="accent2"/>
                </a:solidFill>
                <a:latin typeface="Lucida Sans Unicode" pitchFamily="34" charset="0"/>
              </a:rPr>
              <a:t>occures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 in single host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).                    </a:t>
            </a:r>
            <a:endParaRPr lang="en-US" sz="2400" b="1" dirty="0">
              <a:solidFill>
                <a:schemeClr val="accent2"/>
              </a:solidFill>
              <a:latin typeface="Lucida Sans Unicode" pitchFamily="34" charset="0"/>
            </a:endParaRP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Definitive host: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Man                                                    .</a:t>
            </a:r>
            <a:endParaRPr lang="en-US" sz="2400" b="1" dirty="0">
              <a:solidFill>
                <a:schemeClr val="accent2"/>
              </a:solidFill>
              <a:latin typeface="Lucida Sans Unicode" pitchFamily="34" charset="0"/>
            </a:endParaRP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Infective stage: </a:t>
            </a:r>
            <a:r>
              <a:rPr lang="en-US" sz="2400" b="1" dirty="0" err="1">
                <a:solidFill>
                  <a:srgbClr val="7030A0"/>
                </a:solidFill>
                <a:latin typeface="Lucida Sans Unicode" pitchFamily="34" charset="0"/>
              </a:rPr>
              <a:t>embryonated</a:t>
            </a:r>
            <a:r>
              <a:rPr lang="en-US" sz="2400" b="1" dirty="0">
                <a:solidFill>
                  <a:srgbClr val="7030A0"/>
                </a:solidFill>
                <a:latin typeface="Lucida Sans Unicode" pitchFamily="34" charset="0"/>
              </a:rPr>
              <a:t> 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egg containing  the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larva   Route of infection:   ingestion of    food or   water                           contaminated 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with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the  </a:t>
            </a:r>
            <a:r>
              <a:rPr lang="en-US" sz="2400" b="1" dirty="0" err="1" smtClean="0">
                <a:solidFill>
                  <a:srgbClr val="7030A0"/>
                </a:solidFill>
                <a:latin typeface="Lucida Sans Unicode" pitchFamily="34" charset="0"/>
              </a:rPr>
              <a:t>embryonated</a:t>
            </a:r>
            <a:r>
              <a:rPr lang="en-US" sz="2400" b="1" dirty="0" smtClean="0">
                <a:solidFill>
                  <a:srgbClr val="7030A0"/>
                </a:solidFill>
                <a:latin typeface="Lucida Sans Unicode" pitchFamily="34" charset="0"/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eggs     </a:t>
            </a:r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(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that   contain </a:t>
            </a:r>
            <a:r>
              <a:rPr lang="en-US" sz="2400" b="1" dirty="0" err="1">
                <a:solidFill>
                  <a:schemeClr val="accent2"/>
                </a:solidFill>
                <a:latin typeface="Lucida Sans Unicode" pitchFamily="34" charset="0"/>
              </a:rPr>
              <a:t>laryae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)                                              .</a:t>
            </a:r>
            <a:endParaRPr lang="en-US" sz="2400" b="1" dirty="0">
              <a:solidFill>
                <a:schemeClr val="accent2"/>
              </a:solidFill>
              <a:latin typeface="Lucida Sans Unicode" pitchFamily="34" charset="0"/>
            </a:endParaRPr>
          </a:p>
          <a:p>
            <a:r>
              <a:rPr lang="en-US" sz="2400" b="1" dirty="0">
                <a:solidFill>
                  <a:schemeClr val="accent2"/>
                </a:solidFill>
                <a:latin typeface="Lucida Sans Unicode" pitchFamily="34" charset="0"/>
              </a:rPr>
              <a:t>Diagnostic test : detection off eggs by microscopic stool examination</a:t>
            </a:r>
            <a:r>
              <a:rPr lang="en-US" sz="2400" b="1" dirty="0" smtClean="0">
                <a:solidFill>
                  <a:schemeClr val="accent2"/>
                </a:solidFill>
                <a:latin typeface="Lucida Sans Unicode" pitchFamily="34" charset="0"/>
              </a:rPr>
              <a:t>.                                                 </a:t>
            </a:r>
            <a:endParaRPr lang="en-US" sz="2400" b="1" dirty="0">
              <a:solidFill>
                <a:schemeClr val="accent2"/>
              </a:solidFill>
              <a:latin typeface="Lucida Sans Unicode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71472" y="685800"/>
            <a:ext cx="8001056" cy="445771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4800" i="1" dirty="0" smtClean="0"/>
              <a:t>    </a:t>
            </a:r>
            <a:r>
              <a:rPr lang="en-US" sz="8900" i="1" dirty="0" err="1" smtClean="0"/>
              <a:t>Toxocara</a:t>
            </a:r>
            <a:r>
              <a:rPr lang="en-US" sz="8900" i="1" dirty="0" smtClean="0"/>
              <a:t> </a:t>
            </a:r>
            <a:r>
              <a:rPr lang="en-US" sz="8900" i="1" dirty="0" err="1" smtClean="0"/>
              <a:t>Canis</a:t>
            </a:r>
            <a:endParaRPr lang="en-US" sz="89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6600" smtClean="0"/>
              <a:t>Introduction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1916832"/>
            <a:ext cx="8136904" cy="438912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Dog Round Worm</a:t>
            </a:r>
            <a:r>
              <a:rPr lang="ar-IQ" dirty="0" smtClean="0"/>
              <a:t> </a:t>
            </a:r>
            <a:r>
              <a:rPr lang="ar-IQ" dirty="0" err="1" smtClean="0"/>
              <a:t>-</a:t>
            </a:r>
            <a:endParaRPr lang="en-US" dirty="0" smtClean="0"/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dirty="0" smtClean="0"/>
              <a:t>Phylum: </a:t>
            </a:r>
            <a:r>
              <a:rPr lang="en-US" dirty="0" err="1" smtClean="0"/>
              <a:t>Nematoda</a:t>
            </a:r>
            <a:endParaRPr lang="en-US" dirty="0" smtClean="0"/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dirty="0" err="1" smtClean="0"/>
              <a:t>Zoonotic</a:t>
            </a:r>
            <a:r>
              <a:rPr lang="en-US" dirty="0" smtClean="0"/>
              <a:t> Disease</a:t>
            </a:r>
          </a:p>
          <a:p>
            <a:pPr algn="l" rtl="0" eaLnBrk="1" hangingPunct="1">
              <a:defRPr/>
            </a:pPr>
            <a:endParaRPr lang="en-US" dirty="0" smtClean="0"/>
          </a:p>
          <a:p>
            <a:pPr algn="l" rtl="0" eaLnBrk="1" hangingPunct="1">
              <a:defRPr/>
            </a:pPr>
            <a:r>
              <a:rPr lang="en-US" i="1" dirty="0" smtClean="0"/>
              <a:t>T. </a:t>
            </a:r>
            <a:r>
              <a:rPr lang="en-US" i="1" dirty="0" err="1" smtClean="0"/>
              <a:t>cati</a:t>
            </a:r>
            <a:r>
              <a:rPr lang="en-US" i="1" dirty="0" smtClean="0"/>
              <a:t> </a:t>
            </a:r>
            <a:r>
              <a:rPr lang="en-US" dirty="0" smtClean="0"/>
              <a:t> is the feline form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6600" b="0" smtClean="0"/>
              <a:t>Infection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389120"/>
          </a:xfrm>
        </p:spPr>
        <p:txBody>
          <a:bodyPr/>
          <a:lstStyle/>
          <a:p>
            <a:pPr algn="l" rtl="0" eaLnBrk="1" hangingPunct="1">
              <a:defRPr/>
            </a:pPr>
            <a:r>
              <a:rPr lang="en-US" dirty="0" smtClean="0"/>
              <a:t>Geographic Range: Worldwide</a:t>
            </a:r>
          </a:p>
          <a:p>
            <a:pPr algn="l" rtl="0" eaLnBrk="1" hangingPunct="1">
              <a:defRPr/>
            </a:pPr>
            <a:r>
              <a:rPr lang="en-US" dirty="0" smtClean="0"/>
              <a:t>Definitive Host: Dogs</a:t>
            </a:r>
          </a:p>
          <a:p>
            <a:pPr algn="l" rtl="0" eaLnBrk="1" hangingPunct="1">
              <a:defRPr/>
            </a:pPr>
            <a:r>
              <a:rPr lang="en-US" dirty="0" smtClean="0"/>
              <a:t>Intermediate Host: None</a:t>
            </a:r>
          </a:p>
          <a:p>
            <a:pPr algn="l" rtl="0" eaLnBrk="1" hangingPunct="1">
              <a:defRPr/>
            </a:pPr>
            <a:r>
              <a:rPr lang="en-US" dirty="0" smtClean="0"/>
              <a:t>Accidental Host: Humans and other mammals</a:t>
            </a:r>
          </a:p>
          <a:p>
            <a:pPr lvl="1" algn="l" rtl="0" eaLnBrk="1" hangingPunct="1">
              <a:defRPr/>
            </a:pPr>
            <a:r>
              <a:rPr lang="en-US" dirty="0" smtClean="0"/>
              <a:t>Children more susceptible than adults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b="0" smtClean="0">
                <a:effectLst/>
              </a:rPr>
              <a:t>Infection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sz="2800" dirty="0" smtClean="0">
                <a:effectLst/>
              </a:rPr>
              <a:t>Dogs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>
                <a:effectLst/>
              </a:rPr>
              <a:t>Found in Intestines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>
                <a:effectLst/>
              </a:rPr>
              <a:t>Ingest Egg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err="1" smtClean="0">
                <a:effectLst/>
              </a:rPr>
              <a:t>Transplacenta</a:t>
            </a:r>
            <a:endParaRPr lang="en-US" sz="2400" dirty="0" smtClean="0">
              <a:effectLst/>
            </a:endParaRPr>
          </a:p>
          <a:p>
            <a:pPr lvl="1" algn="l" rtl="0">
              <a:lnSpc>
                <a:spcPct val="90000"/>
              </a:lnSpc>
            </a:pPr>
            <a:r>
              <a:rPr lang="en-US" sz="2400" dirty="0" err="1" smtClean="0">
                <a:effectLst/>
              </a:rPr>
              <a:t>Transmammary</a:t>
            </a:r>
            <a:endParaRPr lang="en-US" sz="2400" dirty="0" smtClean="0">
              <a:effectLst/>
            </a:endParaRPr>
          </a:p>
          <a:p>
            <a:pPr lvl="1" algn="l" rtl="0">
              <a:lnSpc>
                <a:spcPct val="90000"/>
              </a:lnSpc>
            </a:pPr>
            <a:r>
              <a:rPr lang="en-US" sz="2400" dirty="0" smtClean="0">
                <a:effectLst/>
              </a:rPr>
              <a:t>Puppies Born Infected with </a:t>
            </a:r>
            <a:r>
              <a:rPr lang="en-US" sz="2400" i="1" dirty="0" smtClean="0">
                <a:effectLst/>
              </a:rPr>
              <a:t>T. </a:t>
            </a:r>
            <a:r>
              <a:rPr lang="en-US" sz="2400" i="1" dirty="0" err="1" smtClean="0">
                <a:effectLst/>
              </a:rPr>
              <a:t>cannis</a:t>
            </a:r>
            <a:endParaRPr lang="en-US" sz="2400" dirty="0" smtClean="0">
              <a:effectLst/>
            </a:endParaRPr>
          </a:p>
          <a:p>
            <a:pPr lvl="1" algn="l" rtl="0">
              <a:lnSpc>
                <a:spcPct val="90000"/>
              </a:lnSpc>
            </a:pPr>
            <a:r>
              <a:rPr lang="en-US" sz="2400" dirty="0" smtClean="0">
                <a:effectLst/>
              </a:rPr>
              <a:t>Puppies less than 5 weeks </a:t>
            </a:r>
          </a:p>
          <a:p>
            <a:pPr algn="l" rtl="0">
              <a:lnSpc>
                <a:spcPct val="90000"/>
              </a:lnSpc>
            </a:pPr>
            <a:r>
              <a:rPr lang="en-US" sz="2800" dirty="0" smtClean="0">
                <a:effectLst/>
              </a:rPr>
              <a:t>Humans</a:t>
            </a:r>
          </a:p>
          <a:p>
            <a:pPr lvl="1" algn="l" rtl="0">
              <a:lnSpc>
                <a:spcPct val="90000"/>
              </a:lnSpc>
            </a:pPr>
            <a:r>
              <a:rPr lang="en-US" sz="2400" dirty="0" smtClean="0">
                <a:effectLst/>
              </a:rPr>
              <a:t>Can be found in liver, lung, brain, heart, muscle, or eye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smtClean="0">
                <a:effectLst/>
              </a:rPr>
              <a:t>Morphology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smtClean="0">
                <a:effectLst/>
              </a:rPr>
              <a:t>Adult Female</a:t>
            </a:r>
          </a:p>
          <a:p>
            <a:pPr lvl="1"/>
            <a:r>
              <a:rPr lang="en-US" smtClean="0">
                <a:effectLst/>
              </a:rPr>
              <a:t>5 to 18 cm long</a:t>
            </a:r>
          </a:p>
          <a:p>
            <a:pPr lvl="1"/>
            <a:endParaRPr lang="en-US" smtClean="0">
              <a:effectLst/>
            </a:endParaRPr>
          </a:p>
          <a:p>
            <a:pPr lvl="1"/>
            <a:endParaRPr lang="en-US" smtClean="0">
              <a:effectLst/>
            </a:endParaRPr>
          </a:p>
          <a:p>
            <a:r>
              <a:rPr lang="en-US" smtClean="0">
                <a:effectLst/>
              </a:rPr>
              <a:t>Adult Male</a:t>
            </a:r>
          </a:p>
          <a:p>
            <a:pPr lvl="1"/>
            <a:r>
              <a:rPr lang="en-US" smtClean="0">
                <a:effectLst/>
              </a:rPr>
              <a:t>4 to 10 cm long</a:t>
            </a:r>
          </a:p>
        </p:txBody>
      </p:sp>
      <p:pic>
        <p:nvPicPr>
          <p:cNvPr id="9220" name="Picture 7" descr="glista_toxocara_can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916832"/>
            <a:ext cx="4381500" cy="3783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encrypted-tbn3.gstatic.com/images?q=tbn:ANd9GcSsZ6PVMCzwos0YATAh_jdN_jyKXBpFZiJNWmdscKl0TAFlIgmp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sp>
        <p:nvSpPr>
          <p:cNvPr id="22530" name="AutoShape 2" descr="https://encrypted-tbn3.gstatic.com/images?q=tbn:ANd9GcQsLNuYbFIaq_rAMwp2QKxJnInL1fxg_IDFMp-XZS3_zG3rEuOW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pic>
        <p:nvPicPr>
          <p:cNvPr id="22531" name="Picture 3" descr="C:\Users\ghost-ab\Desktop\kw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-418864" y="1390464"/>
            <a:ext cx="6858000" cy="4077072"/>
          </a:xfrm>
          <a:prstGeom prst="rect">
            <a:avLst/>
          </a:prstGeom>
          <a:noFill/>
        </p:spPr>
      </p:pic>
      <p:pic>
        <p:nvPicPr>
          <p:cNvPr id="2" name="Picture 2" descr="C:\Users\ghost-ab\Desktop\kw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681026" y="1395029"/>
            <a:ext cx="6858002" cy="4067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host-ab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Toxocara canis larva hatch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133600"/>
            <a:ext cx="4724400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7" descr="Toxocara canis larva hatch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2133600"/>
            <a:ext cx="3276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b="0" smtClean="0">
                <a:effectLst/>
              </a:rPr>
              <a:t>Life Cycle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>
              <a:lnSpc>
                <a:spcPct val="80000"/>
              </a:lnSpc>
            </a:pPr>
            <a:r>
              <a:rPr lang="en-US" sz="2800" dirty="0" smtClean="0">
                <a:effectLst/>
              </a:rPr>
              <a:t>Eggs must be present in external environment for 2 weeks to bi infective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effectLst/>
              </a:rPr>
              <a:t>Ingestion by dog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effectLst/>
              </a:rPr>
              <a:t>Eggs hatch and larvae penetrate the gut wall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effectLst/>
              </a:rPr>
              <a:t>Migrate into various tissues; </a:t>
            </a:r>
            <a:r>
              <a:rPr lang="en-US" sz="2800" dirty="0" err="1" smtClean="0">
                <a:effectLst/>
              </a:rPr>
              <a:t>encyst</a:t>
            </a:r>
            <a:r>
              <a:rPr lang="en-US" sz="2800" dirty="0" smtClean="0">
                <a:effectLst/>
              </a:rPr>
              <a:t> if dog older than 5 weeks</a:t>
            </a:r>
          </a:p>
          <a:p>
            <a:pPr algn="l" rtl="0">
              <a:lnSpc>
                <a:spcPct val="80000"/>
              </a:lnSpc>
            </a:pPr>
            <a:r>
              <a:rPr lang="en-US" sz="2800" dirty="0" smtClean="0">
                <a:effectLst/>
              </a:rPr>
              <a:t>Younger dogs larvae migrate through lungs, bronchial tree, esophagus, and move back into the small intestine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b="0" smtClean="0">
                <a:effectLst/>
              </a:rPr>
              <a:t>Life Cycle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/>
            <a:r>
              <a:rPr lang="en-US" dirty="0" smtClean="0">
                <a:effectLst/>
              </a:rPr>
              <a:t>Older Dogs</a:t>
            </a:r>
          </a:p>
          <a:p>
            <a:pPr lvl="1" algn="l" rtl="0"/>
            <a:r>
              <a:rPr lang="en-US" dirty="0" smtClean="0">
                <a:effectLst/>
              </a:rPr>
              <a:t>Encysted Stages reactivate during pregnancy</a:t>
            </a:r>
          </a:p>
          <a:p>
            <a:pPr lvl="1" algn="l" rtl="0"/>
            <a:r>
              <a:rPr lang="en-US" dirty="0" smtClean="0">
                <a:effectLst/>
              </a:rPr>
              <a:t>Infection spread by </a:t>
            </a:r>
            <a:r>
              <a:rPr lang="en-US" dirty="0" err="1" smtClean="0">
                <a:effectLst/>
              </a:rPr>
              <a:t>transplacental</a:t>
            </a:r>
            <a:r>
              <a:rPr lang="en-US" dirty="0" smtClean="0">
                <a:effectLst/>
              </a:rPr>
              <a:t> and </a:t>
            </a:r>
            <a:r>
              <a:rPr lang="en-US" dirty="0" err="1" smtClean="0">
                <a:effectLst/>
              </a:rPr>
              <a:t>transmammary</a:t>
            </a:r>
            <a:r>
              <a:rPr lang="en-US" dirty="0" smtClean="0">
                <a:effectLst/>
              </a:rPr>
              <a:t> routes</a:t>
            </a:r>
          </a:p>
          <a:p>
            <a:pPr lvl="1" algn="l" rtl="0"/>
            <a:r>
              <a:rPr lang="en-US" dirty="0" smtClean="0">
                <a:effectLst/>
              </a:rPr>
              <a:t>Infective eggs spread through lactating bitches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li\My Documents\clip_image0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609600"/>
            <a:ext cx="7391400" cy="5257800"/>
          </a:xfr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b="0" smtClean="0">
                <a:effectLst/>
              </a:rPr>
              <a:t>Life Cycle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effectLst/>
              </a:rPr>
              <a:t>Accidental Host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>
                <a:effectLst/>
              </a:rPr>
              <a:t>Infected by ingestion of infective eggs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>
                <a:effectLst/>
              </a:rPr>
              <a:t>Eggs hatch and larvae penetrate the intestinal wall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>
                <a:effectLst/>
              </a:rPr>
              <a:t>Carried by Circulatory System to various tissues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>
                <a:effectLst/>
              </a:rPr>
              <a:t>Larvae don’t undergo further development but can cause reactions in tissue (</a:t>
            </a:r>
            <a:r>
              <a:rPr lang="en-US" dirty="0" err="1" smtClean="0">
                <a:effectLst/>
              </a:rPr>
              <a:t>toxocariasis</a:t>
            </a:r>
            <a:r>
              <a:rPr lang="en-US" dirty="0" smtClean="0">
                <a:effectLst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Toxocara life cyc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"/>
            <a:ext cx="74676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6600" b="0" smtClean="0"/>
              <a:t>Symptoms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/>
              <a:t>In dogs usually asymptomatic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/>
              <a:t>Heavy infections can result in death</a:t>
            </a:r>
          </a:p>
          <a:p>
            <a:pPr algn="l" rtl="0" eaLnBrk="1" hangingPunct="1">
              <a:lnSpc>
                <a:spcPct val="90000"/>
              </a:lnSpc>
              <a:defRPr/>
            </a:pPr>
            <a:r>
              <a:rPr lang="en-US" sz="2800" dirty="0" smtClean="0"/>
              <a:t>In Humans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Abdominal Pain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Decreased Appetite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Restlessness</a:t>
            </a:r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Fever</a:t>
            </a:r>
            <a:endParaRPr lang="en-US" sz="2400" dirty="0" smtClean="0"/>
          </a:p>
          <a:p>
            <a:pPr lvl="1" algn="l" rtl="0" eaLnBrk="1" hangingPunct="1">
              <a:lnSpc>
                <a:spcPct val="90000"/>
              </a:lnSpc>
              <a:defRPr/>
            </a:pPr>
            <a:r>
              <a:rPr lang="en-US" sz="2400" dirty="0" smtClean="0"/>
              <a:t>Other symptoms vary with site larvae infection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n-US" sz="6000" b="0" smtClean="0">
                <a:effectLst/>
              </a:rPr>
              <a:t>Ocular Larvae Migrations (OLM)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/>
            <a:r>
              <a:rPr lang="en-US" dirty="0" smtClean="0">
                <a:effectLst/>
              </a:rPr>
              <a:t>Caused by larva migration to the retina</a:t>
            </a:r>
          </a:p>
          <a:p>
            <a:pPr lvl="1" algn="l" rtl="0"/>
            <a:r>
              <a:rPr lang="en-US" dirty="0" smtClean="0">
                <a:effectLst/>
              </a:rPr>
              <a:t>Inflammation</a:t>
            </a:r>
          </a:p>
          <a:p>
            <a:pPr lvl="1" algn="l" rtl="0"/>
            <a:r>
              <a:rPr lang="en-US" dirty="0" smtClean="0">
                <a:effectLst/>
              </a:rPr>
              <a:t>Scar formation</a:t>
            </a:r>
          </a:p>
          <a:p>
            <a:pPr lvl="1" algn="l" rtl="0"/>
            <a:r>
              <a:rPr lang="en-US" dirty="0" smtClean="0">
                <a:effectLst/>
              </a:rPr>
              <a:t>Retinal Detachment</a:t>
            </a:r>
          </a:p>
          <a:p>
            <a:pPr lvl="1" algn="l" rtl="0"/>
            <a:r>
              <a:rPr lang="en-US" dirty="0" smtClean="0">
                <a:effectLst/>
              </a:rPr>
              <a:t>Partial to Full Vision Loss</a:t>
            </a:r>
          </a:p>
          <a:p>
            <a:pPr lvl="2" algn="l" rtl="0"/>
            <a:r>
              <a:rPr lang="en-US" dirty="0" smtClean="0">
                <a:effectLst/>
              </a:rPr>
              <a:t>10,000 Infections per year</a:t>
            </a:r>
          </a:p>
          <a:p>
            <a:pPr lvl="2" algn="l" rtl="0"/>
            <a:r>
              <a:rPr lang="en-US" dirty="0" smtClean="0">
                <a:effectLst/>
              </a:rPr>
              <a:t>700 permanent vision loss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algn="ctr"/>
            <a:r>
              <a:rPr lang="en-US" sz="6000" b="0" smtClean="0">
                <a:effectLst/>
              </a:rPr>
              <a:t>Visceral Larvae Migrations (VLM)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>
              <a:lnSpc>
                <a:spcPct val="90000"/>
              </a:lnSpc>
            </a:pPr>
            <a:r>
              <a:rPr lang="en-US" dirty="0" smtClean="0">
                <a:effectLst/>
              </a:rPr>
              <a:t>Caused by movement of worm larvae throughout various organs of the body</a:t>
            </a:r>
          </a:p>
          <a:p>
            <a:pPr lvl="1" algn="l" rtl="0">
              <a:lnSpc>
                <a:spcPct val="90000"/>
              </a:lnSpc>
            </a:pPr>
            <a:r>
              <a:rPr lang="en-US" dirty="0" smtClean="0">
                <a:effectLst/>
              </a:rPr>
              <a:t>Dependent on organ infected</a:t>
            </a:r>
          </a:p>
          <a:p>
            <a:pPr lvl="2" algn="l" rtl="0">
              <a:lnSpc>
                <a:spcPct val="90000"/>
              </a:lnSpc>
            </a:pPr>
            <a:r>
              <a:rPr lang="en-US" dirty="0" smtClean="0">
                <a:effectLst/>
              </a:rPr>
              <a:t>Fever</a:t>
            </a:r>
          </a:p>
          <a:p>
            <a:pPr lvl="2" algn="l" rtl="0">
              <a:lnSpc>
                <a:spcPct val="90000"/>
              </a:lnSpc>
            </a:pPr>
            <a:r>
              <a:rPr lang="en-US" dirty="0" smtClean="0">
                <a:effectLst/>
              </a:rPr>
              <a:t>Coughing</a:t>
            </a:r>
          </a:p>
          <a:p>
            <a:pPr lvl="2" algn="l" rtl="0">
              <a:lnSpc>
                <a:spcPct val="90000"/>
              </a:lnSpc>
            </a:pPr>
            <a:r>
              <a:rPr lang="en-US" dirty="0" smtClean="0">
                <a:effectLst/>
              </a:rPr>
              <a:t>Asthma</a:t>
            </a:r>
          </a:p>
          <a:p>
            <a:pPr lvl="2" algn="l" rtl="0">
              <a:lnSpc>
                <a:spcPct val="90000"/>
              </a:lnSpc>
            </a:pPr>
            <a:r>
              <a:rPr lang="en-US" dirty="0" smtClean="0">
                <a:effectLst/>
              </a:rPr>
              <a:t>Pneumonia</a:t>
            </a:r>
          </a:p>
          <a:p>
            <a:pPr lvl="2" algn="l" rtl="0">
              <a:lnSpc>
                <a:spcPct val="90000"/>
              </a:lnSpc>
            </a:pPr>
            <a:r>
              <a:rPr lang="en-US" dirty="0" smtClean="0">
                <a:effectLst/>
              </a:rPr>
              <a:t>Wheezing</a:t>
            </a:r>
          </a:p>
          <a:p>
            <a:pPr lvl="2" algn="l" rtl="0">
              <a:lnSpc>
                <a:spcPct val="90000"/>
              </a:lnSpc>
            </a:pPr>
            <a:r>
              <a:rPr lang="en-US" dirty="0" err="1" smtClean="0">
                <a:effectLst/>
              </a:rPr>
              <a:t>Hepatosplenmegaly</a:t>
            </a:r>
            <a:endParaRPr lang="en-US" dirty="0" smtClean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en-US" sz="6600" b="0" smtClean="0">
                <a:effectLst/>
              </a:rPr>
              <a:t>Treatment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/>
          <a:lstStyle/>
          <a:p>
            <a:pPr algn="l" rtl="0"/>
            <a:r>
              <a:rPr lang="en-US" dirty="0" smtClean="0">
                <a:effectLst/>
              </a:rPr>
              <a:t>Use anti-parasitic drugs in combination with anti-inflammatory medications</a:t>
            </a:r>
          </a:p>
          <a:p>
            <a:pPr lvl="1" algn="l" rtl="0"/>
            <a:r>
              <a:rPr lang="en-US" dirty="0" err="1" smtClean="0">
                <a:effectLst/>
              </a:rPr>
              <a:t>Albendazole</a:t>
            </a:r>
            <a:endParaRPr lang="en-US" dirty="0" smtClean="0">
              <a:effectLst/>
            </a:endParaRPr>
          </a:p>
          <a:p>
            <a:pPr lvl="2" algn="l" rtl="0"/>
            <a:r>
              <a:rPr lang="en-US" dirty="0" smtClean="0">
                <a:effectLst/>
              </a:rPr>
              <a:t>Preferred Choice</a:t>
            </a:r>
          </a:p>
          <a:p>
            <a:pPr lvl="1" algn="l" rtl="0"/>
            <a:r>
              <a:rPr lang="en-US" dirty="0" err="1" smtClean="0">
                <a:effectLst/>
              </a:rPr>
              <a:t>Mebendazole</a:t>
            </a:r>
            <a:endParaRPr lang="en-US" dirty="0" smtClean="0">
              <a:effectLst/>
            </a:endParaRPr>
          </a:p>
          <a:p>
            <a:pPr lvl="1" algn="l" rtl="0"/>
            <a:r>
              <a:rPr lang="en-US" dirty="0" err="1" smtClean="0">
                <a:effectLst/>
              </a:rPr>
              <a:t>Thiabendazole</a:t>
            </a:r>
            <a:endParaRPr lang="en-US" dirty="0" smtClean="0">
              <a:effectLst/>
            </a:endParaRPr>
          </a:p>
          <a:p>
            <a:pPr algn="l" rtl="0"/>
            <a:r>
              <a:rPr lang="en-US" dirty="0" smtClean="0">
                <a:effectLst/>
              </a:rPr>
              <a:t>Ocular Larvae Migrations Require Surgery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5" descr="ascaris_adult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06363"/>
            <a:ext cx="38862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6" descr="Ascaris_adultKfem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152400"/>
            <a:ext cx="3657600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7" descr="Ascaris lumbricoides Adult Male and Fem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2743200"/>
            <a:ext cx="426720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8" descr="Ascaris lumbricoides Mouth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2743200"/>
            <a:ext cx="32766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19"/>
          <p:cNvSpPr txBox="1">
            <a:spLocks noChangeArrowheads="1"/>
          </p:cNvSpPr>
          <p:nvPr/>
        </p:nvSpPr>
        <p:spPr bwMode="auto">
          <a:xfrm>
            <a:off x="990600" y="5334000"/>
            <a:ext cx="3200400" cy="94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600">
                <a:latin typeface="Lucida Sans Unicode" pitchFamily="34" charset="0"/>
              </a:rPr>
              <a:t>Male and female anterior end, with three lips  </a:t>
            </a:r>
          </a:p>
          <a:p>
            <a:pPr>
              <a:spcBef>
                <a:spcPct val="50000"/>
              </a:spcBef>
            </a:pPr>
            <a:endParaRPr lang="en-US" sz="1600">
              <a:latin typeface="Lucida Sans Unicode" pitchFamily="34" charset="0"/>
            </a:endParaRPr>
          </a:p>
        </p:txBody>
      </p:sp>
      <p:sp>
        <p:nvSpPr>
          <p:cNvPr id="15367" name="Text Box 22"/>
          <p:cNvSpPr txBox="1">
            <a:spLocks noChangeArrowheads="1"/>
          </p:cNvSpPr>
          <p:nvPr/>
        </p:nvSpPr>
        <p:spPr bwMode="auto">
          <a:xfrm>
            <a:off x="4495800" y="5257800"/>
            <a:ext cx="4343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The female 22 – 35 cm, the male 10 – 31 cm this worms like earth worm </a:t>
            </a:r>
          </a:p>
        </p:txBody>
      </p:sp>
      <p:sp>
        <p:nvSpPr>
          <p:cNvPr id="15368" name="Text Box 24"/>
          <p:cNvSpPr txBox="1">
            <a:spLocks noChangeArrowheads="1"/>
          </p:cNvSpPr>
          <p:nvPr/>
        </p:nvSpPr>
        <p:spPr bwMode="auto">
          <a:xfrm>
            <a:off x="762000" y="5867400"/>
            <a:ext cx="8153400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Lucida Sans Unicode" pitchFamily="34" charset="0"/>
              </a:rPr>
              <a:t> Ascaris lumbricoides adult worm</a:t>
            </a:r>
          </a:p>
          <a:p>
            <a:pPr>
              <a:spcBef>
                <a:spcPct val="50000"/>
              </a:spcBef>
            </a:pPr>
            <a:r>
              <a:rPr lang="en-US" sz="1600">
                <a:latin typeface="Lucida Sans Unicode" pitchFamily="34" charset="0"/>
              </a:rPr>
              <a:t>Note: white, brown redish or light brown or pink . The posterior end of the male, curved with 2 spicules, the female with straight end </a:t>
            </a:r>
            <a:r>
              <a:rPr lang="en-US">
                <a:latin typeface="Lucida Sans Unicode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IQ" dirty="0"/>
          </a:p>
        </p:txBody>
      </p:sp>
      <p:sp>
        <p:nvSpPr>
          <p:cNvPr id="1026" name="AutoShape 2" descr="data:image/jpeg;base64,/9j/4AAQSkZJRgABAQAAAQABAAD/2wCEAAkGBxQSEhUUEhQUFRQXFRQUFBcUFxQcFxcXFxcXFxQXFRcYHCggGBwlHBQUITEhJSkrLi4uFx8zODMsNygtLisBCgoKDg0OFRAQGjAlHBwsLCwsLC03KywsLCwsLCwsLCwsLCwsLCwsLCwsLCwsLSwsLCwsLCwsLCwsLCwsLCwsK//AABEIALgBEgMBIgACEQEDEQH/xAAZAAADAQEBAAAAAAAAAAAAAAAAAQIDBAX/xABAEAACAgACBgUJBgQGAwAAAAAAAQIRAyEEEjFRYZFBUnGh0QUTFCKBkpOx8BUyosHT4UKCo9IWU2LC4vEGcrL/xAAZAQEBAQEBAQAAAAAAAAAAAAAAAQIDBAb/xAAtEQACAQIEBQQCAgMBAAAAAAAAAQIDERIUMVIEEyFRkUFhcaEi0YHhQrHwI//aAAwDAQACEQMRAD8AwkcUtOgpOOtmnGOx5uV1W/7suymdszzn5Mws6glbi3TktZxbacqfrO5N53dnpPGreo35Qw6vXVetTzr1VrPo2VnxKhpUZS1U/W21w38P2M/s7Dy9XJWlcpPJ2qze6UlwTKeix1tanfrdMqzdypXSb3izDwma8o4WrbkqatP3XuzynH3kT9oYd1rrZfDbJPPf6kuTH9n4efq5brlurLPLJ9HbtFLQYXernt2y23d1dXm+b3sdR+Inp2H1ll279Wu28q2kvyjh5eus6rimta+yvkypaFB3k89tSmv4ta8nk76dpMvJ2F1FkqVNqtqVJPJrWdPot1ROo/E1wdJjP7srqrrovYaGWHo0YtySes0lbcnktizeRqUjt6CZSJbKQIOx2IGgCWSUSQAwQUNAA0IYmANA0JggBoVDoCgKG0IpgCoEgAAaBoEMATQao6BgFRRaiTEpEKOgAYKbsykbziZNGkDOSJZpJEOJSEEs0aJaBCWIpoeqQECKaE0QE0VQikCiaEx2ABLJouSEwQVDE2FgAwYAQoMBggBIGVRLAAAApBsEIuEQAYwYqAGxIKHQBUS2TEpohQsBgAdmKjGSN5IylEqBDJaKZLLchNENFskAmh2MKI2CGIqhMhSJICiVJXv7M+dbDLklqzcacpO0VcGhMrb0SfYmKKu6Uvdl4GedT3I6ZWtsfhkyJLa7eTJ1lvXNFVSD0ZiVGotYvwxCrMq1vXcCa3rmXEu5nly7CEi9QTiW5LMpBQtZb1zHft7E38iOcVqzapTekX4AKG5dvLxIeKulpdsor8zHPp7kdVwdd/4MdAR6RHZrR9ko+OY440X087XzKqsHozMuFrR6uLLSKYkxpHQ4PoAJDBAgMEgGgC4IpImDNGChq8fkAAAd0kYM3mjJlKYYzaTcVb6F9NHP56V1qPaley7pXknW/sOwTQBwS0t9EJb+dZfPkdDLkTRBqTQmU4mWPOot8MiOVk2ywg5yUV6nPi6XnUFb+uRn6NOX3nXDb+3czfQcHVit7zdnQclBzV5v+D2T4hUpONJJW9dW/fqcnojSrWXuYf8AaUtD6G5Pg3lyVI6WxqJVRgnexylxdeSs5M53oUOr8yXoENz5y8TqZLRrBHsY59Xc/LOaOiJbHNdkpeI/NzWzEnzT+aOgTRl0ab9EbXF11pNmSjP/ADcT8PgDjP8AzJPozUH3OJsKycintRc5X3MweHPfD4cPyoTwpdaK/wDWEF30dAiZen2NZ6vuOb0Z9efOvkhy0a9spvtnLxN0FG1RgtEjm+KrPWb8mEdCh1U+01hgxSpJItBRpRS9Dk6knqyJ4Se1JmT0WG6uKy+R0JDorinqIzlHqnY5Ho1bJNdufft7wfnF1Zc19czqaEY5UVp0+Dq+JqPpLr89f7FhO1mqe7aNIEU0dDzsSRUUJFWCDiaRVkRNEgUer2gL66AAO2RkzokzKbKUxoTHIQIY4sL6Wux18jCegxe3W95nWxMw6cXqjpGtUjo7HE/J6X8U1/Mx4eiJdMnvt7e3edTQmicqHY2+JqtWxMliKolmzgIcRsdAoUJjBkBFBQ2gAJaCimKgBCKAAkRVAkAQOxtCKQGFkY09VXVpZvsKiS/WxqztcqySqBRKZEihJFAAMENoEKiWiIo1gChqjHQAHVJENGzRk0UplNEOJrI5NIwJualGVKvu29tTp/iXurcQJGpJnhYeImtZprVSddbprgbUCNEUItiUQDOSEWzLFnWXT0IjaSuzUYuTsh0Gt2ErBk/vP2L9yngLpz+txzxTei8nbBTWsvC/ZLmt65jUlvXMfmFx5vxF6NFdHexep7f9/AtR7v6/YOS3kSxora67chvR4vak+3P5kPRYdSPJD8/b7L/4e/0XHET2Ncyk1vXMyjo0VsVcE2u4qWjrfLnLxF6nsW1D3+i6BGSwWtkuaXzVMl4U+suUvzkMc/WJOXTek/Kf9m6IliJbWRHCl0z5JfnY/R1eeb458t3sF5vRWGGlHV3+P2/0QtJT2KT9mXcU5usov5fM2aChglu/0R1IekF5f9HJLBlPKTSj0qO18G/A6KKBI2kkcpzcgBoKBI0YBIbBIaQAJFCCgCo0aQZCRcQCqAYgDtmZyNZoymilIYiiZAhmEipIlkKTQqKYqAIlmZ4Ubbk9reXBfWftNhNka0Nxdk/cKCgYIEE0S2XqiYIyBIqgoBEBRTiFAEiZVBqgghbChMGhhQkxghLCimDBBJBQ6CRSAgBIGAOJQojSAHFFxAccgC9b6yEMADsmYzZvioxmimmTQqKJkgQlkspksgIYUMaAJkQ0W0KiGhJDih0UkCkk6poxAGbQOJbQMAiUSFE1aEkQGbiFGggQhxFJGlCaKLEJAUkFAE0JooQMgJl0IAlDY6CikEWFDSALiUkKCKAKoAAA7JoykayM5lNmTEUIy5IKEn6EsiSNXFkOL3Exx7l5cuwhDUfrMbTGJdy4JdjMEi3F8eQ9R7mTEu5cEuxlRSK1RKPaMS7jBLsKwbHQNcBiRcD7EsKHqvcCi9z7xiQwvsSCRbi9zJUHuYxLuMD7CEytV7mKuHcMSJhfYKJaLaJGIYWTQFJCYuiYSGgZVCSLcmEGgSGBbmcIqFEodC5LMB0JgikNIIpCiiooAYAMFOyZk0azM2DRl5u+muw1w9HJhD6zN4wf1Z8vxjvWn8n13BrDQgvYqOj0s2DwOJLT+rK829y7zyP4PSWtHW8UtHrp7iard3lqN7u8lvYdSXh57b9gLBdGkY9n4jWMXuX4vEuElzCGim0dE2ZlOPD/AOvE1hB30e1y8TSijLZyJ5tOM8nV6uTy2qughNVfm8TL/Rm6z357D1adbF+LxNITceiP4vE6qMTm5M5XoGV9z+XAhaOl0bPr2nVLHlf8Nfz+Ipyvd+LxI4xCk/U4IRjrVqzWco/dkkqTzvdlkww9VtVHEp5JuMlzv8zvt9CXOXiLXe5c5eIsuxbsxeibnX10E4mjVnezPpb/AHN7fDnLxE74c5eJLIt2efJx1W2ptZZarva9i9hGHiRk0kp7azw5JdO1tU16r+meg1L6cjOaf05Eduw6ma0TkRiaNl0HQ0934pGOo91fzMy0aRzPAXAHoy4HQ8Ph3szlez/czHVGuh0/4exNtQ2b/wBhf4exNlQ7b/Yx87idaXvyJWk4nXn77O2On7+Tngn7Gsv/AB7E26sey0cum+SZ4VOaWd1T+t50en4vXn737HNj4s5fecn2ysSqQt+N7/JYwlf8rHmYsaYki8XaxJH0/DNulBvsj5Li44a017sqJcSEjSJ3PODQF2IA6pmbLxXSbexW37DCOlQeycf4XtV+t93J7waOPTsXSFOCwYxlBv125tNZPYq7M89uwpY2OuiPxZfpm3pcOslnVPJ57LTzW3vRcJqWxpremn7Mjk6NNu7SOq4iqkkm7L5Ob0jSN0fiy/TE8fH3R+K/0zqaEkTL0tq+i5qtuflnK9I0jdH4j/TB6VpG6PsxH+mdNAMvS2ouZq7n5ZyrTNJ6FH4r/TEtM0nh8V/pnTQao5FLavoZiruflmD0zSN39T/gVHTdI3f1F/Ya0VQ5FPahmKu5+WYrT9J4/E/4ien6Rx+Iv7TdxE4UORDahz6m5/ZzemY+5/F/Y0np+OlGpStySatPVTeb6Ly+fAuSFQ5FPahmKu5+WYrytpDStyur6Vv4Pqpe1Gnp+Mkqcm801rJbHSatZ2OgaHIp7UXMVdz8kR8p6R/q96HgU/Kuk1sfvYfgGqNxJl6e1DM1dzF9qaRulzw/AX2ppG6XPC8BtA4jL0tqGZq7mH2ppHVlzwvAzflPSOrPngmqQUTLUtqGaq7n5Zj9qaR1Z88ET8pY/VlzwfE2oSQytHahnK25mK8pY/VnzwfEX2jjdSf9HxOig1SZSjtRc7X3MwflHG6k/wCj/cYaX5Sx1FtYU5NbEvNZ58G33HdqhqkydDahnq+5mOjzlKKck4ye2MtW1w9V1uN4iopI9MYqKSWiPNObm3J6sEaRJiWjRgKf1YCyAFO2eHe3Pf8A9GawVuV9m4AIDN6PHqx5LffzzHHCS2JLggAoBxJ1QAgHqCcAAFQnFhqMAIUfmmWsIABR+bfAl4L3DAAl4L3E+ZzACApaO2D0dgAAeYYPAYAALzA3gABQNaKC0fgMAQlaOL0fgAAD9GD0cABBPAF5oAKQmWELUAAQuMA1AAoBwfEAAA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IQ"/>
          </a:p>
        </p:txBody>
      </p:sp>
      <p:pic>
        <p:nvPicPr>
          <p:cNvPr id="1028" name="Picture 4" descr="Click Here To See the NEXT image ( 1 ) ( Ascaris Lumbricoides - round worm - human intestinal parasites )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textbook.s-anand.net/wp-content/uploads/2010/12/kebo104_page7_image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136904" cy="576064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0"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c.allpostersimages.com/images/P-473-488-90/64/6457/PYXH100Z/posters/stan-elems-cross-section-of-a-male-ascaris-nematode-worm-l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pc.fotolog.com/photo/44/55/76/saikanochii/1207085087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thepigsite.com/pighealth/contents/AscarisEgg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684</Words>
  <Application>Microsoft Office PowerPoint</Application>
  <PresentationFormat>عرض على الشاشة (3:4)‏</PresentationFormat>
  <Paragraphs>132</Paragraphs>
  <Slides>35</Slides>
  <Notes>5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35</vt:i4>
      </vt:variant>
    </vt:vector>
  </HeadingPairs>
  <TitlesOfParts>
    <vt:vector size="36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  <vt:lpstr>الشريحة 10</vt:lpstr>
      <vt:lpstr>الشريحة 11</vt:lpstr>
      <vt:lpstr>الشريحة 12</vt:lpstr>
      <vt:lpstr>الشريحة 13</vt:lpstr>
      <vt:lpstr>الشريحة 14</vt:lpstr>
      <vt:lpstr>Ascaris lumbricoides</vt:lpstr>
      <vt:lpstr>الشريحة 16</vt:lpstr>
      <vt:lpstr>الشريحة 17</vt:lpstr>
      <vt:lpstr>الشريحة 18</vt:lpstr>
      <vt:lpstr>الشريحة 19</vt:lpstr>
      <vt:lpstr>    Toxocara Canis</vt:lpstr>
      <vt:lpstr>Introduction</vt:lpstr>
      <vt:lpstr>Infection</vt:lpstr>
      <vt:lpstr>Infection</vt:lpstr>
      <vt:lpstr>Morphology</vt:lpstr>
      <vt:lpstr>الشريحة 25</vt:lpstr>
      <vt:lpstr>الشريحة 26</vt:lpstr>
      <vt:lpstr>الشريحة 27</vt:lpstr>
      <vt:lpstr>Life Cycle</vt:lpstr>
      <vt:lpstr>Life Cycle</vt:lpstr>
      <vt:lpstr>Life Cycle</vt:lpstr>
      <vt:lpstr>الشريحة 31</vt:lpstr>
      <vt:lpstr>Symptoms</vt:lpstr>
      <vt:lpstr>Ocular Larvae Migrations (OLM)</vt:lpstr>
      <vt:lpstr>Visceral Larvae Migrations (VLM)</vt:lpstr>
      <vt:lpstr>Treatment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ghost-ab</dc:creator>
  <cp:lastModifiedBy>meadi</cp:lastModifiedBy>
  <cp:revision>37</cp:revision>
  <dcterms:created xsi:type="dcterms:W3CDTF">2013-10-04T18:48:16Z</dcterms:created>
  <dcterms:modified xsi:type="dcterms:W3CDTF">2014-11-09T21:15:54Z</dcterms:modified>
</cp:coreProperties>
</file>