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0" r:id="rId5"/>
    <p:sldId id="261" r:id="rId6"/>
    <p:sldId id="259" r:id="rId7"/>
    <p:sldId id="262" r:id="rId8"/>
    <p:sldId id="263" r:id="rId9"/>
    <p:sldId id="272" r:id="rId10"/>
    <p:sldId id="273" r:id="rId11"/>
    <p:sldId id="274" r:id="rId12"/>
    <p:sldId id="275" r:id="rId13"/>
    <p:sldId id="276" r:id="rId14"/>
    <p:sldId id="277" r:id="rId15"/>
    <p:sldId id="278" r:id="rId16"/>
    <p:sldId id="279" r:id="rId17"/>
    <p:sldId id="280" r:id="rId18"/>
    <p:sldId id="264" r:id="rId19"/>
    <p:sldId id="265" r:id="rId20"/>
    <p:sldId id="281" r:id="rId21"/>
    <p:sldId id="282" r:id="rId22"/>
    <p:sldId id="266" r:id="rId23"/>
    <p:sldId id="267" r:id="rId24"/>
    <p:sldId id="268" r:id="rId25"/>
    <p:sldId id="269" r:id="rId26"/>
    <p:sldId id="270" r:id="rId27"/>
    <p:sldId id="271" r:id="rId28"/>
    <p:sldId id="283" r:id="rId29"/>
    <p:sldId id="284" r:id="rId30"/>
    <p:sldId id="285"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3088" autoAdjust="0"/>
    <p:restoredTop sz="94660"/>
  </p:normalViewPr>
  <p:slideViewPr>
    <p:cSldViewPr>
      <p:cViewPr>
        <p:scale>
          <a:sx n="66" d="100"/>
          <a:sy n="66" d="100"/>
        </p:scale>
        <p:origin x="-1368" y="-78"/>
      </p:cViewPr>
      <p:guideLst>
        <p:guide orient="horz" pos="2160"/>
        <p:guide pos="2880"/>
      </p:guideLst>
    </p:cSldViewPr>
  </p:slideViewPr>
  <p:notesTextViewPr>
    <p:cViewPr>
      <p:scale>
        <a:sx n="100" d="100"/>
        <a:sy n="100" d="100"/>
      </p:scale>
      <p:origin x="0" y="0"/>
    </p:cViewPr>
  </p:notesTextViewPr>
  <p:sorterViewPr>
    <p:cViewPr>
      <p:scale>
        <a:sx n="178" d="100"/>
        <a:sy n="178" d="100"/>
      </p:scale>
      <p:origin x="0" y="1804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02/29/1436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02/29/1436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02/29/1436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02/29/1436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02/29/1436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02/29/1436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02/29/1436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02/29/1436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02/29/1436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02/29/1436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02/29/1436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02/29/1436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692697"/>
            <a:ext cx="7772400" cy="2907754"/>
          </a:xfrm>
        </p:spPr>
        <p:txBody>
          <a:bodyPr/>
          <a:lstStyle/>
          <a:p>
            <a:r>
              <a:rPr lang="ar-SA" dirty="0" smtClean="0"/>
              <a:t>العوامل الحياتية والعلاقات المتداخلة بين الكائنات الحية والمجتمعات السكانية</a:t>
            </a:r>
            <a:endParaRPr lang="en-GB" dirty="0"/>
          </a:p>
        </p:txBody>
      </p:sp>
      <p:sp>
        <p:nvSpPr>
          <p:cNvPr id="3" name="عنوان فرعي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17763692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دراسة لاك </a:t>
            </a:r>
            <a:r>
              <a:rPr lang="en-US" dirty="0" smtClean="0"/>
              <a:t>Lack </a:t>
            </a:r>
            <a:endParaRPr lang="en-GB" dirty="0"/>
          </a:p>
        </p:txBody>
      </p:sp>
      <p:sp>
        <p:nvSpPr>
          <p:cNvPr id="3" name="عنصر نائب للمحتوى 2"/>
          <p:cNvSpPr>
            <a:spLocks noGrp="1"/>
          </p:cNvSpPr>
          <p:nvPr>
            <p:ph idx="1"/>
          </p:nvPr>
        </p:nvSpPr>
        <p:spPr/>
        <p:txBody>
          <a:bodyPr>
            <a:normAutofit/>
          </a:bodyPr>
          <a:lstStyle/>
          <a:p>
            <a:r>
              <a:rPr lang="ar-SA" sz="2000" dirty="0" smtClean="0"/>
              <a:t>درس هذا العالم في عام 1944 جميع العصافير البريطانية التي لم يحدث بينها تنافس  وقد عزى ذلك الى عدة اسباب </a:t>
            </a:r>
          </a:p>
          <a:p>
            <a:r>
              <a:rPr lang="ar-SA" sz="2000" dirty="0" smtClean="0"/>
              <a:t>1- الانعزال الجغرافي </a:t>
            </a:r>
          </a:p>
          <a:p>
            <a:r>
              <a:rPr lang="ar-SA" sz="2000" dirty="0" smtClean="0"/>
              <a:t>2- الانعزال من خلال المحيط البيئي </a:t>
            </a:r>
          </a:p>
          <a:p>
            <a:r>
              <a:rPr lang="ar-SA" sz="2000" dirty="0" smtClean="0"/>
              <a:t>3- اختلاف نمط التغذية </a:t>
            </a:r>
          </a:p>
          <a:p>
            <a:r>
              <a:rPr lang="ar-SA" sz="2000" dirty="0" smtClean="0"/>
              <a:t>4- اختلاف الحجم </a:t>
            </a:r>
          </a:p>
          <a:p>
            <a:r>
              <a:rPr lang="ar-SA" sz="2000" dirty="0" smtClean="0"/>
              <a:t>5- اختلاف مدى التحمل في الشتاء </a:t>
            </a:r>
          </a:p>
          <a:p>
            <a:r>
              <a:rPr lang="ar-SA" sz="2000" dirty="0" smtClean="0"/>
              <a:t>6- التداخل البيئي </a:t>
            </a:r>
            <a:endParaRPr lang="en-GB" sz="2000" dirty="0"/>
          </a:p>
        </p:txBody>
      </p:sp>
    </p:spTree>
    <p:extLst>
      <p:ext uri="{BB962C8B-B14F-4D97-AF65-F5344CB8AC3E}">
        <p14:creationId xmlns:p14="http://schemas.microsoft.com/office/powerpoint/2010/main" val="4152276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دراسة العالم </a:t>
            </a:r>
            <a:r>
              <a:rPr lang="ar-SA" dirty="0" err="1" smtClean="0"/>
              <a:t>فراير</a:t>
            </a:r>
            <a:r>
              <a:rPr lang="ar-SA" dirty="0" smtClean="0"/>
              <a:t> </a:t>
            </a:r>
            <a:endParaRPr lang="en-GB" dirty="0"/>
          </a:p>
        </p:txBody>
      </p:sp>
      <p:sp>
        <p:nvSpPr>
          <p:cNvPr id="3" name="عنصر نائب للمحتوى 2"/>
          <p:cNvSpPr>
            <a:spLocks noGrp="1"/>
          </p:cNvSpPr>
          <p:nvPr>
            <p:ph idx="1"/>
          </p:nvPr>
        </p:nvSpPr>
        <p:spPr/>
        <p:txBody>
          <a:bodyPr>
            <a:normAutofit/>
          </a:bodyPr>
          <a:lstStyle/>
          <a:p>
            <a:r>
              <a:rPr lang="ar-SA" sz="2000" dirty="0" smtClean="0"/>
              <a:t>قام بدراسة بيئة  انواع من جنس سمك ال </a:t>
            </a:r>
            <a:r>
              <a:rPr lang="en-US" sz="2000" dirty="0" err="1" smtClean="0"/>
              <a:t>Cichlidac</a:t>
            </a:r>
            <a:r>
              <a:rPr lang="en-US" sz="2000" dirty="0" smtClean="0"/>
              <a:t> </a:t>
            </a:r>
            <a:r>
              <a:rPr lang="ar-SA" sz="2000" dirty="0" smtClean="0"/>
              <a:t> بحيرة نياسا في افريقيا </a:t>
            </a:r>
          </a:p>
          <a:p>
            <a:endParaRPr lang="ar-SA" sz="2000" dirty="0"/>
          </a:p>
          <a:p>
            <a:pPr marL="0" indent="0">
              <a:buNone/>
            </a:pPr>
            <a:endParaRPr lang="en-GB" sz="2000" dirty="0"/>
          </a:p>
        </p:txBody>
      </p:sp>
      <p:pic>
        <p:nvPicPr>
          <p:cNvPr id="1026" name="Picture 2" descr="C:\Users\الشرق الاوسط\Desktop\jjjjjjjjj\بلات.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3" y="2276872"/>
            <a:ext cx="5832648" cy="3168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9092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GB"/>
          </a:p>
        </p:txBody>
      </p:sp>
      <p:pic>
        <p:nvPicPr>
          <p:cNvPr id="2050" name="Picture 2" descr="C:\Users\الشرق الاوسط\Desktop\jjjjjjjjj\بلاتن.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63688" y="2348880"/>
            <a:ext cx="5616623"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7935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GB"/>
          </a:p>
        </p:txBody>
      </p:sp>
      <p:sp>
        <p:nvSpPr>
          <p:cNvPr id="3" name="عنصر نائب للمحتوى 2"/>
          <p:cNvSpPr>
            <a:spLocks noGrp="1"/>
          </p:cNvSpPr>
          <p:nvPr>
            <p:ph idx="1"/>
          </p:nvPr>
        </p:nvSpPr>
        <p:spPr/>
        <p:txBody>
          <a:bodyPr/>
          <a:lstStyle/>
          <a:p>
            <a:endParaRPr lang="en-GB" dirty="0"/>
          </a:p>
        </p:txBody>
      </p:sp>
      <p:pic>
        <p:nvPicPr>
          <p:cNvPr id="3074" name="Picture 2" descr="C:\Users\الشرق الاوسط\Desktop\jjjjjjjjj\حخهتنمةوز.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060848"/>
            <a:ext cx="6048672" cy="2664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69772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GB"/>
          </a:p>
        </p:txBody>
      </p:sp>
      <p:pic>
        <p:nvPicPr>
          <p:cNvPr id="4098" name="Picture 2" descr="C:\Users\الشرق الاوسط\Desktop\jjjjjjjjj\ظظ.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7704" y="2060848"/>
            <a:ext cx="5472607"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6214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GB"/>
          </a:p>
        </p:txBody>
      </p:sp>
      <p:pic>
        <p:nvPicPr>
          <p:cNvPr id="5122" name="Picture 2" descr="C:\Users\الشرق الاوسط\Desktop\jjjjjjjjj\لاتنم.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1640" y="2132856"/>
            <a:ext cx="6120680" cy="3456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08445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GB"/>
          </a:p>
        </p:txBody>
      </p:sp>
      <p:pic>
        <p:nvPicPr>
          <p:cNvPr id="6146" name="Picture 2" descr="C:\Users\الشرق الاوسط\Desktop\jjjjjjjjj\ووو.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9712" y="1844824"/>
            <a:ext cx="5040559" cy="36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25392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GB"/>
          </a:p>
        </p:txBody>
      </p:sp>
      <p:sp>
        <p:nvSpPr>
          <p:cNvPr id="3" name="عنصر نائب للمحتوى 2"/>
          <p:cNvSpPr>
            <a:spLocks noGrp="1"/>
          </p:cNvSpPr>
          <p:nvPr>
            <p:ph idx="1"/>
          </p:nvPr>
        </p:nvSpPr>
        <p:spPr/>
        <p:txBody>
          <a:bodyPr>
            <a:normAutofit/>
          </a:bodyPr>
          <a:lstStyle/>
          <a:p>
            <a:r>
              <a:rPr lang="ar-SA" sz="2000" dirty="0" smtClean="0"/>
              <a:t>قام بدراسة 12 نوعا منها تعيش متقاربة وبصورة كاملة على الطحالب الملتصقة على الصخور وقد وجد ان 7 انواع تعيش على نوع واحد من الطحالب ولكن نها احتلت مواقع بيئية مختلفة للتخلص من التنافس اذ عاش 2 نوع منها في المياه الضحلة وكان احد النوعين صغير والاخر كبير في الحجم و5 انواع تعيش في اعماق مختلفة</a:t>
            </a:r>
          </a:p>
          <a:p>
            <a:r>
              <a:rPr lang="ar-SA" sz="2000" dirty="0" smtClean="0"/>
              <a:t>ان الاختلاف في توقيت الفعاليات بين الكائنات الحية المتشابهة للمتطلبات البيئية يقلل من التنافس وبشكل كبير كالفصل الزماني مثلا كما في الحيوانات ليلية الفعالية </a:t>
            </a:r>
            <a:r>
              <a:rPr lang="en-US" sz="2000" dirty="0" smtClean="0"/>
              <a:t>  Noctural </a:t>
            </a:r>
            <a:r>
              <a:rPr lang="ar-SA" sz="2000" dirty="0" smtClean="0"/>
              <a:t> وذات العالية النهارية </a:t>
            </a:r>
            <a:r>
              <a:rPr lang="en-US" sz="2000" dirty="0" smtClean="0"/>
              <a:t>Diurnal</a:t>
            </a:r>
            <a:r>
              <a:rPr lang="ar-SA" sz="2000" dirty="0" smtClean="0"/>
              <a:t> او الاختلاف خلال فترة النهار نفسها </a:t>
            </a:r>
          </a:p>
        </p:txBody>
      </p:sp>
    </p:spTree>
    <p:extLst>
      <p:ext uri="{BB962C8B-B14F-4D97-AF65-F5344CB8AC3E}">
        <p14:creationId xmlns:p14="http://schemas.microsoft.com/office/powerpoint/2010/main" val="1200852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العلاقات بين </a:t>
            </a:r>
            <a:r>
              <a:rPr lang="en-US" dirty="0" smtClean="0"/>
              <a:t>r-selection</a:t>
            </a:r>
            <a:r>
              <a:rPr lang="ar-SA" dirty="0" smtClean="0"/>
              <a:t>  و  </a:t>
            </a:r>
            <a:r>
              <a:rPr lang="en-US" dirty="0" smtClean="0"/>
              <a:t>k-selection  </a:t>
            </a:r>
            <a:r>
              <a:rPr lang="ar-SA" dirty="0" smtClean="0"/>
              <a:t> </a:t>
            </a:r>
            <a:endParaRPr lang="en-GB" dirty="0"/>
          </a:p>
        </p:txBody>
      </p:sp>
      <p:sp>
        <p:nvSpPr>
          <p:cNvPr id="3" name="عنصر نائب للمحتوى 2"/>
          <p:cNvSpPr>
            <a:spLocks noGrp="1"/>
          </p:cNvSpPr>
          <p:nvPr>
            <p:ph idx="1"/>
          </p:nvPr>
        </p:nvSpPr>
        <p:spPr/>
        <p:txBody>
          <a:bodyPr>
            <a:normAutofit/>
          </a:bodyPr>
          <a:lstStyle/>
          <a:p>
            <a:pPr marL="0" indent="0">
              <a:buNone/>
            </a:pPr>
            <a:r>
              <a:rPr lang="ar-SA" sz="2000" dirty="0" smtClean="0"/>
              <a:t>                                                     </a:t>
            </a:r>
            <a:r>
              <a:rPr lang="en-US" sz="2000" dirty="0" smtClean="0"/>
              <a:t>r </a:t>
            </a:r>
            <a:r>
              <a:rPr lang="ar-SA" sz="2000" dirty="0" smtClean="0"/>
              <a:t>                               </a:t>
            </a:r>
            <a:r>
              <a:rPr lang="en-US" sz="2000" dirty="0" smtClean="0"/>
              <a:t>k</a:t>
            </a:r>
            <a:endParaRPr lang="ar-SA" sz="2000" dirty="0"/>
          </a:p>
          <a:p>
            <a:pPr marL="0" indent="0">
              <a:buNone/>
            </a:pPr>
            <a:r>
              <a:rPr lang="ar-SA" sz="2000" dirty="0" smtClean="0"/>
              <a:t>1-ظروف الطقس               مختلفة  </a:t>
            </a:r>
            <a:r>
              <a:rPr lang="ar-SA" sz="2000" dirty="0" err="1" smtClean="0"/>
              <a:t>ولايمكن</a:t>
            </a:r>
            <a:r>
              <a:rPr lang="ar-SA" sz="2000" dirty="0" smtClean="0"/>
              <a:t> </a:t>
            </a:r>
            <a:r>
              <a:rPr lang="ar-SA" sz="2000" dirty="0" err="1" smtClean="0"/>
              <a:t>التنبوء</a:t>
            </a:r>
            <a:r>
              <a:rPr lang="ar-SA" sz="2000" dirty="0" smtClean="0"/>
              <a:t> بها</a:t>
            </a:r>
          </a:p>
          <a:p>
            <a:pPr marL="0" indent="0">
              <a:buNone/>
            </a:pPr>
            <a:r>
              <a:rPr lang="ar-SA" sz="2000" dirty="0" smtClean="0"/>
              <a:t>2-نسبة الوفيات          عنيفة وغير معتمدة على الكثافة</a:t>
            </a:r>
          </a:p>
          <a:p>
            <a:pPr marL="0" indent="0">
              <a:buNone/>
            </a:pPr>
            <a:r>
              <a:rPr lang="ar-SA" sz="2000" dirty="0" smtClean="0"/>
              <a:t>3-البقاء                      </a:t>
            </a:r>
            <a:r>
              <a:rPr lang="en-US" sz="2000" dirty="0" smtClean="0"/>
              <a:t>j-shape </a:t>
            </a:r>
            <a:r>
              <a:rPr lang="ar-SA" sz="2000" dirty="0" smtClean="0"/>
              <a:t>                                      </a:t>
            </a:r>
            <a:r>
              <a:rPr lang="en-US" sz="2000" dirty="0" smtClean="0"/>
              <a:t>s-shape</a:t>
            </a:r>
            <a:r>
              <a:rPr lang="ar-SA" sz="2000" dirty="0" smtClean="0"/>
              <a:t>     </a:t>
            </a:r>
          </a:p>
          <a:p>
            <a:pPr marL="0" indent="0">
              <a:buNone/>
            </a:pPr>
            <a:r>
              <a:rPr lang="ar-SA" sz="2000" dirty="0" smtClean="0"/>
              <a:t>4- حجم  لسكان </a:t>
            </a:r>
            <a:r>
              <a:rPr lang="ar-IQ" sz="2000" dirty="0"/>
              <a:t> </a:t>
            </a:r>
            <a:r>
              <a:rPr lang="ar-IQ" sz="2000" dirty="0" smtClean="0"/>
              <a:t>    </a:t>
            </a:r>
            <a:r>
              <a:rPr lang="ar-IQ" sz="1600" dirty="0" smtClean="0"/>
              <a:t>مختلف من وقت </a:t>
            </a:r>
            <a:r>
              <a:rPr lang="ar-IQ" sz="1600" dirty="0" err="1" smtClean="0"/>
              <a:t>لاخر</a:t>
            </a:r>
            <a:r>
              <a:rPr lang="ar-IQ" sz="1600" dirty="0" smtClean="0"/>
              <a:t> ويكون اقل من سعة الحمولة البيئية        ثابتا نوعا ما وقريب للسعة البيئية</a:t>
            </a:r>
            <a:endParaRPr lang="ar-SA" sz="1600" dirty="0" smtClean="0"/>
          </a:p>
          <a:p>
            <a:pPr marL="0" indent="0">
              <a:buNone/>
            </a:pPr>
            <a:r>
              <a:rPr lang="ar-SA" sz="2000" dirty="0" smtClean="0"/>
              <a:t>5- التنافس بين افراد النوع الواحد او انواع مختلفة </a:t>
            </a:r>
            <a:r>
              <a:rPr lang="ar-IQ" sz="2000" dirty="0" smtClean="0"/>
              <a:t> غير صارم                    </a:t>
            </a:r>
            <a:r>
              <a:rPr lang="ar-IQ" sz="2000" dirty="0" err="1" smtClean="0"/>
              <a:t>صارم</a:t>
            </a:r>
            <a:endParaRPr lang="ar-SA" sz="2000" dirty="0" smtClean="0"/>
          </a:p>
          <a:p>
            <a:pPr marL="0" indent="0">
              <a:buNone/>
            </a:pPr>
            <a:r>
              <a:rPr lang="ar-SA" sz="2000" dirty="0" smtClean="0"/>
              <a:t>6-الانتخاب يلائم</a:t>
            </a:r>
            <a:r>
              <a:rPr lang="ar-IQ" sz="2000" dirty="0" smtClean="0"/>
              <a:t>        </a:t>
            </a:r>
            <a:r>
              <a:rPr lang="ar-IQ" sz="1200" dirty="0" smtClean="0"/>
              <a:t>نمو سريع  وقابلية تنافسية واطئة وتكاثر مبكر وحجم صغير       نمو بطيء وقابلية تنافسية عالية وتأخر في التكاثر واحجام كبيرة</a:t>
            </a:r>
            <a:endParaRPr lang="ar-SA" sz="1200" dirty="0" smtClean="0"/>
          </a:p>
          <a:p>
            <a:pPr marL="0" indent="0">
              <a:buNone/>
            </a:pPr>
            <a:r>
              <a:rPr lang="ar-SA" sz="2000" dirty="0" smtClean="0"/>
              <a:t>7- طول دورة الحياة </a:t>
            </a:r>
            <a:r>
              <a:rPr lang="ar-IQ" sz="2000" dirty="0" smtClean="0"/>
              <a:t> تكاثر لمرة واحدة وحياتها اقل من سنة          تكاثر متعدد واكثر من سنة </a:t>
            </a:r>
            <a:endParaRPr lang="ar-SA" sz="2000" dirty="0" smtClean="0"/>
          </a:p>
          <a:p>
            <a:pPr marL="0" indent="0">
              <a:buNone/>
            </a:pPr>
            <a:r>
              <a:rPr lang="ar-SA" sz="2000" dirty="0" smtClean="0"/>
              <a:t>8- يؤدي الى</a:t>
            </a:r>
            <a:r>
              <a:rPr lang="ar-IQ" sz="2000" dirty="0" smtClean="0"/>
              <a:t>                               انتاجية عالية                            كفاءة عالية</a:t>
            </a:r>
            <a:endParaRPr lang="ar-SA" sz="2000" dirty="0" smtClean="0"/>
          </a:p>
        </p:txBody>
      </p:sp>
    </p:spTree>
    <p:extLst>
      <p:ext uri="{BB962C8B-B14F-4D97-AF65-F5344CB8AC3E}">
        <p14:creationId xmlns:p14="http://schemas.microsoft.com/office/powerpoint/2010/main" val="1382625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الافتراس</a:t>
            </a:r>
            <a:endParaRPr lang="en-GB" dirty="0"/>
          </a:p>
        </p:txBody>
      </p:sp>
      <p:sp>
        <p:nvSpPr>
          <p:cNvPr id="3" name="عنصر نائب للمحتوى 2"/>
          <p:cNvSpPr>
            <a:spLocks noGrp="1"/>
          </p:cNvSpPr>
          <p:nvPr>
            <p:ph idx="1"/>
          </p:nvPr>
        </p:nvSpPr>
        <p:spPr/>
        <p:txBody>
          <a:bodyPr>
            <a:normAutofit/>
          </a:bodyPr>
          <a:lstStyle/>
          <a:p>
            <a:r>
              <a:rPr lang="ar-SA" sz="2800" dirty="0" smtClean="0"/>
              <a:t>يعني ان احد افراد النوعين يتغذى على افراد النوع الاخر بعد قتله </a:t>
            </a:r>
          </a:p>
          <a:p>
            <a:r>
              <a:rPr lang="ar-SA" sz="2800" dirty="0" smtClean="0"/>
              <a:t>اهميته </a:t>
            </a:r>
          </a:p>
          <a:p>
            <a:pPr marL="0" indent="0">
              <a:buNone/>
            </a:pPr>
            <a:r>
              <a:rPr lang="ar-SA" sz="2400" dirty="0" smtClean="0"/>
              <a:t>1- تأثير الافتراس في تحديده لتوزيع ووفرة السكان </a:t>
            </a:r>
          </a:p>
          <a:p>
            <a:pPr marL="0" indent="0">
              <a:buNone/>
            </a:pPr>
            <a:r>
              <a:rPr lang="ar-SA" sz="2400" dirty="0" smtClean="0"/>
              <a:t>2- يساهم في تنظيم المجتمعات </a:t>
            </a:r>
          </a:p>
          <a:p>
            <a:pPr marL="0" indent="0">
              <a:buNone/>
            </a:pPr>
            <a:r>
              <a:rPr lang="ar-SA" sz="2400" dirty="0" smtClean="0"/>
              <a:t>3- يعد قوة رئيسية في الانتخاب الطبيعي حيث ان العديد من التكيفات التي نلاحظها كوسائل التحذير والتلون تنتج عن علاقة الفريسة ب</a:t>
            </a:r>
            <a:r>
              <a:rPr lang="ar-IQ" sz="2400" dirty="0" smtClean="0"/>
              <a:t>ا</a:t>
            </a:r>
            <a:r>
              <a:rPr lang="ar-SA" sz="2400" dirty="0" smtClean="0"/>
              <a:t>لمفترس في التطور.</a:t>
            </a:r>
          </a:p>
          <a:p>
            <a:pPr marL="0" indent="0">
              <a:buNone/>
            </a:pPr>
            <a:r>
              <a:rPr lang="ar-SA" sz="2400" dirty="0" smtClean="0"/>
              <a:t>ان العلاقة بين الفريسة والمفترس تتذبذب اعدادها بشكل منتظم ومدى هذا التذبذب يعتمد على كثافتهما السكانية </a:t>
            </a:r>
            <a:endParaRPr lang="en-GB" sz="2400" dirty="0"/>
          </a:p>
        </p:txBody>
      </p:sp>
    </p:spTree>
    <p:extLst>
      <p:ext uri="{BB962C8B-B14F-4D97-AF65-F5344CB8AC3E}">
        <p14:creationId xmlns:p14="http://schemas.microsoft.com/office/powerpoint/2010/main" val="152682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GB"/>
          </a:p>
        </p:txBody>
      </p:sp>
      <p:sp>
        <p:nvSpPr>
          <p:cNvPr id="3" name="عنصر نائب للمحتوى 2"/>
          <p:cNvSpPr>
            <a:spLocks noGrp="1"/>
          </p:cNvSpPr>
          <p:nvPr>
            <p:ph idx="1"/>
          </p:nvPr>
        </p:nvSpPr>
        <p:spPr/>
        <p:txBody>
          <a:bodyPr>
            <a:normAutofit/>
          </a:bodyPr>
          <a:lstStyle/>
          <a:p>
            <a:r>
              <a:rPr lang="ar-SA" sz="1800" dirty="0" smtClean="0"/>
              <a:t>طبيعة العلاقة                                           الاول     الثاني                 نوع العلاقة او التفاعل</a:t>
            </a:r>
          </a:p>
          <a:p>
            <a:pPr marL="0" indent="0">
              <a:buNone/>
            </a:pPr>
            <a:r>
              <a:rPr lang="ar-SA" sz="1800" dirty="0" smtClean="0"/>
              <a:t>1- النوعان </a:t>
            </a:r>
            <a:r>
              <a:rPr lang="ar-SA" sz="1800" dirty="0" err="1" smtClean="0"/>
              <a:t>لايؤثر</a:t>
            </a:r>
            <a:r>
              <a:rPr lang="ar-SA" sz="1800" dirty="0" smtClean="0"/>
              <a:t> احدهما على الاخر                      </a:t>
            </a:r>
            <a:r>
              <a:rPr lang="en-US" sz="1800" dirty="0" smtClean="0"/>
              <a:t>0</a:t>
            </a:r>
            <a:r>
              <a:rPr lang="ar-SA" sz="1800" dirty="0" smtClean="0"/>
              <a:t>           </a:t>
            </a:r>
            <a:r>
              <a:rPr lang="en-US" sz="1800" dirty="0" smtClean="0"/>
              <a:t>0</a:t>
            </a:r>
            <a:r>
              <a:rPr lang="ar-SA" sz="1800" dirty="0" smtClean="0"/>
              <a:t>                 </a:t>
            </a:r>
            <a:r>
              <a:rPr lang="ar-SA" sz="1800" dirty="0" err="1" smtClean="0"/>
              <a:t>االتعادل</a:t>
            </a:r>
            <a:r>
              <a:rPr lang="ar-SA" sz="1800" dirty="0" smtClean="0"/>
              <a:t> </a:t>
            </a:r>
            <a:r>
              <a:rPr lang="en-US" sz="1800" dirty="0" err="1" smtClean="0"/>
              <a:t>Nutralisim</a:t>
            </a:r>
            <a:endParaRPr lang="ar-SA" sz="1800" dirty="0" smtClean="0"/>
          </a:p>
          <a:p>
            <a:pPr marL="0" indent="0">
              <a:buNone/>
            </a:pPr>
            <a:r>
              <a:rPr lang="ar-SA" sz="1800" dirty="0" smtClean="0"/>
              <a:t>2-الممانعة المباشرة من قبل احد النوعين على الاخر      -           -                 تنافس </a:t>
            </a:r>
            <a:r>
              <a:rPr lang="en-US" sz="1800" dirty="0" smtClean="0"/>
              <a:t>Competition </a:t>
            </a:r>
            <a:endParaRPr lang="ar-SA" sz="1800" dirty="0" smtClean="0"/>
          </a:p>
          <a:p>
            <a:pPr marL="0" indent="0">
              <a:buNone/>
            </a:pPr>
            <a:r>
              <a:rPr lang="ar-SA" sz="1800" dirty="0" smtClean="0"/>
              <a:t>3-التنافس على الموارد                                      -            -                 تنافس </a:t>
            </a:r>
            <a:r>
              <a:rPr lang="en-US" sz="1800" dirty="0" smtClean="0"/>
              <a:t>Competition </a:t>
            </a:r>
            <a:endParaRPr lang="ar-SA" sz="1800" dirty="0" smtClean="0"/>
          </a:p>
          <a:p>
            <a:pPr marL="0" indent="0">
              <a:buNone/>
            </a:pPr>
            <a:r>
              <a:rPr lang="ar-SA" sz="1800" dirty="0" smtClean="0"/>
              <a:t>4- احد النوعين يتأثر سلبا والاخر </a:t>
            </a:r>
            <a:r>
              <a:rPr lang="ar-SA" sz="1800" dirty="0" err="1" smtClean="0"/>
              <a:t>لايتأثر</a:t>
            </a:r>
            <a:r>
              <a:rPr lang="ar-SA" sz="1800" dirty="0" smtClean="0"/>
              <a:t>                  </a:t>
            </a:r>
            <a:r>
              <a:rPr lang="en-US" sz="1800" dirty="0" smtClean="0"/>
              <a:t>0</a:t>
            </a:r>
            <a:r>
              <a:rPr lang="ar-SA" sz="1800" dirty="0" smtClean="0"/>
              <a:t>           -                 </a:t>
            </a:r>
            <a:r>
              <a:rPr lang="ar-SA" sz="1800" dirty="0" err="1" smtClean="0"/>
              <a:t>ممناعة</a:t>
            </a:r>
            <a:r>
              <a:rPr lang="ar-SA" sz="1800" dirty="0" smtClean="0"/>
              <a:t> </a:t>
            </a:r>
            <a:r>
              <a:rPr lang="en-US" sz="1800" dirty="0" err="1" smtClean="0"/>
              <a:t>Amensalism</a:t>
            </a:r>
            <a:r>
              <a:rPr lang="en-US" sz="1800" dirty="0" smtClean="0"/>
              <a:t>  </a:t>
            </a:r>
            <a:endParaRPr lang="ar-SA" sz="1800" dirty="0" smtClean="0"/>
          </a:p>
          <a:p>
            <a:pPr marL="0" indent="0">
              <a:buNone/>
            </a:pPr>
            <a:r>
              <a:rPr lang="ar-SA" sz="1800" dirty="0" smtClean="0"/>
              <a:t>5- احد النوعين يستفيد والاخر يتضرر                     -           +                التطفل </a:t>
            </a:r>
            <a:r>
              <a:rPr lang="en-US" sz="1800" dirty="0" smtClean="0"/>
              <a:t>Parasitism </a:t>
            </a:r>
            <a:endParaRPr lang="ar-SA" sz="1800" dirty="0" smtClean="0"/>
          </a:p>
          <a:p>
            <a:pPr marL="0" indent="0">
              <a:buNone/>
            </a:pPr>
            <a:r>
              <a:rPr lang="ar-SA" sz="1800" dirty="0" smtClean="0"/>
              <a:t>6-احد النوعين يستفيد والاخر يتضرر                     -            +               الافتراس </a:t>
            </a:r>
            <a:r>
              <a:rPr lang="en-US" sz="1800" dirty="0" smtClean="0"/>
              <a:t>Predation </a:t>
            </a:r>
            <a:r>
              <a:rPr lang="ar-SA" sz="1800" dirty="0" smtClean="0"/>
              <a:t>      </a:t>
            </a:r>
          </a:p>
          <a:p>
            <a:pPr marL="0" indent="0">
              <a:buNone/>
            </a:pPr>
            <a:r>
              <a:rPr lang="ar-SA" sz="1800" dirty="0" smtClean="0"/>
              <a:t>7- احد النوعين يستفيد والاخر </a:t>
            </a:r>
            <a:r>
              <a:rPr lang="ar-SA" sz="1800" dirty="0" err="1" smtClean="0"/>
              <a:t>لايتأثر</a:t>
            </a:r>
            <a:r>
              <a:rPr lang="ar-SA" sz="1800" dirty="0" smtClean="0"/>
              <a:t>                    </a:t>
            </a:r>
            <a:r>
              <a:rPr lang="en-US" sz="1800" dirty="0" smtClean="0"/>
              <a:t>0</a:t>
            </a:r>
            <a:r>
              <a:rPr lang="ar-SA" sz="1800" dirty="0" smtClean="0"/>
              <a:t>            +               المعايشة </a:t>
            </a:r>
            <a:r>
              <a:rPr lang="en-US" sz="1800" dirty="0" smtClean="0"/>
              <a:t>Commensalism </a:t>
            </a:r>
            <a:endParaRPr lang="ar-SA" sz="1800" dirty="0" smtClean="0"/>
          </a:p>
          <a:p>
            <a:pPr marL="0" indent="0">
              <a:buNone/>
            </a:pPr>
            <a:r>
              <a:rPr lang="ar-SA" sz="1800" dirty="0" smtClean="0"/>
              <a:t>8- كلا النوعين يستفيد والعلاقة غير اجبارية            +            +     </a:t>
            </a:r>
            <a:r>
              <a:rPr lang="ar-SA" sz="1800" dirty="0" err="1" smtClean="0"/>
              <a:t>التعون</a:t>
            </a:r>
            <a:r>
              <a:rPr lang="ar-SA" sz="1800" dirty="0" smtClean="0"/>
              <a:t> البدائي </a:t>
            </a:r>
            <a:r>
              <a:rPr lang="en-US" sz="1800" dirty="0" smtClean="0"/>
              <a:t>proto cooperation</a:t>
            </a:r>
            <a:endParaRPr lang="ar-SA" sz="1800" dirty="0" smtClean="0"/>
          </a:p>
          <a:p>
            <a:pPr marL="0" indent="0">
              <a:buNone/>
            </a:pPr>
            <a:r>
              <a:rPr lang="ar-SA" sz="1800" dirty="0" smtClean="0"/>
              <a:t>9- كلا النوعين يستفيد والعلاقة اجبارية                 +            +</a:t>
            </a:r>
            <a:r>
              <a:rPr lang="en-US" sz="1800" dirty="0" smtClean="0"/>
              <a:t>           </a:t>
            </a:r>
            <a:r>
              <a:rPr lang="ar-SA" sz="1800" dirty="0" smtClean="0"/>
              <a:t>         التكافل </a:t>
            </a:r>
            <a:r>
              <a:rPr lang="en-US" sz="1800" dirty="0" smtClean="0"/>
              <a:t>Mutualism </a:t>
            </a:r>
            <a:endParaRPr lang="en-GB" sz="1800" dirty="0"/>
          </a:p>
        </p:txBody>
      </p:sp>
    </p:spTree>
    <p:extLst>
      <p:ext uri="{BB962C8B-B14F-4D97-AF65-F5344CB8AC3E}">
        <p14:creationId xmlns:p14="http://schemas.microsoft.com/office/powerpoint/2010/main" val="7939610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انواع التذبذب</a:t>
            </a:r>
            <a:endParaRPr lang="en-GB" dirty="0"/>
          </a:p>
        </p:txBody>
      </p:sp>
      <p:sp>
        <p:nvSpPr>
          <p:cNvPr id="3" name="عنصر نائب للمحتوى 2"/>
          <p:cNvSpPr>
            <a:spLocks noGrp="1"/>
          </p:cNvSpPr>
          <p:nvPr>
            <p:ph idx="1"/>
          </p:nvPr>
        </p:nvSpPr>
        <p:spPr/>
        <p:txBody>
          <a:bodyPr/>
          <a:lstStyle/>
          <a:p>
            <a:pPr marL="0" indent="0">
              <a:buNone/>
            </a:pPr>
            <a:r>
              <a:rPr lang="ar-SA" dirty="0" smtClean="0"/>
              <a:t>1- توازن مستقر بدون تذبذب (نادر جدا)</a:t>
            </a:r>
          </a:p>
          <a:p>
            <a:pPr marL="0" indent="0">
              <a:buNone/>
            </a:pPr>
            <a:r>
              <a:rPr lang="ar-SA" dirty="0" smtClean="0"/>
              <a:t>2- تذبذب مستقر (الحالة الكلاسيكية)</a:t>
            </a:r>
          </a:p>
          <a:p>
            <a:pPr marL="0" indent="0">
              <a:buNone/>
            </a:pPr>
            <a:r>
              <a:rPr lang="ar-SA" dirty="0" smtClean="0"/>
              <a:t>3- تذبذب متقارب </a:t>
            </a:r>
          </a:p>
          <a:p>
            <a:pPr marL="0" indent="0">
              <a:buNone/>
            </a:pPr>
            <a:r>
              <a:rPr lang="ar-SA" dirty="0" smtClean="0"/>
              <a:t>4- تذبذب متباعد</a:t>
            </a:r>
            <a:endParaRPr lang="en-GB" dirty="0"/>
          </a:p>
        </p:txBody>
      </p:sp>
    </p:spTree>
    <p:extLst>
      <p:ext uri="{BB962C8B-B14F-4D97-AF65-F5344CB8AC3E}">
        <p14:creationId xmlns:p14="http://schemas.microsoft.com/office/powerpoint/2010/main" val="34307283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تجربة </a:t>
            </a:r>
            <a:r>
              <a:rPr lang="ar-SA" dirty="0" err="1" smtClean="0"/>
              <a:t>كاوس</a:t>
            </a:r>
            <a:r>
              <a:rPr lang="ar-SA" dirty="0" smtClean="0"/>
              <a:t> </a:t>
            </a:r>
            <a:endParaRPr lang="en-GB" dirty="0"/>
          </a:p>
        </p:txBody>
      </p:sp>
      <p:sp>
        <p:nvSpPr>
          <p:cNvPr id="3" name="عنصر نائب للمحتوى 2"/>
          <p:cNvSpPr>
            <a:spLocks noGrp="1"/>
          </p:cNvSpPr>
          <p:nvPr>
            <p:ph idx="1"/>
          </p:nvPr>
        </p:nvSpPr>
        <p:spPr/>
        <p:txBody>
          <a:bodyPr/>
          <a:lstStyle/>
          <a:p>
            <a:pPr marL="0" indent="0">
              <a:buNone/>
            </a:pPr>
            <a:r>
              <a:rPr lang="ar-SA" dirty="0" smtClean="0"/>
              <a:t>الحالة الاولى موت الفريسة والمفترس </a:t>
            </a:r>
          </a:p>
          <a:p>
            <a:pPr marL="0" indent="0">
              <a:buNone/>
            </a:pPr>
            <a:r>
              <a:rPr lang="ar-SA" dirty="0" smtClean="0"/>
              <a:t>الحالة الثانية موت المفترس فقط </a:t>
            </a:r>
          </a:p>
          <a:p>
            <a:pPr marL="0" indent="0">
              <a:buNone/>
            </a:pPr>
            <a:r>
              <a:rPr lang="ar-SA" dirty="0" smtClean="0"/>
              <a:t>الحالة الثالثة التذبذب الدوري الكلاسيكي</a:t>
            </a:r>
            <a:endParaRPr lang="en-GB" dirty="0"/>
          </a:p>
        </p:txBody>
      </p:sp>
    </p:spTree>
    <p:extLst>
      <p:ext uri="{BB962C8B-B14F-4D97-AF65-F5344CB8AC3E}">
        <p14:creationId xmlns:p14="http://schemas.microsoft.com/office/powerpoint/2010/main" val="15460215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تجربة </a:t>
            </a:r>
            <a:r>
              <a:rPr lang="ar-IQ" dirty="0" err="1" smtClean="0"/>
              <a:t>كاوس</a:t>
            </a:r>
            <a:endParaRPr lang="en-GB" dirty="0"/>
          </a:p>
        </p:txBody>
      </p:sp>
      <p:sp>
        <p:nvSpPr>
          <p:cNvPr id="3" name="عنصر نائب للمحتوى 2"/>
          <p:cNvSpPr>
            <a:spLocks noGrp="1"/>
          </p:cNvSpPr>
          <p:nvPr>
            <p:ph idx="1"/>
          </p:nvPr>
        </p:nvSpPr>
        <p:spPr/>
        <p:txBody>
          <a:bodyPr/>
          <a:lstStyle/>
          <a:p>
            <a:pPr marL="0" indent="0">
              <a:buNone/>
            </a:pPr>
            <a:r>
              <a:rPr lang="en-US" dirty="0" smtClean="0"/>
              <a:t>Paramecium </a:t>
            </a:r>
            <a:r>
              <a:rPr lang="en-US" dirty="0" err="1" smtClean="0"/>
              <a:t>caudatum</a:t>
            </a:r>
            <a:endParaRPr lang="en-US" dirty="0" smtClean="0"/>
          </a:p>
          <a:p>
            <a:pPr marL="0" indent="0">
              <a:buNone/>
            </a:pPr>
            <a:endParaRPr lang="en-GB" dirty="0"/>
          </a:p>
        </p:txBody>
      </p:sp>
      <p:pic>
        <p:nvPicPr>
          <p:cNvPr id="4098" name="Picture 2" descr="C:\Users\الشرق الاوسط\Desktop\jjjjjjjjj\;.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595563"/>
            <a:ext cx="5544616" cy="2705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60908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Didinium</a:t>
            </a:r>
            <a:endParaRPr lang="en-GB" dirty="0"/>
          </a:p>
        </p:txBody>
      </p:sp>
      <p:pic>
        <p:nvPicPr>
          <p:cNvPr id="5122" name="Picture 2" descr="C:\Users\الشرق الاوسط\Desktop\jjjjjjjjj\p.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55776" y="2204864"/>
            <a:ext cx="4176464" cy="30963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40560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GB"/>
          </a:p>
        </p:txBody>
      </p:sp>
      <p:pic>
        <p:nvPicPr>
          <p:cNvPr id="6146" name="Picture 2" descr="C:\Users\الشرق الاوسط\Desktop\jjjjjjjjj\uuuuuuuuuuuuuu.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87824" y="1916832"/>
            <a:ext cx="3312367"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949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GB"/>
          </a:p>
        </p:txBody>
      </p:sp>
      <p:sp>
        <p:nvSpPr>
          <p:cNvPr id="3" name="عنصر نائب للمحتوى 2"/>
          <p:cNvSpPr>
            <a:spLocks noGrp="1"/>
          </p:cNvSpPr>
          <p:nvPr>
            <p:ph idx="1"/>
          </p:nvPr>
        </p:nvSpPr>
        <p:spPr/>
        <p:txBody>
          <a:bodyPr/>
          <a:lstStyle/>
          <a:p>
            <a:endParaRPr lang="en-GB"/>
          </a:p>
        </p:txBody>
      </p:sp>
      <p:pic>
        <p:nvPicPr>
          <p:cNvPr id="7170" name="Picture 2" descr="C:\Users\الشرق الاوسط\Desktop\jjjjjjjjj\oooooooooooooo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1988840"/>
            <a:ext cx="4608512"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0815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GB"/>
          </a:p>
        </p:txBody>
      </p:sp>
      <p:sp>
        <p:nvSpPr>
          <p:cNvPr id="3" name="عنصر نائب للمحتوى 2"/>
          <p:cNvSpPr>
            <a:spLocks noGrp="1"/>
          </p:cNvSpPr>
          <p:nvPr>
            <p:ph idx="1"/>
          </p:nvPr>
        </p:nvSpPr>
        <p:spPr/>
        <p:txBody>
          <a:bodyPr/>
          <a:lstStyle/>
          <a:p>
            <a:endParaRPr lang="en-GB" dirty="0"/>
          </a:p>
        </p:txBody>
      </p:sp>
      <p:pic>
        <p:nvPicPr>
          <p:cNvPr id="8194" name="Picture 2" descr="C:\Users\الشرق الاوسط\Desktop\jjjjjjjjj\k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1916832"/>
            <a:ext cx="4392487" cy="30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5803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GB"/>
          </a:p>
        </p:txBody>
      </p:sp>
      <p:pic>
        <p:nvPicPr>
          <p:cNvPr id="9218" name="Picture 2" descr="C:\Users\الشرق الاوسط\Desktop\jjjjjjjjj\tttttttttttttttttt.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39752" y="2060848"/>
            <a:ext cx="5256583" cy="33123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79205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دراسة بيئية للغزلان في امريكا </a:t>
            </a:r>
            <a:endParaRPr lang="en-GB" dirty="0"/>
          </a:p>
        </p:txBody>
      </p:sp>
      <p:sp>
        <p:nvSpPr>
          <p:cNvPr id="3" name="عنصر نائب للمحتوى 2"/>
          <p:cNvSpPr>
            <a:spLocks noGrp="1"/>
          </p:cNvSpPr>
          <p:nvPr>
            <p:ph idx="1"/>
          </p:nvPr>
        </p:nvSpPr>
        <p:spPr/>
        <p:txBody>
          <a:bodyPr>
            <a:normAutofit/>
          </a:bodyPr>
          <a:lstStyle/>
          <a:p>
            <a:pPr marL="0" indent="0">
              <a:buNone/>
            </a:pPr>
            <a:r>
              <a:rPr lang="ar-SA" sz="2000" dirty="0" smtClean="0"/>
              <a:t>1- منع الصيد والمفترسات في عام 1907 وكان عدد الغزلان 10000 فردا </a:t>
            </a:r>
          </a:p>
          <a:p>
            <a:pPr marL="0" indent="0">
              <a:buNone/>
            </a:pPr>
            <a:r>
              <a:rPr lang="ar-SA" sz="2000" dirty="0" smtClean="0"/>
              <a:t>وصل العدد عام 1940 الى 100000 الف فرد </a:t>
            </a:r>
          </a:p>
          <a:p>
            <a:pPr marL="0" indent="0">
              <a:buNone/>
            </a:pPr>
            <a:r>
              <a:rPr lang="ar-SA" sz="2000" dirty="0" smtClean="0"/>
              <a:t>بعد مرور شتاء واحد وصل العدد الى 10000 الف فقط </a:t>
            </a:r>
          </a:p>
          <a:p>
            <a:pPr marL="0" indent="0">
              <a:buNone/>
            </a:pPr>
            <a:r>
              <a:rPr lang="ar-SA" sz="2000" dirty="0" smtClean="0"/>
              <a:t>الاستنتاج </a:t>
            </a:r>
          </a:p>
          <a:p>
            <a:pPr marL="0" indent="0">
              <a:buNone/>
            </a:pPr>
            <a:r>
              <a:rPr lang="ar-SA" sz="2000" dirty="0" smtClean="0"/>
              <a:t>انعدام المفترسين ادى الى زيادة اعداد الفرائس وزيادة في استهلاك الغذاء المتوفر لهم وبالتالي ادى الى اخلال التوازن بين  اعداد الفرائس والبيئة ونتيجة لفقدان التوازن بين اعداد الفرائس والمفترسات</a:t>
            </a:r>
            <a:endParaRPr lang="en-GB" sz="2000" dirty="0"/>
          </a:p>
        </p:txBody>
      </p:sp>
    </p:spTree>
    <p:extLst>
      <p:ext uri="{BB962C8B-B14F-4D97-AF65-F5344CB8AC3E}">
        <p14:creationId xmlns:p14="http://schemas.microsoft.com/office/powerpoint/2010/main" val="24457725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نظام الفريسة-المفترس والتطور</a:t>
            </a:r>
            <a:endParaRPr lang="en-GB" dirty="0"/>
          </a:p>
        </p:txBody>
      </p:sp>
      <p:sp>
        <p:nvSpPr>
          <p:cNvPr id="3" name="عنصر نائب للمحتوى 2"/>
          <p:cNvSpPr>
            <a:spLocks noGrp="1"/>
          </p:cNvSpPr>
          <p:nvPr>
            <p:ph idx="1"/>
          </p:nvPr>
        </p:nvSpPr>
        <p:spPr/>
        <p:txBody>
          <a:bodyPr>
            <a:normAutofit lnSpcReduction="10000"/>
          </a:bodyPr>
          <a:lstStyle/>
          <a:p>
            <a:r>
              <a:rPr lang="ar-SA" sz="2000" dirty="0" smtClean="0"/>
              <a:t>يحتوي هذا النظام على سباق تطوري بينهما كليهما حيث ان كلا منهما  يحاول ان يحوي على قابلية ذاتية لغرض القنص بالنسبة للمفترس وقابلية للتخلص من قبل الفريسة </a:t>
            </a:r>
          </a:p>
          <a:p>
            <a:r>
              <a:rPr lang="ar-SA" sz="2000" dirty="0" smtClean="0"/>
              <a:t>المفترس العام يجب عليه ان يطور عدد كبير من المهارات للتعامل مع عدد كبير من الفرائس مقارنة مع المفترس المتخصص </a:t>
            </a:r>
          </a:p>
          <a:p>
            <a:r>
              <a:rPr lang="ar-SA" sz="2000" dirty="0" smtClean="0"/>
              <a:t>اساليب الفرائس للتخلص من المفترسات متنوعة ومنها </a:t>
            </a:r>
          </a:p>
          <a:p>
            <a:r>
              <a:rPr lang="ar-SA" sz="2000" dirty="0" smtClean="0"/>
              <a:t>حفر الانفاق </a:t>
            </a:r>
          </a:p>
          <a:p>
            <a:r>
              <a:rPr lang="ar-SA" sz="2000" dirty="0" smtClean="0"/>
              <a:t>الاعتماد على </a:t>
            </a:r>
            <a:r>
              <a:rPr lang="ar-SA" sz="2000" dirty="0" err="1" smtClean="0"/>
              <a:t>المظر</a:t>
            </a:r>
            <a:r>
              <a:rPr lang="ar-SA" sz="2000" dirty="0" smtClean="0"/>
              <a:t> الخارجي للاختباء من خلال محاكات الطبيعة </a:t>
            </a:r>
          </a:p>
          <a:p>
            <a:r>
              <a:rPr lang="ar-SA" sz="2000" dirty="0" smtClean="0"/>
              <a:t>تكيفات لونية او من خلال الرائحة </a:t>
            </a:r>
          </a:p>
          <a:p>
            <a:r>
              <a:rPr lang="ar-SA" sz="2000" dirty="0" smtClean="0"/>
              <a:t>التكيف اللوني </a:t>
            </a:r>
          </a:p>
          <a:p>
            <a:r>
              <a:rPr lang="ar-SA" sz="2000" dirty="0" smtClean="0"/>
              <a:t>الخداع من خلال التمويه بالتشابه مع اغصان واوراق الاعشاب والاشجار </a:t>
            </a:r>
          </a:p>
          <a:p>
            <a:r>
              <a:rPr lang="ar-SA" sz="2000" dirty="0" smtClean="0"/>
              <a:t>محاكات الشبه </a:t>
            </a:r>
            <a:r>
              <a:rPr lang="ar-SA" sz="2000" dirty="0" err="1" smtClean="0"/>
              <a:t>لانواع</a:t>
            </a:r>
            <a:r>
              <a:rPr lang="ar-SA" sz="2000" dirty="0" smtClean="0"/>
              <a:t> مفترسة </a:t>
            </a:r>
          </a:p>
          <a:p>
            <a:r>
              <a:rPr lang="ar-SA" sz="2000" dirty="0" smtClean="0"/>
              <a:t>اصدار اصوات او </a:t>
            </a:r>
            <a:r>
              <a:rPr lang="ar-SA" sz="2000" dirty="0" err="1" smtClean="0"/>
              <a:t>فرمونات</a:t>
            </a:r>
            <a:r>
              <a:rPr lang="ar-SA" sz="2000" dirty="0" smtClean="0"/>
              <a:t> او تحذيرية </a:t>
            </a:r>
          </a:p>
          <a:p>
            <a:r>
              <a:rPr lang="ar-SA" sz="2000" dirty="0" smtClean="0"/>
              <a:t>اطلاق مركبات كيمياوية كما في النباتات </a:t>
            </a:r>
            <a:endParaRPr lang="en-GB" sz="2000" dirty="0"/>
          </a:p>
        </p:txBody>
      </p:sp>
    </p:spTree>
    <p:extLst>
      <p:ext uri="{BB962C8B-B14F-4D97-AF65-F5344CB8AC3E}">
        <p14:creationId xmlns:p14="http://schemas.microsoft.com/office/powerpoint/2010/main" val="1869985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العلاقات السالبة </a:t>
            </a:r>
            <a:endParaRPr lang="en-GB" dirty="0"/>
          </a:p>
        </p:txBody>
      </p:sp>
      <p:sp>
        <p:nvSpPr>
          <p:cNvPr id="3" name="عنصر نائب للمحتوى 2"/>
          <p:cNvSpPr>
            <a:spLocks noGrp="1"/>
          </p:cNvSpPr>
          <p:nvPr>
            <p:ph idx="1"/>
          </p:nvPr>
        </p:nvSpPr>
        <p:spPr/>
        <p:txBody>
          <a:bodyPr>
            <a:normAutofit/>
          </a:bodyPr>
          <a:lstStyle/>
          <a:p>
            <a:r>
              <a:rPr lang="ar-SA" sz="2400" dirty="0" smtClean="0"/>
              <a:t>التنافس : هو تفاعل بين المجموعات السكانية لنوعين او اكثر والذي يؤثر عكسيا على نموها وبقائها وهو على نوعين </a:t>
            </a:r>
          </a:p>
          <a:p>
            <a:pPr marL="0" indent="0">
              <a:buNone/>
            </a:pPr>
            <a:r>
              <a:rPr lang="ar-SA" sz="2400" dirty="0" smtClean="0"/>
              <a:t>1- التنافس من اجل الموارد : وقد يحدث بين افراد نفس النوع او انواع مختلفة  من اجل المورد نفسه المتوافر بكميات قليلة </a:t>
            </a:r>
          </a:p>
          <a:p>
            <a:pPr marL="0" indent="0">
              <a:buNone/>
            </a:pPr>
            <a:r>
              <a:rPr lang="ar-SA" sz="2400" dirty="0" smtClean="0"/>
              <a:t>2- التنافس الداخلي ويحدث من اجل الغذاء والضوء والمكان والتزاوج وغيرها والتنافس يشكل عام قد يحدث بين نوعين او اكثر ويسمى </a:t>
            </a:r>
            <a:r>
              <a:rPr lang="en-US" sz="2400" dirty="0" smtClean="0"/>
              <a:t>interspecific com. </a:t>
            </a:r>
            <a:r>
              <a:rPr lang="ar-SA" sz="2400" dirty="0" smtClean="0"/>
              <a:t> او بين افراد النوع الواحد </a:t>
            </a:r>
            <a:r>
              <a:rPr lang="en-US" sz="2400" dirty="0" smtClean="0"/>
              <a:t>intraspecific  com.</a:t>
            </a:r>
            <a:r>
              <a:rPr lang="ar-SA" sz="2400" dirty="0" smtClean="0"/>
              <a:t>  </a:t>
            </a:r>
          </a:p>
          <a:p>
            <a:pPr marL="0" indent="0">
              <a:buNone/>
            </a:pPr>
            <a:r>
              <a:rPr lang="ar-SA" sz="2400" dirty="0" smtClean="0"/>
              <a:t> </a:t>
            </a:r>
            <a:endParaRPr lang="en-GB" sz="2400" dirty="0"/>
          </a:p>
        </p:txBody>
      </p:sp>
    </p:spTree>
    <p:extLst>
      <p:ext uri="{BB962C8B-B14F-4D97-AF65-F5344CB8AC3E}">
        <p14:creationId xmlns:p14="http://schemas.microsoft.com/office/powerpoint/2010/main" val="13480594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العلاقات الموجبة</a:t>
            </a:r>
            <a:endParaRPr lang="en-GB" dirty="0"/>
          </a:p>
        </p:txBody>
      </p:sp>
      <p:sp>
        <p:nvSpPr>
          <p:cNvPr id="3" name="عنصر نائب للمحتوى 2"/>
          <p:cNvSpPr>
            <a:spLocks noGrp="1"/>
          </p:cNvSpPr>
          <p:nvPr>
            <p:ph idx="1"/>
          </p:nvPr>
        </p:nvSpPr>
        <p:spPr/>
        <p:txBody>
          <a:bodyPr/>
          <a:lstStyle/>
          <a:p>
            <a:pPr marL="0" indent="0">
              <a:buNone/>
            </a:pPr>
            <a:r>
              <a:rPr lang="ar-SA" dirty="0" smtClean="0"/>
              <a:t>العايش </a:t>
            </a:r>
            <a:r>
              <a:rPr lang="en-US" dirty="0" smtClean="0"/>
              <a:t>symbiosis</a:t>
            </a:r>
            <a:r>
              <a:rPr lang="ar-SA" dirty="0" smtClean="0"/>
              <a:t> وهو على </a:t>
            </a:r>
            <a:r>
              <a:rPr lang="ar-IQ" dirty="0" smtClean="0"/>
              <a:t>اشكال </a:t>
            </a:r>
            <a:endParaRPr lang="ar-SA" dirty="0" smtClean="0"/>
          </a:p>
          <a:p>
            <a:pPr marL="0" indent="0">
              <a:buNone/>
            </a:pPr>
            <a:r>
              <a:rPr lang="ar-SA" sz="2000" dirty="0" smtClean="0"/>
              <a:t>1- تبادل المنفعة : كلا النوعين يستفيدان  وهي علاقة اجبارية  كعلاقة البقوليات والبكتريا </a:t>
            </a:r>
            <a:r>
              <a:rPr lang="ar-SA" sz="2000" dirty="0" err="1" smtClean="0"/>
              <a:t>المثبة</a:t>
            </a:r>
            <a:r>
              <a:rPr lang="ar-SA" sz="2000" dirty="0" smtClean="0"/>
              <a:t> للنتروجين  وعلاقة </a:t>
            </a:r>
            <a:r>
              <a:rPr lang="ar-SA" sz="2000" dirty="0" err="1" smtClean="0"/>
              <a:t>الاشنات</a:t>
            </a:r>
            <a:r>
              <a:rPr lang="ar-SA" sz="2000" dirty="0" smtClean="0"/>
              <a:t>  اذ ترتبط الطحالب والفطريات بعلاقة تخصصية اجبارية </a:t>
            </a:r>
          </a:p>
          <a:p>
            <a:pPr marL="0" indent="0">
              <a:buNone/>
            </a:pPr>
            <a:r>
              <a:rPr lang="ar-SA" sz="2000" dirty="0" smtClean="0"/>
              <a:t>2- المعايشة </a:t>
            </a:r>
            <a:r>
              <a:rPr lang="en-US" sz="2000" dirty="0" smtClean="0"/>
              <a:t> Commensalism</a:t>
            </a:r>
            <a:r>
              <a:rPr lang="ar-IQ" sz="2000" dirty="0" smtClean="0"/>
              <a:t> : يستفيد احد الكائنين ولا يتضرر الاخر كالعلاقة بين الديدان والاسفنج في البحار اذ يستفيد الديدان من خلال توفر الأوى وملاذ الحماية بدون ان يستفيد او يتضرر الاسفنج</a:t>
            </a:r>
            <a:endParaRPr lang="ar-SA" sz="2000" dirty="0" smtClean="0"/>
          </a:p>
          <a:p>
            <a:pPr marL="0" indent="0">
              <a:buNone/>
            </a:pPr>
            <a:r>
              <a:rPr lang="ar-IQ" sz="2000" dirty="0" smtClean="0"/>
              <a:t>3- </a:t>
            </a:r>
            <a:r>
              <a:rPr lang="ar-IQ" sz="2000" dirty="0" err="1" smtClean="0"/>
              <a:t>التعايشية</a:t>
            </a:r>
            <a:r>
              <a:rPr lang="en-US" sz="2000" dirty="0" err="1" smtClean="0"/>
              <a:t>Amensalism</a:t>
            </a:r>
            <a:r>
              <a:rPr lang="en-US" sz="2000" dirty="0" smtClean="0"/>
              <a:t> </a:t>
            </a:r>
            <a:r>
              <a:rPr lang="ar-SA" sz="2000" dirty="0" smtClean="0"/>
              <a:t> يتأثر احد الكائنين في حين لا يتأثر الاخر</a:t>
            </a:r>
          </a:p>
          <a:p>
            <a:pPr marL="0" indent="0">
              <a:buNone/>
            </a:pPr>
            <a:r>
              <a:rPr lang="ar-SA" sz="2000" dirty="0" smtClean="0"/>
              <a:t>4 التعادل </a:t>
            </a:r>
            <a:r>
              <a:rPr lang="en-US" sz="2000" dirty="0" err="1" smtClean="0"/>
              <a:t>Nutralism</a:t>
            </a:r>
            <a:endParaRPr lang="ar-SA" sz="2000" dirty="0" smtClean="0"/>
          </a:p>
          <a:p>
            <a:pPr marL="0" indent="0">
              <a:buNone/>
            </a:pPr>
            <a:r>
              <a:rPr lang="ar-SA" sz="2000" dirty="0" smtClean="0"/>
              <a:t>5- التعاون البدائي </a:t>
            </a:r>
            <a:r>
              <a:rPr lang="en-US" sz="2000" dirty="0" smtClean="0"/>
              <a:t>Proto cooperation </a:t>
            </a:r>
            <a:r>
              <a:rPr lang="ar-SA" sz="2000" dirty="0" smtClean="0"/>
              <a:t> العلاقة غير اجبارية اذ يستفيد كلا النوعين لكن وجود احدهما </a:t>
            </a:r>
            <a:r>
              <a:rPr lang="ar-SA" sz="2000" dirty="0" err="1" smtClean="0"/>
              <a:t>للاخر</a:t>
            </a:r>
            <a:r>
              <a:rPr lang="ar-SA" sz="2000" dirty="0" smtClean="0"/>
              <a:t> غير ضروري كعلاقة </a:t>
            </a:r>
            <a:r>
              <a:rPr lang="ar-SA" sz="2000" smtClean="0"/>
              <a:t>السرطان بجوفية المعي </a:t>
            </a:r>
            <a:endParaRPr lang="en-GB" sz="2000" dirty="0"/>
          </a:p>
        </p:txBody>
      </p:sp>
    </p:spTree>
    <p:extLst>
      <p:ext uri="{BB962C8B-B14F-4D97-AF65-F5344CB8AC3E}">
        <p14:creationId xmlns:p14="http://schemas.microsoft.com/office/powerpoint/2010/main" val="2091572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GB"/>
          </a:p>
        </p:txBody>
      </p:sp>
      <p:sp>
        <p:nvSpPr>
          <p:cNvPr id="3" name="عنصر نائب للمحتوى 2"/>
          <p:cNvSpPr>
            <a:spLocks noGrp="1"/>
          </p:cNvSpPr>
          <p:nvPr>
            <p:ph idx="1"/>
          </p:nvPr>
        </p:nvSpPr>
        <p:spPr/>
        <p:txBody>
          <a:bodyPr>
            <a:normAutofit/>
          </a:bodyPr>
          <a:lstStyle/>
          <a:p>
            <a:r>
              <a:rPr lang="ar-SA" sz="2400" dirty="0" smtClean="0"/>
              <a:t>يعد لتنافس احدى اليات الانتخاب الطبيعي ومن نتائج التنافس بين الانواع</a:t>
            </a:r>
            <a:r>
              <a:rPr lang="ar-SA" sz="2400" dirty="0"/>
              <a:t> المهمة </a:t>
            </a:r>
            <a:r>
              <a:rPr lang="ar-SA" sz="2400" dirty="0" smtClean="0"/>
              <a:t>هو ان يؤدي الى التوازن بين النوعين المتنافسين او قد ينتج عنه بأن يحل احد لنوعين محل الاخر او يجبره على الرحيل الى مكان اخر  او استخدام غذاء او نشاط مختلف أي يجب ان يكون لكهما مركز وظيفي مختلف أي انه </a:t>
            </a:r>
            <a:r>
              <a:rPr lang="ar-SA" sz="2400" dirty="0" err="1" smtClean="0"/>
              <a:t>لايمكن</a:t>
            </a:r>
            <a:r>
              <a:rPr lang="ar-SA" sz="2400" dirty="0" smtClean="0"/>
              <a:t> لوعين لهما نفس المركز الوظيفي ان يبقيا في نفس المكان او الزمان أي يجب ان ينعزلا بيئيا ويكون لكل منهما مركز بيئي مختلف وهذا يعرف بمبدأ الاقصاء التنافسي او مبدأ </a:t>
            </a:r>
            <a:r>
              <a:rPr lang="ar-SA" sz="2400" dirty="0" err="1" smtClean="0"/>
              <a:t>كاوس</a:t>
            </a:r>
            <a:r>
              <a:rPr lang="ar-SA" sz="2400" dirty="0" smtClean="0"/>
              <a:t> </a:t>
            </a:r>
            <a:r>
              <a:rPr lang="en-US" sz="2400" dirty="0" err="1" smtClean="0"/>
              <a:t>Gauses</a:t>
            </a:r>
            <a:r>
              <a:rPr lang="en-US" sz="2400" dirty="0" smtClean="0"/>
              <a:t> principle </a:t>
            </a:r>
            <a:r>
              <a:rPr lang="ar-SA" sz="2400" dirty="0" smtClean="0"/>
              <a:t> </a:t>
            </a:r>
          </a:p>
        </p:txBody>
      </p:sp>
    </p:spTree>
    <p:extLst>
      <p:ext uri="{BB962C8B-B14F-4D97-AF65-F5344CB8AC3E}">
        <p14:creationId xmlns:p14="http://schemas.microsoft.com/office/powerpoint/2010/main" val="374746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امثلة</a:t>
            </a:r>
            <a:endParaRPr lang="en-GB" dirty="0"/>
          </a:p>
        </p:txBody>
      </p:sp>
      <p:sp>
        <p:nvSpPr>
          <p:cNvPr id="3" name="عنصر نائب للمحتوى 2"/>
          <p:cNvSpPr>
            <a:spLocks noGrp="1"/>
          </p:cNvSpPr>
          <p:nvPr>
            <p:ph idx="1"/>
          </p:nvPr>
        </p:nvSpPr>
        <p:spPr/>
        <p:txBody>
          <a:bodyPr>
            <a:normAutofit/>
          </a:bodyPr>
          <a:lstStyle/>
          <a:p>
            <a:r>
              <a:rPr lang="ar-SA" sz="2000" dirty="0" smtClean="0"/>
              <a:t>تجربة خنافس الطحين وتسمى تجربة </a:t>
            </a:r>
            <a:r>
              <a:rPr lang="en-US" sz="2000" dirty="0" err="1"/>
              <a:t>Tribolium</a:t>
            </a:r>
            <a:r>
              <a:rPr lang="ar-SA" sz="2000" dirty="0"/>
              <a:t> </a:t>
            </a:r>
            <a:endParaRPr lang="ar-SA" sz="2000" dirty="0" smtClean="0"/>
          </a:p>
          <a:p>
            <a:r>
              <a:rPr lang="ar-SA" sz="2000" dirty="0" smtClean="0"/>
              <a:t>اذ تم اخذ نوعين من هذا الجنس وهما</a:t>
            </a:r>
            <a:r>
              <a:rPr lang="en-US" sz="2000" dirty="0" err="1"/>
              <a:t>Tribolium</a:t>
            </a:r>
            <a:r>
              <a:rPr lang="en-US" sz="2000" dirty="0"/>
              <a:t> </a:t>
            </a:r>
            <a:r>
              <a:rPr lang="en-US" sz="2000" dirty="0" err="1" smtClean="0"/>
              <a:t>confusum</a:t>
            </a:r>
            <a:r>
              <a:rPr lang="ar-SA" sz="2000" dirty="0" smtClean="0"/>
              <a:t>  و</a:t>
            </a:r>
            <a:r>
              <a:rPr lang="en-US" sz="2000" dirty="0" err="1"/>
              <a:t>Tribolium</a:t>
            </a:r>
            <a:r>
              <a:rPr lang="en-US" sz="2000" dirty="0"/>
              <a:t> </a:t>
            </a:r>
            <a:r>
              <a:rPr lang="en-US" sz="2000" dirty="0" err="1" smtClean="0"/>
              <a:t>confusum</a:t>
            </a:r>
            <a:r>
              <a:rPr lang="ar-SA" sz="2000" dirty="0" smtClean="0"/>
              <a:t> المتشابهين </a:t>
            </a:r>
            <a:r>
              <a:rPr lang="ar-SA" sz="2000" dirty="0" err="1" smtClean="0"/>
              <a:t>مظهريا</a:t>
            </a:r>
            <a:r>
              <a:rPr lang="ar-SA" sz="2000" dirty="0" smtClean="0"/>
              <a:t> وتكاثريا  ويعملان في نفس المركز البيئي  في المطاحن ومراكز الحبوب </a:t>
            </a:r>
          </a:p>
          <a:p>
            <a:r>
              <a:rPr lang="ar-SA" sz="2000" dirty="0" smtClean="0"/>
              <a:t>من نتائج هذه التجربة ان العامل المسؤول عن الاقصاء التنافسي كان عاملا خارجيا وهو الظرف البيئي الذي يفضله احدهما عن الاخر اذ بينت التجربة ان النوع </a:t>
            </a:r>
            <a:r>
              <a:rPr lang="en-US" sz="2000" dirty="0" err="1"/>
              <a:t>Tribolium</a:t>
            </a:r>
            <a:r>
              <a:rPr lang="en-US" sz="2000" dirty="0"/>
              <a:t> </a:t>
            </a:r>
            <a:r>
              <a:rPr lang="en-US" sz="2000" dirty="0" err="1"/>
              <a:t>confusum</a:t>
            </a:r>
            <a:r>
              <a:rPr lang="ar-SA" sz="2000" dirty="0"/>
              <a:t> </a:t>
            </a:r>
            <a:r>
              <a:rPr lang="ar-SA" sz="2000" dirty="0" smtClean="0"/>
              <a:t> يتكاثر اسرع في الظروف الباردة والجافة على العكس من النوع </a:t>
            </a:r>
            <a:r>
              <a:rPr lang="en-US" sz="2000" dirty="0" err="1"/>
              <a:t>Tribolium</a:t>
            </a:r>
            <a:r>
              <a:rPr lang="en-US" sz="2000" dirty="0"/>
              <a:t> </a:t>
            </a:r>
            <a:r>
              <a:rPr lang="en-US" sz="2000" dirty="0" err="1"/>
              <a:t>confusum</a:t>
            </a:r>
            <a:r>
              <a:rPr lang="ar-SA" sz="2000" dirty="0"/>
              <a:t> </a:t>
            </a:r>
            <a:r>
              <a:rPr lang="ar-SA" sz="2000" dirty="0" smtClean="0"/>
              <a:t>الذي يتكاثر اسرع في الظروف الدافئة والرطبة  وبذا يمكن ان يتواجدا في المختبر الى ما لا نهاية عند توفير الظرف الملائم لهما </a:t>
            </a:r>
            <a:r>
              <a:rPr lang="ar-SA" sz="2000" dirty="0" err="1" smtClean="0"/>
              <a:t>بالتنواب</a:t>
            </a:r>
            <a:r>
              <a:rPr lang="ar-SA" sz="2000" dirty="0" smtClean="0"/>
              <a:t> اما في البيئة الحقيقية وعند عدم ملائمة الظرف البيئي لاحد النوعين فانه سوف ينتقل الى مكان اكثر ملائمة له</a:t>
            </a:r>
            <a:endParaRPr lang="en-GB" sz="2000" dirty="0"/>
          </a:p>
        </p:txBody>
      </p:sp>
    </p:spTree>
    <p:extLst>
      <p:ext uri="{BB962C8B-B14F-4D97-AF65-F5344CB8AC3E}">
        <p14:creationId xmlns:p14="http://schemas.microsoft.com/office/powerpoint/2010/main" val="2575732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a:t>Tribolium</a:t>
            </a:r>
            <a:r>
              <a:rPr lang="en-US" dirty="0"/>
              <a:t> </a:t>
            </a:r>
            <a:r>
              <a:rPr lang="en-US" dirty="0" err="1"/>
              <a:t>confusum</a:t>
            </a:r>
            <a:endParaRPr lang="en-GB" dirty="0"/>
          </a:p>
        </p:txBody>
      </p:sp>
      <p:pic>
        <p:nvPicPr>
          <p:cNvPr id="1026" name="Picture 2" descr="C:\Users\الشرق الاوسط\Desktop\jjjjjjjjj\jjjjjjjjjjjj.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62325" y="1700808"/>
            <a:ext cx="2419350"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9575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a:t>Tribolium</a:t>
            </a:r>
            <a:r>
              <a:rPr lang="en-US" dirty="0"/>
              <a:t> </a:t>
            </a:r>
            <a:r>
              <a:rPr lang="en-US" dirty="0" err="1"/>
              <a:t>confusum</a:t>
            </a:r>
            <a:endParaRPr lang="en-GB" dirty="0"/>
          </a:p>
        </p:txBody>
      </p:sp>
      <p:pic>
        <p:nvPicPr>
          <p:cNvPr id="2050" name="Picture 2" descr="C:\Users\الشرق الاوسط\Desktop\jjjjjjjjj\kkkkkkkkk.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71800" y="1916832"/>
            <a:ext cx="3528392" cy="4104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8536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a:t>Tribolium</a:t>
            </a:r>
            <a:r>
              <a:rPr lang="en-US" dirty="0"/>
              <a:t> </a:t>
            </a:r>
            <a:r>
              <a:rPr lang="en-US" dirty="0" err="1"/>
              <a:t>castaneum</a:t>
            </a:r>
            <a:endParaRPr lang="en-GB" dirty="0"/>
          </a:p>
        </p:txBody>
      </p:sp>
      <p:pic>
        <p:nvPicPr>
          <p:cNvPr id="3074" name="Picture 2" descr="C:\Users\الشرق الاوسط\Desktop\jjjjjjjjj\;;;;;;;;;;;;;;;;;;;;;.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23728" y="1916832"/>
            <a:ext cx="5472608" cy="3528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748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التنافس في الطبيعة</a:t>
            </a:r>
            <a:endParaRPr lang="en-GB" dirty="0"/>
          </a:p>
        </p:txBody>
      </p:sp>
      <p:sp>
        <p:nvSpPr>
          <p:cNvPr id="3" name="عنصر نائب للمحتوى 2"/>
          <p:cNvSpPr>
            <a:spLocks noGrp="1"/>
          </p:cNvSpPr>
          <p:nvPr>
            <p:ph idx="1"/>
          </p:nvPr>
        </p:nvSpPr>
        <p:spPr/>
        <p:txBody>
          <a:bodyPr>
            <a:normAutofit/>
          </a:bodyPr>
          <a:lstStyle/>
          <a:p>
            <a:r>
              <a:rPr lang="ar-SA" sz="2000" dirty="0" smtClean="0"/>
              <a:t>من الصعب ايضاح التنافس في الطبيعة </a:t>
            </a:r>
            <a:r>
              <a:rPr lang="ar-SA" sz="2000" dirty="0" err="1" smtClean="0"/>
              <a:t>وللاسباب</a:t>
            </a:r>
            <a:r>
              <a:rPr lang="ar-SA" sz="2000" dirty="0" smtClean="0"/>
              <a:t> التالية </a:t>
            </a:r>
          </a:p>
          <a:p>
            <a:pPr marL="0" indent="0">
              <a:buNone/>
            </a:pPr>
            <a:r>
              <a:rPr lang="ar-SA" sz="2000" dirty="0" smtClean="0"/>
              <a:t>1- ان عدم ملاحظة التنافس بين الانواع  </a:t>
            </a:r>
            <a:r>
              <a:rPr lang="en-US" sz="2000" dirty="0" smtClean="0"/>
              <a:t>interspecific comp. </a:t>
            </a:r>
            <a:r>
              <a:rPr lang="ar-SA" sz="2000" dirty="0" smtClean="0"/>
              <a:t>  نتج عن ان التنافس قد تم في الماضي وان هذه الانواع قد تأقلمت للعيش المشترك </a:t>
            </a:r>
          </a:p>
          <a:p>
            <a:pPr marL="0" indent="0">
              <a:buNone/>
            </a:pPr>
            <a:r>
              <a:rPr lang="ar-SA" sz="2000" dirty="0" smtClean="0"/>
              <a:t>2- الانواع غير المقاومة للتنافس قد اقصيت من قبل المنافس الاقوى من خلال فعل الاقصاء التنافسي </a:t>
            </a:r>
            <a:r>
              <a:rPr lang="en-US" sz="2000" dirty="0" smtClean="0"/>
              <a:t>competitive exclusion </a:t>
            </a:r>
            <a:r>
              <a:rPr lang="ar-SA" sz="2000" dirty="0" smtClean="0"/>
              <a:t>  </a:t>
            </a:r>
          </a:p>
          <a:p>
            <a:pPr marL="0" indent="0">
              <a:buNone/>
            </a:pPr>
            <a:r>
              <a:rPr lang="ar-SA" sz="2000" dirty="0" smtClean="0"/>
              <a:t>3- لا يمكن ملاحظة التنافس في الانواع الصغيرة الحجم وقصيرة العمر مثل الحشرات والنباتات الحولية . </a:t>
            </a:r>
            <a:endParaRPr lang="en-GB" sz="2000" dirty="0"/>
          </a:p>
          <a:p>
            <a:pPr marL="0" indent="0">
              <a:buNone/>
            </a:pPr>
            <a:endParaRPr lang="ar-SA" sz="2000" dirty="0" smtClean="0"/>
          </a:p>
        </p:txBody>
      </p:sp>
    </p:spTree>
    <p:extLst>
      <p:ext uri="{BB962C8B-B14F-4D97-AF65-F5344CB8AC3E}">
        <p14:creationId xmlns:p14="http://schemas.microsoft.com/office/powerpoint/2010/main" val="3900587837"/>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1097</Words>
  <Application>Microsoft Office PowerPoint</Application>
  <PresentationFormat>عرض على الشاشة (3:4)‏</PresentationFormat>
  <Paragraphs>95</Paragraphs>
  <Slides>30</Slides>
  <Notes>0</Notes>
  <HiddenSlides>0</HiddenSlides>
  <MMClips>0</MMClips>
  <ScaleCrop>false</ScaleCrop>
  <HeadingPairs>
    <vt:vector size="4" baseType="variant">
      <vt:variant>
        <vt:lpstr>نسق</vt:lpstr>
      </vt:variant>
      <vt:variant>
        <vt:i4>1</vt:i4>
      </vt:variant>
      <vt:variant>
        <vt:lpstr>عناوين الشرائح</vt:lpstr>
      </vt:variant>
      <vt:variant>
        <vt:i4>30</vt:i4>
      </vt:variant>
    </vt:vector>
  </HeadingPairs>
  <TitlesOfParts>
    <vt:vector size="31" baseType="lpstr">
      <vt:lpstr>سمة Office</vt:lpstr>
      <vt:lpstr>العوامل الحياتية والعلاقات المتداخلة بين الكائنات الحية والمجتمعات السكانية</vt:lpstr>
      <vt:lpstr>عرض تقديمي في PowerPoint</vt:lpstr>
      <vt:lpstr>العلاقات السالبة </vt:lpstr>
      <vt:lpstr>عرض تقديمي في PowerPoint</vt:lpstr>
      <vt:lpstr>امثلة</vt:lpstr>
      <vt:lpstr>Tribolium confusum</vt:lpstr>
      <vt:lpstr>Tribolium confusum</vt:lpstr>
      <vt:lpstr>Tribolium castaneum</vt:lpstr>
      <vt:lpstr>التنافس في الطبيعة</vt:lpstr>
      <vt:lpstr>دراسة لاك Lack </vt:lpstr>
      <vt:lpstr>دراسة العالم فراير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العلاقات بين r-selection  و  k-selection   </vt:lpstr>
      <vt:lpstr>الافتراس</vt:lpstr>
      <vt:lpstr>انواع التذبذب</vt:lpstr>
      <vt:lpstr>تجربة كاوس </vt:lpstr>
      <vt:lpstr>تجربة كاوس</vt:lpstr>
      <vt:lpstr>Didinium</vt:lpstr>
      <vt:lpstr>عرض تقديمي في PowerPoint</vt:lpstr>
      <vt:lpstr>عرض تقديمي في PowerPoint</vt:lpstr>
      <vt:lpstr>عرض تقديمي في PowerPoint</vt:lpstr>
      <vt:lpstr>عرض تقديمي في PowerPoint</vt:lpstr>
      <vt:lpstr>دراسة بيئية للغزلان في امريكا </vt:lpstr>
      <vt:lpstr>نظام الفريسة-المفترس والتطور</vt:lpstr>
      <vt:lpstr>العلاقات الموجبة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العوامل الحياتية والعلاقات المتداخلة بين الكائنات الحية والمجتمعات السكانية</dc:title>
  <dc:creator>doaa</dc:creator>
  <cp:lastModifiedBy>الشرق الاوسط</cp:lastModifiedBy>
  <cp:revision>20</cp:revision>
  <dcterms:created xsi:type="dcterms:W3CDTF">2014-12-21T06:51:22Z</dcterms:created>
  <dcterms:modified xsi:type="dcterms:W3CDTF">2014-12-21T12:50:22Z</dcterms:modified>
</cp:coreProperties>
</file>