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9" r:id="rId3"/>
    <p:sldId id="272" r:id="rId4"/>
    <p:sldId id="271" r:id="rId5"/>
    <p:sldId id="273" r:id="rId6"/>
    <p:sldId id="257" r:id="rId7"/>
    <p:sldId id="258" r:id="rId8"/>
    <p:sldId id="260" r:id="rId9"/>
    <p:sldId id="261" r:id="rId10"/>
    <p:sldId id="262" r:id="rId11"/>
    <p:sldId id="263" r:id="rId12"/>
    <p:sldId id="264" r:id="rId13"/>
    <p:sldId id="265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15/05/1436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15/05/1436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15/05/1436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15/05/1436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504055"/>
          </a:xfrm>
        </p:spPr>
        <p:txBody>
          <a:bodyPr>
            <a:normAutofit fontScale="90000"/>
          </a:bodyPr>
          <a:lstStyle/>
          <a:p>
            <a:r>
              <a:rPr lang="ar-IQ" dirty="0" smtClean="0"/>
              <a:t>اكاسيد الكبريت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1484784"/>
            <a:ext cx="7920880" cy="460851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8" name="Picture 4" descr="C:\Users\Home HP\Downloads\الكبريت\sulfur-oxid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44824"/>
            <a:ext cx="4968552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يتكون حامض الكبريتوز من تفاعل ثنائي اوكسيد الكبريت مع الماء في الغلاف الجوي </a:t>
            </a:r>
          </a:p>
          <a:p>
            <a:r>
              <a:rPr lang="en-US" dirty="0" smtClean="0"/>
              <a:t>SO</a:t>
            </a:r>
            <a:r>
              <a:rPr lang="en-US" sz="2400" dirty="0" smtClean="0"/>
              <a:t>2</a:t>
            </a:r>
            <a:r>
              <a:rPr lang="en-US" dirty="0" smtClean="0"/>
              <a:t>+H</a:t>
            </a:r>
            <a:r>
              <a:rPr lang="en-US" sz="2400" dirty="0" smtClean="0"/>
              <a:t>2</a:t>
            </a:r>
            <a:r>
              <a:rPr lang="en-US" dirty="0" smtClean="0"/>
              <a:t>O………..H</a:t>
            </a:r>
            <a:r>
              <a:rPr lang="en-US" sz="2400" dirty="0" smtClean="0"/>
              <a:t>2</a:t>
            </a:r>
            <a:r>
              <a:rPr lang="en-US" dirty="0" smtClean="0"/>
              <a:t>SO</a:t>
            </a:r>
            <a:r>
              <a:rPr lang="en-US" sz="2400" dirty="0" smtClean="0"/>
              <a:t>3</a:t>
            </a:r>
            <a:endParaRPr lang="en-US" dirty="0" smtClean="0"/>
          </a:p>
          <a:p>
            <a:r>
              <a:rPr lang="en-US" dirty="0" smtClean="0"/>
              <a:t>H</a:t>
            </a:r>
            <a:r>
              <a:rPr lang="en-US" sz="2400" dirty="0" smtClean="0"/>
              <a:t>2</a:t>
            </a:r>
            <a:r>
              <a:rPr lang="en-US" dirty="0" smtClean="0"/>
              <a:t>SO</a:t>
            </a:r>
            <a:r>
              <a:rPr lang="en-US" sz="2400" dirty="0" smtClean="0"/>
              <a:t>3</a:t>
            </a:r>
            <a:r>
              <a:rPr lang="en-US" dirty="0" smtClean="0"/>
              <a:t>+</a:t>
            </a:r>
            <a:r>
              <a:rPr lang="en-US" sz="2800" dirty="0" smtClean="0"/>
              <a:t>1</a:t>
            </a:r>
            <a:r>
              <a:rPr lang="en-US" dirty="0" smtClean="0"/>
              <a:t>/</a:t>
            </a:r>
            <a:r>
              <a:rPr lang="en-US" sz="2400" dirty="0" smtClean="0"/>
              <a:t>2</a:t>
            </a:r>
            <a:r>
              <a:rPr lang="en-US" dirty="0" smtClean="0"/>
              <a:t>O</a:t>
            </a:r>
            <a:r>
              <a:rPr lang="en-US" sz="2000" dirty="0" smtClean="0"/>
              <a:t>2</a:t>
            </a:r>
            <a:r>
              <a:rPr lang="en-US" dirty="0" smtClean="0"/>
              <a:t>…………H</a:t>
            </a:r>
            <a:r>
              <a:rPr lang="en-US" sz="2400" dirty="0" smtClean="0"/>
              <a:t>2</a:t>
            </a:r>
            <a:r>
              <a:rPr lang="en-US" dirty="0" smtClean="0"/>
              <a:t>SO</a:t>
            </a:r>
            <a:r>
              <a:rPr lang="en-US" sz="2400" dirty="0" smtClean="0"/>
              <a:t>4</a:t>
            </a:r>
            <a:endParaRPr lang="en-US" dirty="0"/>
          </a:p>
        </p:txBody>
      </p:sp>
    </p:spTree>
  </p:cSld>
  <p:clrMapOvr>
    <a:masterClrMapping/>
  </p:clrMapOvr>
  <p:transition>
    <p:comb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IQ" dirty="0" smtClean="0"/>
              <a:t>يتفاعل حامض الكبريتيك مع </a:t>
            </a:r>
            <a:r>
              <a:rPr lang="ar-IQ" dirty="0" err="1" smtClean="0"/>
              <a:t>الامونيا</a:t>
            </a:r>
            <a:r>
              <a:rPr lang="ar-IQ" dirty="0" smtClean="0"/>
              <a:t> او الاملاح الفلزية مثل </a:t>
            </a:r>
            <a:r>
              <a:rPr lang="ar-IQ" dirty="0" err="1" smtClean="0"/>
              <a:t>كلوريد</a:t>
            </a:r>
            <a:r>
              <a:rPr lang="ar-IQ" dirty="0" smtClean="0"/>
              <a:t> الصوديوم الناتج من جزيئات البحر </a:t>
            </a:r>
            <a:r>
              <a:rPr lang="ar-IQ" dirty="0" err="1" smtClean="0"/>
              <a:t>لانتاج</a:t>
            </a:r>
            <a:r>
              <a:rPr lang="ar-IQ" dirty="0" smtClean="0"/>
              <a:t> املاح الكبريتات </a:t>
            </a:r>
          </a:p>
          <a:p>
            <a:pPr>
              <a:buNone/>
            </a:pPr>
            <a:r>
              <a:rPr lang="en-US" dirty="0" smtClean="0"/>
              <a:t>H</a:t>
            </a:r>
            <a:r>
              <a:rPr lang="en-US" sz="2000" dirty="0" smtClean="0"/>
              <a:t>2</a:t>
            </a:r>
            <a:r>
              <a:rPr lang="en-US" dirty="0" smtClean="0"/>
              <a:t>SO</a:t>
            </a:r>
            <a:r>
              <a:rPr lang="en-US" sz="2400" dirty="0" smtClean="0"/>
              <a:t>4</a:t>
            </a:r>
            <a:r>
              <a:rPr lang="en-US" dirty="0" smtClean="0"/>
              <a:t>+</a:t>
            </a:r>
            <a:r>
              <a:rPr lang="en-US" sz="2800" dirty="0" smtClean="0"/>
              <a:t>2</a:t>
            </a:r>
            <a:r>
              <a:rPr lang="en-US" dirty="0" smtClean="0"/>
              <a:t>NH</a:t>
            </a:r>
            <a:r>
              <a:rPr lang="en-US" sz="2400" dirty="0" smtClean="0"/>
              <a:t>3</a:t>
            </a:r>
            <a:r>
              <a:rPr lang="en-US" dirty="0" smtClean="0"/>
              <a:t>……..(NH</a:t>
            </a:r>
            <a:r>
              <a:rPr lang="en-US" sz="2400" dirty="0" smtClean="0"/>
              <a:t>4</a:t>
            </a:r>
            <a:r>
              <a:rPr lang="en-US" dirty="0" smtClean="0"/>
              <a:t>)</a:t>
            </a:r>
            <a:r>
              <a:rPr lang="en-US" sz="2400" dirty="0" smtClean="0"/>
              <a:t>2</a:t>
            </a:r>
            <a:r>
              <a:rPr lang="en-US" dirty="0" smtClean="0"/>
              <a:t>SO</a:t>
            </a:r>
            <a:r>
              <a:rPr lang="en-US" sz="2400" dirty="0" smtClean="0"/>
              <a:t>4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H</a:t>
            </a:r>
            <a:r>
              <a:rPr lang="en-US" sz="2000" dirty="0" smtClean="0"/>
              <a:t>2</a:t>
            </a:r>
            <a:r>
              <a:rPr lang="en-US" dirty="0" smtClean="0"/>
              <a:t>SO</a:t>
            </a:r>
            <a:r>
              <a:rPr lang="en-US" sz="2400" dirty="0" smtClean="0"/>
              <a:t>4</a:t>
            </a:r>
            <a:r>
              <a:rPr lang="en-US" dirty="0" smtClean="0"/>
              <a:t>+2NaCl………..Na</a:t>
            </a:r>
            <a:r>
              <a:rPr lang="en-US" sz="2400" dirty="0" smtClean="0"/>
              <a:t>2</a:t>
            </a:r>
            <a:r>
              <a:rPr lang="en-US" dirty="0" smtClean="0"/>
              <a:t>SO</a:t>
            </a:r>
            <a:r>
              <a:rPr lang="en-US" sz="2400" dirty="0" smtClean="0"/>
              <a:t>4</a:t>
            </a:r>
            <a:r>
              <a:rPr lang="en-US" dirty="0" smtClean="0"/>
              <a:t>+2HCl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المطر الحامضي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يؤدي حامض الكبريتيك وحامض الكبريتوز وحامض </a:t>
            </a:r>
            <a:r>
              <a:rPr lang="ar-IQ" dirty="0" err="1" smtClean="0"/>
              <a:t>الهيدروليك</a:t>
            </a:r>
            <a:r>
              <a:rPr lang="ar-IQ" dirty="0" smtClean="0"/>
              <a:t> وكبريتات </a:t>
            </a:r>
            <a:r>
              <a:rPr lang="ar-IQ" dirty="0" err="1" smtClean="0"/>
              <a:t>الامونيوم</a:t>
            </a:r>
            <a:r>
              <a:rPr lang="ar-IQ" dirty="0" smtClean="0"/>
              <a:t> الى خفض قيم الاس الهيدروجيني لمياه الامطار </a:t>
            </a:r>
          </a:p>
          <a:p>
            <a:r>
              <a:rPr lang="ar-IQ" dirty="0" smtClean="0"/>
              <a:t>يتراوح الاس الهيدروجيني للمطر الحامضي من 2.1 الى 5 </a:t>
            </a:r>
          </a:p>
          <a:p>
            <a:endParaRPr lang="en-US" dirty="0"/>
          </a:p>
        </p:txBody>
      </p:sp>
    </p:spTree>
  </p:cSld>
  <p:clrMapOvr>
    <a:masterClrMapping/>
  </p:clrMapOvr>
  <p:transition>
    <p:zoom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Home HP\Downloads\الكبريت\lake_acidification_resiz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8628" y="2276872"/>
            <a:ext cx="5331655" cy="364562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تأثيرات اكاسيد الكبريت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400" dirty="0" smtClean="0"/>
              <a:t>التأثيرات الحادة </a:t>
            </a:r>
            <a:r>
              <a:rPr lang="en-US" sz="2400" dirty="0" smtClean="0"/>
              <a:t>Acute effects</a:t>
            </a:r>
            <a:r>
              <a:rPr lang="ar-IQ" sz="2400" dirty="0" smtClean="0"/>
              <a:t> تكون واضحة وفورية بعد فترة تعرض </a:t>
            </a:r>
            <a:r>
              <a:rPr lang="ar-IQ" sz="2400" dirty="0" err="1" smtClean="0"/>
              <a:t>قصيرة </a:t>
            </a:r>
            <a:r>
              <a:rPr lang="ar-IQ" sz="2400" dirty="0" smtClean="0"/>
              <a:t>(بضعة ايام كحد اقصى</a:t>
            </a:r>
            <a:r>
              <a:rPr lang="ar-IQ" sz="2400" dirty="0" err="1" smtClean="0"/>
              <a:t>)</a:t>
            </a:r>
            <a:endParaRPr lang="ar-IQ" sz="2400" dirty="0" smtClean="0"/>
          </a:p>
          <a:p>
            <a:r>
              <a:rPr lang="ar-IQ" sz="2400" dirty="0" smtClean="0"/>
              <a:t>تأثيرات مزمنة </a:t>
            </a:r>
            <a:r>
              <a:rPr lang="en-US" sz="2400" dirty="0" smtClean="0"/>
              <a:t>Chronic effects</a:t>
            </a:r>
            <a:r>
              <a:rPr lang="ar-IQ" sz="2400" dirty="0" smtClean="0"/>
              <a:t> تتضح بعد فترات اطول من التعرض المستمر </a:t>
            </a:r>
          </a:p>
          <a:p>
            <a:r>
              <a:rPr lang="ar-IQ" sz="2400" dirty="0" smtClean="0"/>
              <a:t>يؤدي التعرض الى اكاسيد الكبريت الى تلف مواد </a:t>
            </a:r>
            <a:r>
              <a:rPr lang="ar-IQ" sz="2400" dirty="0" err="1" smtClean="0"/>
              <a:t>البناء </a:t>
            </a:r>
            <a:r>
              <a:rPr lang="ar-IQ" sz="2400" dirty="0" smtClean="0"/>
              <a:t>(حجر </a:t>
            </a:r>
            <a:r>
              <a:rPr lang="ar-IQ" sz="2400" dirty="0" err="1" smtClean="0"/>
              <a:t>الكلس</a:t>
            </a:r>
            <a:r>
              <a:rPr lang="ar-IQ" sz="2400" dirty="0" smtClean="0"/>
              <a:t> </a:t>
            </a:r>
            <a:r>
              <a:rPr lang="ar-IQ" sz="2400" dirty="0" err="1" smtClean="0"/>
              <a:t>والواح</a:t>
            </a:r>
            <a:r>
              <a:rPr lang="ar-IQ" sz="2400" dirty="0" smtClean="0"/>
              <a:t> اكساء السقوف </a:t>
            </a:r>
            <a:r>
              <a:rPr lang="ar-IQ" sz="2400" dirty="0" err="1" smtClean="0"/>
              <a:t>والملاط</a:t>
            </a:r>
            <a:r>
              <a:rPr lang="ar-IQ" sz="2400" dirty="0" smtClean="0"/>
              <a:t>)والمنحوتات </a:t>
            </a:r>
          </a:p>
          <a:p>
            <a:r>
              <a:rPr lang="ar-IQ" sz="2400" dirty="0" err="1" smtClean="0"/>
              <a:t>تاكل</a:t>
            </a:r>
            <a:r>
              <a:rPr lang="ar-IQ" sz="2400" dirty="0" smtClean="0"/>
              <a:t> الفلزات كالحديد والفولاذ والزنك </a:t>
            </a:r>
          </a:p>
          <a:p>
            <a:r>
              <a:rPr lang="ar-IQ" sz="2400" dirty="0" smtClean="0"/>
              <a:t>فقدان الوان الاقمشة </a:t>
            </a:r>
            <a:r>
              <a:rPr lang="ar-IQ" sz="2400" dirty="0" err="1" smtClean="0"/>
              <a:t>والملابس </a:t>
            </a:r>
            <a:r>
              <a:rPr lang="ar-IQ" sz="2400" dirty="0" smtClean="0"/>
              <a:t>(القطن </a:t>
            </a:r>
            <a:r>
              <a:rPr lang="ar-IQ" sz="2400" dirty="0" err="1" smtClean="0"/>
              <a:t>والناليون</a:t>
            </a:r>
            <a:r>
              <a:rPr lang="ar-IQ" sz="2400" dirty="0" smtClean="0"/>
              <a:t> </a:t>
            </a:r>
            <a:r>
              <a:rPr lang="ar-IQ" sz="2400" dirty="0" err="1" smtClean="0"/>
              <a:t>والريون</a:t>
            </a:r>
            <a:r>
              <a:rPr lang="ar-IQ" sz="2400" dirty="0" smtClean="0"/>
              <a:t> </a:t>
            </a:r>
            <a:r>
              <a:rPr lang="ar-IQ" sz="2400" dirty="0" err="1" smtClean="0"/>
              <a:t>والجلد </a:t>
            </a:r>
            <a:r>
              <a:rPr lang="ar-IQ" sz="2400" dirty="0" smtClean="0"/>
              <a:t>) والورق </a:t>
            </a:r>
            <a:endParaRPr lang="en-US" sz="2400" dirty="0"/>
          </a:p>
        </p:txBody>
      </p:sp>
    </p:spTree>
  </p:cSld>
  <p:clrMapOvr>
    <a:masterClrMapping/>
  </p:clrMapOvr>
  <p:transition>
    <p:pull dir="l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ان تركيز اقل من 0.03 جزء بالمليون من ثنائي اوكسيد الكبريت يؤثر على </a:t>
            </a:r>
            <a:r>
              <a:rPr lang="ar-IQ" dirty="0" err="1" smtClean="0"/>
              <a:t>النباتات .</a:t>
            </a:r>
            <a:endParaRPr lang="ar-IQ" dirty="0" smtClean="0"/>
          </a:p>
          <a:p>
            <a:r>
              <a:rPr lang="ar-IQ" dirty="0" err="1" smtClean="0"/>
              <a:t>التراكيز</a:t>
            </a:r>
            <a:r>
              <a:rPr lang="ar-IQ" dirty="0" smtClean="0"/>
              <a:t> العالية منه وعلى فترات قصيرة تسبب تلف الاوراق الحاد مثل </a:t>
            </a:r>
            <a:r>
              <a:rPr lang="ar-IQ" dirty="0" err="1" smtClean="0"/>
              <a:t>النخر </a:t>
            </a:r>
            <a:r>
              <a:rPr lang="ar-IQ" dirty="0" smtClean="0"/>
              <a:t>(تلف النسيج</a:t>
            </a:r>
            <a:r>
              <a:rPr lang="ar-IQ" dirty="0" err="1" smtClean="0"/>
              <a:t>)</a:t>
            </a:r>
            <a:r>
              <a:rPr lang="ar-IQ" dirty="0" smtClean="0"/>
              <a:t> </a:t>
            </a:r>
          </a:p>
          <a:p>
            <a:r>
              <a:rPr lang="ar-IQ" dirty="0" err="1" smtClean="0"/>
              <a:t>الترتكيز</a:t>
            </a:r>
            <a:r>
              <a:rPr lang="ar-IQ" dirty="0" smtClean="0"/>
              <a:t> الواطئة لفترات </a:t>
            </a:r>
            <a:r>
              <a:rPr lang="ar-IQ" dirty="0" err="1" smtClean="0"/>
              <a:t>طويلة </a:t>
            </a:r>
            <a:r>
              <a:rPr lang="ar-IQ" dirty="0" smtClean="0"/>
              <a:t>(ايام او اسابيع) تسبب تلف الاوراق المزمن كالاصفرار </a:t>
            </a:r>
            <a:r>
              <a:rPr lang="ar-IQ" dirty="0" err="1" smtClean="0"/>
              <a:t>التدريجي </a:t>
            </a:r>
            <a:r>
              <a:rPr lang="ar-IQ" dirty="0" smtClean="0"/>
              <a:t>(الشحوب) بسبب اعاقة تكوين الكلوروفيل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ان كلا من ثنائي اوكسيد الكبريت وحامض الكبريتيك قادر على تهيج الجهاز التنفسي في الحيوانات </a:t>
            </a:r>
            <a:r>
              <a:rPr lang="ar-IQ" dirty="0" err="1" smtClean="0"/>
              <a:t>والانسان</a:t>
            </a:r>
            <a:r>
              <a:rPr lang="ar-IQ" dirty="0" smtClean="0"/>
              <a:t> اذ يسبب تلف الرئة </a:t>
            </a:r>
            <a:endParaRPr lang="en-US" dirty="0"/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مصادره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400" dirty="0" smtClean="0"/>
              <a:t>حرق الفحم </a:t>
            </a:r>
          </a:p>
          <a:p>
            <a:r>
              <a:rPr lang="ar-IQ" sz="2400" dirty="0" smtClean="0"/>
              <a:t>حرق الوقود</a:t>
            </a:r>
          </a:p>
          <a:p>
            <a:r>
              <a:rPr lang="ar-IQ" sz="2400" dirty="0" smtClean="0"/>
              <a:t>مصاهر النحاس</a:t>
            </a:r>
          </a:p>
          <a:p>
            <a:r>
              <a:rPr lang="ar-IQ" sz="2400" dirty="0" smtClean="0"/>
              <a:t>صهر </a:t>
            </a:r>
            <a:r>
              <a:rPr lang="ar-IQ" sz="2400" dirty="0" err="1" smtClean="0"/>
              <a:t>الخارصين</a:t>
            </a:r>
            <a:r>
              <a:rPr lang="ar-IQ" sz="2400" dirty="0" smtClean="0"/>
              <a:t> والرصاص</a:t>
            </a:r>
          </a:p>
          <a:p>
            <a:r>
              <a:rPr lang="en-US" sz="2400" dirty="0" smtClean="0"/>
              <a:t>H2S</a:t>
            </a:r>
            <a:r>
              <a:rPr lang="ar-IQ" sz="2400" dirty="0" smtClean="0"/>
              <a:t> من الارض</a:t>
            </a:r>
          </a:p>
          <a:p>
            <a:r>
              <a:rPr lang="en-US" sz="2400" dirty="0" smtClean="0"/>
              <a:t>H2S</a:t>
            </a:r>
            <a:r>
              <a:rPr lang="ar-IQ" sz="2400" dirty="0" smtClean="0"/>
              <a:t> من البحار </a:t>
            </a:r>
          </a:p>
          <a:p>
            <a:r>
              <a:rPr lang="ar-IQ" sz="2400" dirty="0" smtClean="0"/>
              <a:t>الكبريتات من رذاذ البحار </a:t>
            </a:r>
          </a:p>
          <a:p>
            <a:r>
              <a:rPr lang="ar-IQ" sz="2400" dirty="0" smtClean="0"/>
              <a:t>الاسمدة</a:t>
            </a:r>
          </a:p>
          <a:p>
            <a:endParaRPr lang="en-US" sz="2400" dirty="0"/>
          </a:p>
        </p:txBody>
      </p:sp>
    </p:spTree>
  </p:cSld>
  <p:clrMapOvr>
    <a:masterClrMapping/>
  </p:clrMapOvr>
  <p:transition>
    <p:wipe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Home HP\Downloads\الكبريت\ممم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988840"/>
            <a:ext cx="4968552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Home HP\Downloads\الكبريت\2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00808"/>
            <a:ext cx="6192688" cy="3948311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Home HP\Downloads\الكبريت\dietsolaki_photos062211030641paefmuof7hvx1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4743" y="1600200"/>
            <a:ext cx="6234514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اهم اكاسيد الكبريت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400" dirty="0" smtClean="0"/>
              <a:t>ثالث اوكسيد الكبريت         </a:t>
            </a:r>
            <a:r>
              <a:rPr lang="en-US" sz="2400" dirty="0" smtClean="0"/>
              <a:t>SO</a:t>
            </a:r>
            <a:r>
              <a:rPr lang="en-US" sz="1800" dirty="0" smtClean="0"/>
              <a:t>3</a:t>
            </a:r>
            <a:endParaRPr lang="ar-IQ" sz="2400" dirty="0" smtClean="0"/>
          </a:p>
          <a:p>
            <a:r>
              <a:rPr lang="ar-IQ" sz="2400" dirty="0" smtClean="0"/>
              <a:t>كبريتيد الهدروجين           </a:t>
            </a:r>
            <a:r>
              <a:rPr lang="en-US" sz="2400" dirty="0" smtClean="0"/>
              <a:t>H</a:t>
            </a:r>
            <a:r>
              <a:rPr lang="en-US" sz="1800" dirty="0" smtClean="0"/>
              <a:t>2</a:t>
            </a:r>
            <a:r>
              <a:rPr lang="en-US" sz="2400" dirty="0" smtClean="0"/>
              <a:t>S</a:t>
            </a:r>
            <a:endParaRPr lang="ar-IQ" sz="2400" dirty="0" smtClean="0"/>
          </a:p>
          <a:p>
            <a:r>
              <a:rPr lang="ar-IQ" sz="2400" dirty="0" smtClean="0"/>
              <a:t>ثنائي اوكسيد الكبريت </a:t>
            </a:r>
            <a:r>
              <a:rPr lang="en-US" sz="2400" dirty="0" smtClean="0"/>
              <a:t> SO3</a:t>
            </a:r>
            <a:r>
              <a:rPr lang="ar-IQ" sz="2400" dirty="0" smtClean="0"/>
              <a:t>غاز عديم اللون غير قابل للاشتعال له مذاق لاذع </a:t>
            </a:r>
            <a:r>
              <a:rPr lang="ar-IQ" sz="2400" dirty="0" err="1" smtClean="0"/>
              <a:t>بتراكيز</a:t>
            </a:r>
            <a:r>
              <a:rPr lang="ar-IQ" sz="2400" dirty="0" smtClean="0"/>
              <a:t> اقل من جزء واحد بالمليون </a:t>
            </a:r>
          </a:p>
          <a:p>
            <a:r>
              <a:rPr lang="ar-IQ" sz="2400" dirty="0" smtClean="0"/>
              <a:t>يتأكسد الى ثالث اوكسيد الكبريت في الجو بواسطة عمليات ضوئية كيميائية او محفز بعوامل محفزة مساعدة </a:t>
            </a:r>
          </a:p>
          <a:p>
            <a:r>
              <a:rPr lang="ar-IQ" sz="2400" dirty="0" smtClean="0"/>
              <a:t>وبوجود الرطوبة يتحول الى حامض الكبريتيك او ملح الكبريتات وكلاهما خطر على الصحة</a:t>
            </a:r>
          </a:p>
          <a:p>
            <a:r>
              <a:rPr lang="ar-IQ" sz="2400" dirty="0" smtClean="0"/>
              <a:t>نصف عمره في الجو 3 ايام</a:t>
            </a:r>
          </a:p>
          <a:p>
            <a:endParaRPr lang="en-US" sz="2400" dirty="0"/>
          </a:p>
        </p:txBody>
      </p:sp>
    </p:spTree>
  </p:cSld>
  <p:clrMapOvr>
    <a:masterClrMapping/>
  </p:clrMapOvr>
  <p:transition>
    <p:wheel spokes="3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IQ" sz="2800" dirty="0" smtClean="0"/>
              <a:t>كبريتيد الهدروجين يتأكسد بواسطة الاوكسجين الذري او الاوكسجين الثنائي </a:t>
            </a:r>
            <a:r>
              <a:rPr lang="ar-IQ" sz="2800" dirty="0" err="1" smtClean="0"/>
              <a:t>والاوزون</a:t>
            </a:r>
            <a:endParaRPr lang="en-US" sz="28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</a:t>
            </a:r>
            <a:r>
              <a:rPr lang="en-US" sz="2000" dirty="0" smtClean="0"/>
              <a:t>2</a:t>
            </a:r>
            <a:r>
              <a:rPr lang="en-US" dirty="0" smtClean="0"/>
              <a:t>S +0………..HS+HO……O</a:t>
            </a:r>
            <a:r>
              <a:rPr lang="en-US" sz="2000" dirty="0" smtClean="0"/>
              <a:t>2</a:t>
            </a:r>
            <a:r>
              <a:rPr lang="en-US" dirty="0" smtClean="0"/>
              <a:t>……SO</a:t>
            </a:r>
            <a:r>
              <a:rPr lang="en-US" sz="2000" dirty="0" smtClean="0"/>
              <a:t>2</a:t>
            </a:r>
            <a:r>
              <a:rPr lang="en-US" dirty="0" smtClean="0"/>
              <a:t>+H</a:t>
            </a:r>
            <a:r>
              <a:rPr lang="en-US" sz="2000" dirty="0" smtClean="0"/>
              <a:t>2</a:t>
            </a:r>
            <a:r>
              <a:rPr lang="en-US" dirty="0" smtClean="0"/>
              <a:t>O</a:t>
            </a:r>
          </a:p>
          <a:p>
            <a:r>
              <a:rPr lang="en-US" dirty="0" smtClean="0"/>
              <a:t>H</a:t>
            </a:r>
            <a:r>
              <a:rPr lang="en-US" sz="2000" dirty="0" smtClean="0"/>
              <a:t>2</a:t>
            </a:r>
            <a:r>
              <a:rPr lang="en-US" dirty="0" smtClean="0"/>
              <a:t>S+</a:t>
            </a:r>
            <a:r>
              <a:rPr lang="en-US" sz="2400" dirty="0" smtClean="0"/>
              <a:t>2</a:t>
            </a:r>
            <a:r>
              <a:rPr lang="en-US" dirty="0" smtClean="0"/>
              <a:t>/</a:t>
            </a:r>
            <a:r>
              <a:rPr lang="en-US" sz="2400" dirty="0" smtClean="0"/>
              <a:t>3</a:t>
            </a:r>
            <a:r>
              <a:rPr lang="en-US" dirty="0" smtClean="0"/>
              <a:t>O</a:t>
            </a:r>
            <a:r>
              <a:rPr lang="en-US" sz="2000" dirty="0" smtClean="0"/>
              <a:t>2</a:t>
            </a:r>
            <a:r>
              <a:rPr lang="en-US" dirty="0" smtClean="0"/>
              <a:t>…………SO</a:t>
            </a:r>
            <a:r>
              <a:rPr lang="en-US" sz="2000" dirty="0" smtClean="0"/>
              <a:t>2</a:t>
            </a:r>
            <a:r>
              <a:rPr lang="en-US" dirty="0" smtClean="0"/>
              <a:t>+H</a:t>
            </a:r>
            <a:r>
              <a:rPr lang="en-US" sz="2000" dirty="0" smtClean="0"/>
              <a:t>2</a:t>
            </a:r>
            <a:r>
              <a:rPr lang="en-US" dirty="0" smtClean="0"/>
              <a:t>O</a:t>
            </a:r>
          </a:p>
          <a:p>
            <a:r>
              <a:rPr lang="en-US" dirty="0" smtClean="0"/>
              <a:t>H</a:t>
            </a:r>
            <a:r>
              <a:rPr lang="en-US" sz="2400" dirty="0" smtClean="0"/>
              <a:t>2</a:t>
            </a:r>
            <a:r>
              <a:rPr lang="en-US" dirty="0" smtClean="0"/>
              <a:t>S+O</a:t>
            </a:r>
            <a:r>
              <a:rPr lang="en-US" sz="2000" dirty="0" smtClean="0"/>
              <a:t>3</a:t>
            </a:r>
            <a:r>
              <a:rPr lang="en-US" dirty="0" smtClean="0"/>
              <a:t>………….SO</a:t>
            </a:r>
            <a:r>
              <a:rPr lang="en-US" sz="2000" dirty="0" smtClean="0"/>
              <a:t>2</a:t>
            </a:r>
            <a:r>
              <a:rPr lang="en-US" dirty="0" smtClean="0"/>
              <a:t>+H</a:t>
            </a:r>
            <a:r>
              <a:rPr lang="en-US" sz="2000" dirty="0" smtClean="0"/>
              <a:t>2</a:t>
            </a:r>
            <a:r>
              <a:rPr lang="en-US" dirty="0" smtClean="0"/>
              <a:t>O</a:t>
            </a:r>
          </a:p>
          <a:p>
            <a:endParaRPr lang="en-US" dirty="0"/>
          </a:p>
        </p:txBody>
      </p:sp>
    </p:spTree>
  </p:cSld>
  <p:clrMapOvr>
    <a:masterClrMapping/>
  </p:clrMapOvr>
  <p:transition>
    <p:diamond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قد يختزل ثنائي اوكسيد الكبريت الى كبريتيد </a:t>
            </a:r>
            <a:r>
              <a:rPr lang="ar-IQ" dirty="0" smtClean="0"/>
              <a:t>الهيدروجين </a:t>
            </a:r>
            <a:r>
              <a:rPr lang="ar-IQ" dirty="0" smtClean="0"/>
              <a:t>الذي يتأكسد الى ثالث اوكسيد الكبريت وبوجود الماء يكون حامض الكبريتيك خلال ثوان عند تفاعله مع الماء</a:t>
            </a:r>
          </a:p>
          <a:p>
            <a:r>
              <a:rPr lang="en-US" dirty="0" smtClean="0"/>
              <a:t>SO</a:t>
            </a:r>
            <a:r>
              <a:rPr lang="en-US" sz="2400" dirty="0" smtClean="0"/>
              <a:t>3</a:t>
            </a:r>
            <a:r>
              <a:rPr lang="en-US" dirty="0" smtClean="0"/>
              <a:t>+H</a:t>
            </a:r>
            <a:r>
              <a:rPr lang="en-US" sz="2000" dirty="0" smtClean="0"/>
              <a:t>2</a:t>
            </a:r>
            <a:r>
              <a:rPr lang="en-US" dirty="0" smtClean="0"/>
              <a:t>O…………..H</a:t>
            </a:r>
            <a:r>
              <a:rPr lang="en-US" sz="2400" dirty="0" smtClean="0"/>
              <a:t>2</a:t>
            </a:r>
            <a:r>
              <a:rPr lang="en-US" dirty="0" smtClean="0"/>
              <a:t>SO</a:t>
            </a:r>
            <a:r>
              <a:rPr lang="en-US" sz="2400" dirty="0" smtClean="0"/>
              <a:t>4</a:t>
            </a:r>
            <a:endParaRPr lang="ar-IQ" dirty="0" smtClean="0"/>
          </a:p>
        </p:txBody>
      </p:sp>
    </p:spTree>
  </p:cSld>
  <p:clrMapOvr>
    <a:masterClrMapping/>
  </p:clrMapOvr>
  <p:transition>
    <p:strips dir="r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IQ" dirty="0" smtClean="0"/>
              <a:t>يمكن ان يتأكسد ثنائي اوكسيد الكبريت بواسطة الاوكسجين الذري او الاوكسجين لثنائي او الاوزون الى ثالث اوكسيد الكبريت </a:t>
            </a:r>
          </a:p>
          <a:p>
            <a:pPr>
              <a:buNone/>
            </a:pPr>
            <a:r>
              <a:rPr lang="en-US" dirty="0" smtClean="0"/>
              <a:t>SO</a:t>
            </a:r>
            <a:r>
              <a:rPr lang="en-US" sz="2400" dirty="0" smtClean="0"/>
              <a:t>2</a:t>
            </a:r>
            <a:r>
              <a:rPr lang="en-US" dirty="0" smtClean="0"/>
              <a:t>+O+M…………..SO</a:t>
            </a:r>
            <a:r>
              <a:rPr lang="en-US" sz="2400" dirty="0" smtClean="0"/>
              <a:t>3</a:t>
            </a:r>
            <a:r>
              <a:rPr lang="en-US" dirty="0" smtClean="0"/>
              <a:t>+M</a:t>
            </a:r>
          </a:p>
          <a:p>
            <a:pPr>
              <a:buNone/>
            </a:pPr>
            <a:r>
              <a:rPr lang="en-US" dirty="0" smtClean="0"/>
              <a:t>SO</a:t>
            </a:r>
            <a:r>
              <a:rPr lang="en-US" sz="2800" dirty="0" smtClean="0"/>
              <a:t>2</a:t>
            </a:r>
            <a:r>
              <a:rPr lang="en-US" dirty="0" smtClean="0"/>
              <a:t>+</a:t>
            </a:r>
            <a:r>
              <a:rPr lang="en-US" sz="2800" dirty="0" smtClean="0"/>
              <a:t>1</a:t>
            </a:r>
            <a:r>
              <a:rPr lang="en-US" dirty="0" smtClean="0"/>
              <a:t>/</a:t>
            </a:r>
            <a:r>
              <a:rPr lang="en-US" sz="2800" dirty="0" smtClean="0"/>
              <a:t>2</a:t>
            </a:r>
            <a:r>
              <a:rPr lang="en-US" dirty="0" smtClean="0"/>
              <a:t>O</a:t>
            </a:r>
            <a:r>
              <a:rPr lang="en-US" sz="2000" dirty="0" smtClean="0"/>
              <a:t>2</a:t>
            </a:r>
            <a:r>
              <a:rPr lang="en-US" dirty="0" smtClean="0"/>
              <a:t>…………….SO</a:t>
            </a:r>
            <a:r>
              <a:rPr lang="en-US" sz="2000" dirty="0" smtClean="0"/>
              <a:t>3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SO</a:t>
            </a:r>
            <a:r>
              <a:rPr lang="en-US" sz="2400" dirty="0" smtClean="0"/>
              <a:t>2</a:t>
            </a:r>
            <a:r>
              <a:rPr lang="en-US" dirty="0" smtClean="0"/>
              <a:t>+0</a:t>
            </a:r>
            <a:r>
              <a:rPr lang="en-US" sz="2400" dirty="0" smtClean="0"/>
              <a:t>3</a:t>
            </a:r>
            <a:r>
              <a:rPr lang="en-US" dirty="0" smtClean="0"/>
              <a:t>…………..SO</a:t>
            </a:r>
            <a:r>
              <a:rPr lang="en-US" sz="2400" dirty="0" smtClean="0"/>
              <a:t>3</a:t>
            </a:r>
            <a:r>
              <a:rPr lang="en-US" dirty="0" smtClean="0"/>
              <a:t>+O</a:t>
            </a:r>
            <a:r>
              <a:rPr lang="en-US" sz="2400" dirty="0" smtClean="0"/>
              <a:t>2</a:t>
            </a:r>
            <a:endParaRPr lang="en-US" dirty="0"/>
          </a:p>
        </p:txBody>
      </p:sp>
    </p:spTree>
  </p:cSld>
  <p:clrMapOvr>
    <a:masterClrMapping/>
  </p:clrMapOvr>
  <p:transition>
    <p:cover dir="ld"/>
  </p:transition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373</Words>
  <Application>Microsoft Office PowerPoint</Application>
  <PresentationFormat>عرض على الشاشة (3:4)‏</PresentationFormat>
  <Paragraphs>48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اكاسيد الكبريت</vt:lpstr>
      <vt:lpstr>مصادره</vt:lpstr>
      <vt:lpstr>الشريحة 3</vt:lpstr>
      <vt:lpstr>الشريحة 4</vt:lpstr>
      <vt:lpstr>الشريحة 5</vt:lpstr>
      <vt:lpstr>اهم اكاسيد الكبريت</vt:lpstr>
      <vt:lpstr>الشريحة 7</vt:lpstr>
      <vt:lpstr>الشريحة 8</vt:lpstr>
      <vt:lpstr>الشريحة 9</vt:lpstr>
      <vt:lpstr>الشريحة 10</vt:lpstr>
      <vt:lpstr>الشريحة 11</vt:lpstr>
      <vt:lpstr>المطر الحامضي</vt:lpstr>
      <vt:lpstr>الشريحة 13</vt:lpstr>
      <vt:lpstr>تأثيرات اكاسيد الكبريت</vt:lpstr>
      <vt:lpstr>الشريحة 15</vt:lpstr>
      <vt:lpstr>الشريحة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اكاسيد الكبريت</dc:title>
  <dc:creator>Home HP</dc:creator>
  <cp:lastModifiedBy>Home HP</cp:lastModifiedBy>
  <cp:revision>8</cp:revision>
  <dcterms:created xsi:type="dcterms:W3CDTF">2015-03-05T15:57:21Z</dcterms:created>
  <dcterms:modified xsi:type="dcterms:W3CDTF">2015-03-05T18:47:25Z</dcterms:modified>
</cp:coreProperties>
</file>