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92" r:id="rId7"/>
    <p:sldId id="293" r:id="rId8"/>
    <p:sldId id="295" r:id="rId9"/>
    <p:sldId id="294" r:id="rId10"/>
    <p:sldId id="261" r:id="rId11"/>
    <p:sldId id="262" r:id="rId12"/>
    <p:sldId id="263" r:id="rId13"/>
    <p:sldId id="264" r:id="rId14"/>
    <p:sldId id="265" r:id="rId15"/>
    <p:sldId id="266" r:id="rId16"/>
    <p:sldId id="267" r:id="rId17"/>
    <p:sldId id="268" r:id="rId18"/>
    <p:sldId id="269" r:id="rId19"/>
    <p:sldId id="270" r:id="rId20"/>
    <p:sldId id="272" r:id="rId21"/>
    <p:sldId id="273" r:id="rId22"/>
    <p:sldId id="274" r:id="rId23"/>
    <p:sldId id="275" r:id="rId24"/>
    <p:sldId id="276" r:id="rId25"/>
    <p:sldId id="271" r:id="rId26"/>
    <p:sldId id="277" r:id="rId27"/>
    <p:sldId id="278" r:id="rId28"/>
    <p:sldId id="279" r:id="rId29"/>
    <p:sldId id="280" r:id="rId30"/>
    <p:sldId id="285" r:id="rId31"/>
    <p:sldId id="284" r:id="rId32"/>
    <p:sldId id="286" r:id="rId33"/>
    <p:sldId id="287" r:id="rId34"/>
    <p:sldId id="288" r:id="rId35"/>
    <p:sldId id="281" r:id="rId36"/>
    <p:sldId id="282" r:id="rId37"/>
    <p:sldId id="283" r:id="rId38"/>
    <p:sldId id="289" r:id="rId39"/>
    <p:sldId id="290" r:id="rId40"/>
    <p:sldId id="291"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27/04/1436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27/04/1436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27/04/1436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27/04/1436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27/04/1436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27/04/1436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27/04/1436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27/04/1436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27/04/1436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27/04/1436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27/04/1436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27/04/1436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2">
                <a:lumMod val="75000"/>
              </a:schemeClr>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620689"/>
            <a:ext cx="7772400" cy="1152127"/>
          </a:xfrm>
        </p:spPr>
        <p:txBody>
          <a:bodyPr/>
          <a:lstStyle/>
          <a:p>
            <a:r>
              <a:rPr lang="ar-IQ" dirty="0" smtClean="0"/>
              <a:t>التلوث </a:t>
            </a:r>
            <a:endParaRPr lang="en-US" dirty="0"/>
          </a:p>
        </p:txBody>
      </p:sp>
      <p:sp>
        <p:nvSpPr>
          <p:cNvPr id="3" name="عنوان فرعي 2"/>
          <p:cNvSpPr>
            <a:spLocks noGrp="1"/>
          </p:cNvSpPr>
          <p:nvPr>
            <p:ph type="subTitle" idx="1"/>
          </p:nvPr>
        </p:nvSpPr>
        <p:spPr>
          <a:xfrm>
            <a:off x="1371600" y="1700808"/>
            <a:ext cx="6400800" cy="3937992"/>
          </a:xfrm>
        </p:spPr>
        <p:txBody>
          <a:bodyPr>
            <a:normAutofit/>
          </a:bodyPr>
          <a:lstStyle/>
          <a:p>
            <a:pPr algn="r"/>
            <a:r>
              <a:rPr lang="ar-IQ" dirty="0" smtClean="0">
                <a:solidFill>
                  <a:schemeClr val="tx1"/>
                </a:solidFill>
              </a:rPr>
              <a:t>1- تغير </a:t>
            </a:r>
          </a:p>
          <a:p>
            <a:pPr algn="r"/>
            <a:r>
              <a:rPr lang="ar-IQ" dirty="0" smtClean="0">
                <a:solidFill>
                  <a:schemeClr val="tx1"/>
                </a:solidFill>
              </a:rPr>
              <a:t>2- غير مرغوب فيه</a:t>
            </a:r>
          </a:p>
          <a:p>
            <a:pPr algn="r"/>
            <a:r>
              <a:rPr lang="ar-IQ" dirty="0" smtClean="0">
                <a:solidFill>
                  <a:schemeClr val="tx1"/>
                </a:solidFill>
              </a:rPr>
              <a:t>3- يؤثر على سريان الطاقة والخصائص الفيزيائية والكيميائية والإحيائية </a:t>
            </a:r>
            <a:endParaRPr lang="en-US" dirty="0">
              <a:solidFill>
                <a:schemeClr val="tx1"/>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50000"/>
              </a:schemeClr>
            </a:gs>
            <a:gs pos="50000">
              <a:srgbClr val="9CB86E"/>
            </a:gs>
            <a:gs pos="100000">
              <a:srgbClr val="156B13"/>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صنعيه الى حد كبير</a:t>
            </a:r>
            <a:endParaRPr lang="en-US" dirty="0"/>
          </a:p>
        </p:txBody>
      </p:sp>
      <p:sp>
        <p:nvSpPr>
          <p:cNvPr id="3" name="عنصر نائب للمحتوى 2"/>
          <p:cNvSpPr>
            <a:spLocks noGrp="1"/>
          </p:cNvSpPr>
          <p:nvPr>
            <p:ph idx="1"/>
          </p:nvPr>
        </p:nvSpPr>
        <p:spPr/>
        <p:txBody>
          <a:bodyPr/>
          <a:lstStyle/>
          <a:p>
            <a:r>
              <a:rPr lang="ar-IQ" dirty="0" smtClean="0"/>
              <a:t>نفط في مياه </a:t>
            </a:r>
            <a:r>
              <a:rPr lang="ar-IQ" dirty="0" err="1" smtClean="0"/>
              <a:t>الحيطات</a:t>
            </a:r>
            <a:endParaRPr lang="ar-IQ" dirty="0" smtClean="0"/>
          </a:p>
          <a:p>
            <a:endParaRPr lang="ar-IQ" dirty="0" smtClean="0"/>
          </a:p>
          <a:p>
            <a:endParaRPr lang="en-US" dirty="0"/>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75000"/>
              </a:schemeClr>
            </a:gs>
            <a:gs pos="13000">
              <a:srgbClr val="FFA800"/>
            </a:gs>
            <a:gs pos="28000">
              <a:srgbClr val="825600"/>
            </a:gs>
            <a:gs pos="42999">
              <a:srgbClr val="FFA800"/>
            </a:gs>
            <a:gs pos="58000">
              <a:srgbClr val="825600"/>
            </a:gs>
            <a:gs pos="72000">
              <a:srgbClr val="FFA800"/>
            </a:gs>
            <a:gs pos="87000">
              <a:srgbClr val="825600"/>
            </a:gs>
            <a:gs pos="100000">
              <a:srgbClr val="FFA800"/>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5122" name="Picture 2" descr="C:\Users\Home HP\Desktop\New folder (2)\اتن.jpg"/>
          <p:cNvPicPr>
            <a:picLocks noGrp="1" noChangeAspect="1" noChangeArrowheads="1"/>
          </p:cNvPicPr>
          <p:nvPr>
            <p:ph idx="1"/>
          </p:nvPr>
        </p:nvPicPr>
        <p:blipFill>
          <a:blip r:embed="rId2" cstate="print"/>
          <a:srcRect/>
          <a:stretch>
            <a:fillRect/>
          </a:stretch>
        </p:blipFill>
        <p:spPr bwMode="auto">
          <a:xfrm>
            <a:off x="1619672" y="2060848"/>
            <a:ext cx="5976663" cy="3312367"/>
          </a:xfrm>
          <a:prstGeom prst="rect">
            <a:avLst/>
          </a:prstGeom>
          <a:noFill/>
        </p:spPr>
      </p:pic>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75000"/>
              </a:schemeClr>
            </a:gs>
            <a:gs pos="7001">
              <a:srgbClr val="E6E6E6"/>
            </a:gs>
            <a:gs pos="32001">
              <a:srgbClr val="7D8496"/>
            </a:gs>
            <a:gs pos="47000">
              <a:srgbClr val="E6E6E6"/>
            </a:gs>
            <a:gs pos="85001">
              <a:srgbClr val="7D8496"/>
            </a:gs>
            <a:gs pos="100000">
              <a:srgbClr val="E6E6E6"/>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6146" name="Picture 2" descr="C:\Users\Home HP\Desktop\New folder (2)\نمكزظ.jpg"/>
          <p:cNvPicPr>
            <a:picLocks noGrp="1" noChangeAspect="1" noChangeArrowheads="1"/>
          </p:cNvPicPr>
          <p:nvPr>
            <p:ph idx="1"/>
          </p:nvPr>
        </p:nvPicPr>
        <p:blipFill>
          <a:blip r:embed="rId2" cstate="print"/>
          <a:srcRect/>
          <a:stretch>
            <a:fillRect/>
          </a:stretch>
        </p:blipFill>
        <p:spPr bwMode="auto">
          <a:xfrm>
            <a:off x="2051720" y="1772816"/>
            <a:ext cx="5400599" cy="3816424"/>
          </a:xfrm>
          <a:prstGeom prst="rect">
            <a:avLst/>
          </a:prstGeom>
          <a:noFill/>
        </p:spPr>
      </p:pic>
    </p:spTree>
  </p:cSld>
  <p:clrMapOvr>
    <a:masterClrMapping/>
  </p:clrMapOvr>
  <p:transition>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75000"/>
              </a:schemeClr>
            </a:gs>
            <a:gs pos="17999">
              <a:srgbClr val="99CCFF"/>
            </a:gs>
            <a:gs pos="36000">
              <a:srgbClr val="9966FF"/>
            </a:gs>
            <a:gs pos="61000">
              <a:srgbClr val="CC99FF"/>
            </a:gs>
            <a:gs pos="82001">
              <a:srgbClr val="99CCFF"/>
            </a:gs>
            <a:gs pos="100000">
              <a:srgbClr val="CCCC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7170" name="Picture 2" descr="C:\Users\Home HP\Desktop\New folder (2)\تنمك.jpg"/>
          <p:cNvPicPr>
            <a:picLocks noGrp="1" noChangeAspect="1" noChangeArrowheads="1"/>
          </p:cNvPicPr>
          <p:nvPr>
            <p:ph idx="1"/>
          </p:nvPr>
        </p:nvPicPr>
        <p:blipFill>
          <a:blip r:embed="rId2" cstate="print"/>
          <a:stretch>
            <a:fillRect/>
          </a:stretch>
        </p:blipFill>
        <p:spPr bwMode="auto">
          <a:xfrm>
            <a:off x="2123728" y="2060848"/>
            <a:ext cx="4536504" cy="3816423"/>
          </a:xfrm>
          <a:prstGeom prst="rect">
            <a:avLst/>
          </a:prstGeom>
          <a:noFill/>
        </p:spPr>
      </p:pic>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75000"/>
              </a:schemeClr>
            </a:gs>
            <a:gs pos="50000">
              <a:srgbClr val="9CB86E"/>
            </a:gs>
            <a:gs pos="100000">
              <a:srgbClr val="156B13"/>
            </a:gs>
          </a:gsLst>
          <a:path path="rect">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8194" name="Picture 2" descr="C:\Users\Home HP\Desktop\New folder (2)\فهرس.jpg"/>
          <p:cNvPicPr>
            <a:picLocks noGrp="1" noChangeAspect="1" noChangeArrowheads="1"/>
          </p:cNvPicPr>
          <p:nvPr>
            <p:ph idx="1"/>
          </p:nvPr>
        </p:nvPicPr>
        <p:blipFill>
          <a:blip r:embed="rId2" cstate="print"/>
          <a:srcRect/>
          <a:stretch>
            <a:fillRect/>
          </a:stretch>
        </p:blipFill>
        <p:spPr bwMode="auto">
          <a:xfrm>
            <a:off x="1763688" y="1916832"/>
            <a:ext cx="5112568" cy="3816424"/>
          </a:xfrm>
          <a:prstGeom prst="rect">
            <a:avLst/>
          </a:prstGeom>
          <a:noFill/>
        </p:spPr>
      </p:pic>
    </p:spTree>
  </p:cSld>
  <p:clrMapOvr>
    <a:masterClrMapping/>
  </p:clrMapOvr>
  <p:transition>
    <p:pull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3">
                <a:lumMod val="75000"/>
              </a:schemeClr>
            </a:gs>
            <a:gs pos="39999">
              <a:srgbClr val="0A128C"/>
            </a:gs>
            <a:gs pos="70000">
              <a:srgbClr val="181CC7"/>
            </a:gs>
            <a:gs pos="88000">
              <a:srgbClr val="7005D4"/>
            </a:gs>
            <a:gs pos="100000">
              <a:srgbClr val="8C3D91"/>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9218" name="Picture 2" descr="C:\Users\Home HP\Desktop\New folder (2)\لاتنومزظ.jpg"/>
          <p:cNvPicPr>
            <a:picLocks noGrp="1" noChangeAspect="1" noChangeArrowheads="1"/>
          </p:cNvPicPr>
          <p:nvPr>
            <p:ph idx="1"/>
          </p:nvPr>
        </p:nvPicPr>
        <p:blipFill>
          <a:blip r:embed="rId2" cstate="print"/>
          <a:srcRect/>
          <a:stretch>
            <a:fillRect/>
          </a:stretch>
        </p:blipFill>
        <p:spPr bwMode="auto">
          <a:xfrm>
            <a:off x="1763688" y="1628800"/>
            <a:ext cx="5688632" cy="4104456"/>
          </a:xfrm>
          <a:prstGeom prst="rect">
            <a:avLst/>
          </a:prstGeom>
          <a:noFill/>
        </p:spPr>
      </p:pic>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lumOff val="15000"/>
              </a:schemeClr>
            </a:gs>
            <a:gs pos="13000">
              <a:srgbClr val="BD922A"/>
            </a:gs>
            <a:gs pos="21001">
              <a:srgbClr val="BD922A"/>
            </a:gs>
            <a:gs pos="63000">
              <a:srgbClr val="FBE4AE"/>
            </a:gs>
            <a:gs pos="67000">
              <a:srgbClr val="BD922A"/>
            </a:gs>
            <a:gs pos="69000">
              <a:srgbClr val="835E17"/>
            </a:gs>
            <a:gs pos="82001">
              <a:srgbClr val="A28949"/>
            </a:gs>
            <a:gs pos="100000">
              <a:srgbClr val="FAE3B7"/>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فوسفات في المياه</a:t>
            </a:r>
            <a:endParaRPr lang="en-US" dirty="0"/>
          </a:p>
        </p:txBody>
      </p:sp>
      <p:pic>
        <p:nvPicPr>
          <p:cNvPr id="10242" name="Picture 2" descr="C:\Users\Home HP\Desktop\New folder (2)\jk.jpg"/>
          <p:cNvPicPr>
            <a:picLocks noGrp="1" noChangeAspect="1" noChangeArrowheads="1"/>
          </p:cNvPicPr>
          <p:nvPr>
            <p:ph idx="1"/>
          </p:nvPr>
        </p:nvPicPr>
        <p:blipFill>
          <a:blip r:embed="rId2" cstate="print"/>
          <a:srcRect/>
          <a:stretch>
            <a:fillRect/>
          </a:stretch>
        </p:blipFill>
        <p:spPr bwMode="auto">
          <a:xfrm>
            <a:off x="2195736" y="1700808"/>
            <a:ext cx="4608512" cy="4032448"/>
          </a:xfrm>
          <a:prstGeom prst="rect">
            <a:avLst/>
          </a:prstGeom>
          <a:noFill/>
        </p:spPr>
      </p:pic>
    </p:spTree>
  </p:cSld>
  <p:clrMapOvr>
    <a:masterClrMapping/>
  </p:clrMapOvr>
  <p:transition>
    <p:spli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0"/>
              </a:schemeClr>
            </a:gs>
            <a:gs pos="7001">
              <a:srgbClr val="E6E6E6"/>
            </a:gs>
            <a:gs pos="32001">
              <a:srgbClr val="7D8496"/>
            </a:gs>
            <a:gs pos="47000">
              <a:srgbClr val="E6E6E6"/>
            </a:gs>
            <a:gs pos="85001">
              <a:srgbClr val="7D8496"/>
            </a:gs>
            <a:gs pos="100000">
              <a:srgbClr val="E6E6E6"/>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endParaRPr lang="en-US"/>
          </a:p>
        </p:txBody>
      </p:sp>
      <p:pic>
        <p:nvPicPr>
          <p:cNvPr id="11266" name="Picture 2" descr="C:\Users\Home HP\Desktop\New folder (2)\kkkk.jpg"/>
          <p:cNvPicPr>
            <a:picLocks noChangeAspect="1" noChangeArrowheads="1"/>
          </p:cNvPicPr>
          <p:nvPr/>
        </p:nvPicPr>
        <p:blipFill>
          <a:blip r:embed="rId2" cstate="print"/>
          <a:srcRect/>
          <a:stretch>
            <a:fillRect/>
          </a:stretch>
        </p:blipFill>
        <p:spPr bwMode="auto">
          <a:xfrm>
            <a:off x="2339752" y="1844824"/>
            <a:ext cx="4536503" cy="3456383"/>
          </a:xfrm>
          <a:prstGeom prst="rect">
            <a:avLst/>
          </a:prstGeom>
          <a:noFill/>
        </p:spPr>
      </p:pic>
    </p:spTree>
  </p:cSld>
  <p:clrMapOvr>
    <a:masterClrMapping/>
  </p:clrMapOvr>
  <p:transition>
    <p:comb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ملوثات طبيعية</a:t>
            </a:r>
            <a:endParaRPr lang="en-US" dirty="0"/>
          </a:p>
        </p:txBody>
      </p:sp>
      <p:sp>
        <p:nvSpPr>
          <p:cNvPr id="3" name="عنصر نائب للمحتوى 2"/>
          <p:cNvSpPr>
            <a:spLocks noGrp="1"/>
          </p:cNvSpPr>
          <p:nvPr>
            <p:ph idx="1"/>
          </p:nvPr>
        </p:nvSpPr>
        <p:spPr/>
        <p:txBody>
          <a:bodyPr/>
          <a:lstStyle/>
          <a:p>
            <a:r>
              <a:rPr lang="ar-IQ" dirty="0" err="1" smtClean="0"/>
              <a:t>الهيدروكاربونات</a:t>
            </a:r>
            <a:r>
              <a:rPr lang="ar-IQ" dirty="0" smtClean="0"/>
              <a:t> في الجو من بعض النباتات</a:t>
            </a:r>
            <a:endParaRPr lang="en-US" dirty="0" smtClean="0"/>
          </a:p>
          <a:p>
            <a:r>
              <a:rPr lang="ar-IQ" dirty="0" smtClean="0"/>
              <a:t>الاشعاع </a:t>
            </a:r>
          </a:p>
          <a:p>
            <a:r>
              <a:rPr lang="ar-IQ" dirty="0" err="1" smtClean="0"/>
              <a:t>اكاسيد</a:t>
            </a:r>
            <a:r>
              <a:rPr lang="ar-IQ" dirty="0" smtClean="0"/>
              <a:t> الكبريت من البراكين</a:t>
            </a:r>
            <a:endParaRPr lang="en-US" dirty="0"/>
          </a:p>
        </p:txBody>
      </p:sp>
    </p:spTree>
  </p:cSld>
  <p:clrMapOvr>
    <a:masterClrMapping/>
  </p:clrMapOvr>
  <p:transition>
    <p:cut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schemeClr>
            </a:gs>
            <a:gs pos="30000">
              <a:srgbClr val="66008F"/>
            </a:gs>
            <a:gs pos="64999">
              <a:srgbClr val="BA0066"/>
            </a:gs>
            <a:gs pos="89999">
              <a:srgbClr val="FF0000"/>
            </a:gs>
            <a:gs pos="100000">
              <a:srgbClr val="FF8200"/>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3314" name="Picture 2" descr="C:\Users\Home HP\Desktop\New folder (2)\fghjkl;.jpg"/>
          <p:cNvPicPr>
            <a:picLocks noGrp="1" noChangeAspect="1" noChangeArrowheads="1"/>
          </p:cNvPicPr>
          <p:nvPr>
            <p:ph idx="1"/>
          </p:nvPr>
        </p:nvPicPr>
        <p:blipFill>
          <a:blip r:embed="rId2" cstate="print"/>
          <a:stretch>
            <a:fillRect/>
          </a:stretch>
        </p:blipFill>
        <p:spPr bwMode="auto">
          <a:xfrm>
            <a:off x="2195736" y="2060848"/>
            <a:ext cx="4680520" cy="3960439"/>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75000"/>
              </a:schemeClr>
            </a:gs>
            <a:gs pos="25000">
              <a:srgbClr val="21D6E0"/>
            </a:gs>
            <a:gs pos="75000">
              <a:srgbClr val="0087E6"/>
            </a:gs>
            <a:gs pos="100000">
              <a:srgbClr val="005CB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مميزات الملوثات</a:t>
            </a:r>
            <a:endParaRPr lang="en-US" dirty="0"/>
          </a:p>
        </p:txBody>
      </p:sp>
      <p:sp>
        <p:nvSpPr>
          <p:cNvPr id="3" name="عنصر نائب للمحتوى 2"/>
          <p:cNvSpPr>
            <a:spLocks noGrp="1"/>
          </p:cNvSpPr>
          <p:nvPr>
            <p:ph idx="1"/>
          </p:nvPr>
        </p:nvSpPr>
        <p:spPr/>
        <p:txBody>
          <a:bodyPr>
            <a:normAutofit/>
          </a:bodyPr>
          <a:lstStyle/>
          <a:p>
            <a:pPr>
              <a:buNone/>
            </a:pPr>
            <a:r>
              <a:rPr lang="ar-IQ" sz="2000" dirty="0" smtClean="0"/>
              <a:t>1- التلوث الطبيعي والصناعي </a:t>
            </a:r>
            <a:r>
              <a:rPr lang="en-US" sz="2000" dirty="0" smtClean="0"/>
              <a:t>Natural &amp; artificial  pollution</a:t>
            </a:r>
          </a:p>
          <a:p>
            <a:pPr>
              <a:buNone/>
            </a:pPr>
            <a:r>
              <a:rPr lang="en-US" sz="2000" dirty="0" smtClean="0"/>
              <a:t>2</a:t>
            </a:r>
            <a:r>
              <a:rPr lang="ar-IQ" sz="2000" dirty="0" smtClean="0"/>
              <a:t>- </a:t>
            </a:r>
            <a:r>
              <a:rPr lang="ar-IQ" sz="2000" dirty="0" err="1" smtClean="0"/>
              <a:t>تراكيز</a:t>
            </a:r>
            <a:r>
              <a:rPr lang="ar-IQ" sz="2000" dirty="0" smtClean="0"/>
              <a:t> الملوثات</a:t>
            </a:r>
          </a:p>
          <a:p>
            <a:pPr>
              <a:buNone/>
            </a:pPr>
            <a:r>
              <a:rPr lang="ar-IQ" sz="2000" dirty="0" smtClean="0"/>
              <a:t>3- انتقال الملوثات لمسافات بعيدة</a:t>
            </a:r>
          </a:p>
          <a:p>
            <a:pPr>
              <a:buNone/>
            </a:pPr>
            <a:r>
              <a:rPr lang="ar-IQ" sz="2000" dirty="0" smtClean="0"/>
              <a:t>4- الثبوتية </a:t>
            </a:r>
            <a:r>
              <a:rPr lang="en-US" sz="2000" dirty="0" smtClean="0"/>
              <a:t>Persistence</a:t>
            </a:r>
          </a:p>
          <a:p>
            <a:pPr>
              <a:buNone/>
            </a:pPr>
            <a:r>
              <a:rPr lang="en-US" sz="2000" dirty="0" smtClean="0"/>
              <a:t>5</a:t>
            </a:r>
            <a:r>
              <a:rPr lang="ar-IQ" sz="2000" dirty="0" smtClean="0"/>
              <a:t>- التركيز والتمييز الحياتيين </a:t>
            </a:r>
            <a:r>
              <a:rPr lang="en-US" sz="2000" dirty="0" smtClean="0"/>
              <a:t>Biological concentration &amp; Discrimination</a:t>
            </a:r>
            <a:endParaRPr lang="ar-IQ" sz="2000" dirty="0" smtClean="0"/>
          </a:p>
          <a:p>
            <a:pPr>
              <a:buNone/>
            </a:pPr>
            <a:endParaRPr lang="en-US" sz="20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75000"/>
              </a:schemeClr>
            </a:gs>
            <a:gs pos="25000">
              <a:srgbClr val="21D6E0"/>
            </a:gs>
            <a:gs pos="75000">
              <a:srgbClr val="0087E6"/>
            </a:gs>
            <a:gs pos="100000">
              <a:srgbClr val="005CBF"/>
            </a:gs>
          </a:gsLst>
          <a:lin ang="16200000" scaled="1"/>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تراكيز</a:t>
            </a:r>
            <a:r>
              <a:rPr lang="ar-IQ" dirty="0" smtClean="0"/>
              <a:t> الملوثات</a:t>
            </a:r>
            <a:endParaRPr lang="en-US" dirty="0"/>
          </a:p>
        </p:txBody>
      </p:sp>
      <p:sp>
        <p:nvSpPr>
          <p:cNvPr id="3" name="عنصر نائب للمحتوى 2"/>
          <p:cNvSpPr>
            <a:spLocks noGrp="1"/>
          </p:cNvSpPr>
          <p:nvPr>
            <p:ph idx="1"/>
          </p:nvPr>
        </p:nvSpPr>
        <p:spPr/>
        <p:txBody>
          <a:bodyPr>
            <a:normAutofit/>
          </a:bodyPr>
          <a:lstStyle/>
          <a:p>
            <a:r>
              <a:rPr lang="ar-IQ" sz="2800" dirty="0" smtClean="0"/>
              <a:t>يعبر عن </a:t>
            </a:r>
            <a:r>
              <a:rPr lang="ar-IQ" sz="2800" dirty="0" err="1" smtClean="0"/>
              <a:t>تراكيز</a:t>
            </a:r>
            <a:r>
              <a:rPr lang="ar-IQ" sz="2800" dirty="0" smtClean="0"/>
              <a:t> الملوثات في اكثر الاحيان </a:t>
            </a:r>
            <a:r>
              <a:rPr lang="ar-IQ" sz="2800" dirty="0" err="1" smtClean="0"/>
              <a:t>بلجزء</a:t>
            </a:r>
            <a:r>
              <a:rPr lang="ar-IQ" sz="2800" dirty="0" smtClean="0"/>
              <a:t> من مليون </a:t>
            </a:r>
            <a:r>
              <a:rPr lang="en-US" sz="2800" dirty="0" err="1" smtClean="0"/>
              <a:t>ppm</a:t>
            </a:r>
            <a:r>
              <a:rPr lang="ar-IQ" sz="2800" dirty="0" smtClean="0"/>
              <a:t> فبعض الملوثات تكون له تأثيرات عميقة في جزء او اقل من جزء واحد بالمليون على سبيل المثال جزء واحد بالمليون من </a:t>
            </a:r>
            <a:r>
              <a:rPr lang="ar-IQ" sz="2800" dirty="0" err="1" smtClean="0"/>
              <a:t>الفينول</a:t>
            </a:r>
            <a:r>
              <a:rPr lang="ar-IQ" sz="2800" dirty="0" smtClean="0"/>
              <a:t> في الماء يكون مميتا لبعض انواع الاسماك</a:t>
            </a:r>
            <a:endParaRPr lang="en-US" sz="2800" dirty="0"/>
          </a:p>
        </p:txBody>
      </p:sp>
    </p:spTree>
  </p:cSld>
  <p:clrMapOvr>
    <a:masterClrMapping/>
  </p:clrMapOvr>
  <p:transition>
    <p:strips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0"/>
              </a:schemeClr>
            </a:gs>
            <a:gs pos="16000">
              <a:srgbClr val="00CCCC"/>
            </a:gs>
            <a:gs pos="47000">
              <a:srgbClr val="9999FF"/>
            </a:gs>
            <a:gs pos="60001">
              <a:srgbClr val="2E6792"/>
            </a:gs>
            <a:gs pos="71001">
              <a:srgbClr val="3333CC"/>
            </a:gs>
            <a:gs pos="81000">
              <a:srgbClr val="1170FF"/>
            </a:gs>
            <a:gs pos="100000">
              <a:srgbClr val="006699"/>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الفينول</a:t>
            </a:r>
            <a:endParaRPr lang="en-US" dirty="0"/>
          </a:p>
        </p:txBody>
      </p:sp>
      <p:pic>
        <p:nvPicPr>
          <p:cNvPr id="15363" name="Picture 3" descr="C:\Users\Home HP\Desktop\New folder (2)\هههههههه.png"/>
          <p:cNvPicPr>
            <a:picLocks noGrp="1" noChangeAspect="1" noChangeArrowheads="1"/>
          </p:cNvPicPr>
          <p:nvPr>
            <p:ph idx="1"/>
          </p:nvPr>
        </p:nvPicPr>
        <p:blipFill>
          <a:blip r:embed="rId2" cstate="print"/>
          <a:srcRect/>
          <a:stretch>
            <a:fillRect/>
          </a:stretch>
        </p:blipFill>
        <p:spPr bwMode="auto">
          <a:xfrm>
            <a:off x="2555776" y="2204864"/>
            <a:ext cx="4464496" cy="3312368"/>
          </a:xfrm>
          <a:prstGeom prst="rect">
            <a:avLst/>
          </a:prstGeom>
          <a:noFill/>
        </p:spPr>
      </p:pic>
    </p:spTree>
  </p:cSld>
  <p:clrMapOvr>
    <a:masterClrMapping/>
  </p:clrMapOvr>
  <p:transition>
    <p:comb/>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D6B19C"/>
            </a:gs>
            <a:gs pos="30000">
              <a:srgbClr val="D49E6C"/>
            </a:gs>
            <a:gs pos="70000">
              <a:srgbClr val="A65528"/>
            </a:gs>
            <a:gs pos="100000">
              <a:srgbClr val="663012"/>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3200" dirty="0" smtClean="0"/>
              <a:t>0.2 جزء بالمليون من ثاني اوكسيد الكبريت يؤدي الى زيادة معدلات الوفيات </a:t>
            </a:r>
            <a:r>
              <a:rPr lang="ar-IQ" sz="3200" dirty="0" err="1" smtClean="0"/>
              <a:t>للانسان</a:t>
            </a:r>
            <a:endParaRPr lang="en-US" sz="3200" dirty="0"/>
          </a:p>
        </p:txBody>
      </p:sp>
      <p:pic>
        <p:nvPicPr>
          <p:cNvPr id="16386" name="Picture 2" descr="C:\Users\Home HP\Desktop\New folder (2)\تت.jpg"/>
          <p:cNvPicPr>
            <a:picLocks noGrp="1" noChangeAspect="1" noChangeArrowheads="1"/>
          </p:cNvPicPr>
          <p:nvPr>
            <p:ph idx="1"/>
          </p:nvPr>
        </p:nvPicPr>
        <p:blipFill>
          <a:blip r:embed="rId2" cstate="print"/>
          <a:srcRect/>
          <a:stretch>
            <a:fillRect/>
          </a:stretch>
        </p:blipFill>
        <p:spPr bwMode="auto">
          <a:xfrm>
            <a:off x="2555776" y="2204864"/>
            <a:ext cx="4104455" cy="3024336"/>
          </a:xfrm>
          <a:prstGeom prst="rect">
            <a:avLst/>
          </a:prstGeom>
          <a:noFill/>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40000"/>
                <a:lumOff val="60000"/>
              </a:schemeClr>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7410" name="Picture 2" descr="C:\Users\Home HP\Desktop\New folder (2)\ممم.jpg"/>
          <p:cNvPicPr>
            <a:picLocks noGrp="1" noChangeAspect="1" noChangeArrowheads="1"/>
          </p:cNvPicPr>
          <p:nvPr>
            <p:ph idx="1"/>
          </p:nvPr>
        </p:nvPicPr>
        <p:blipFill>
          <a:blip r:embed="rId2" cstate="print"/>
          <a:srcRect/>
          <a:stretch>
            <a:fillRect/>
          </a:stretch>
        </p:blipFill>
        <p:spPr bwMode="auto">
          <a:xfrm>
            <a:off x="2411760" y="2060848"/>
            <a:ext cx="4752528" cy="3054871"/>
          </a:xfrm>
          <a:prstGeom prst="rect">
            <a:avLst/>
          </a:prstGeom>
          <a:noFill/>
        </p:spPr>
      </p:pic>
    </p:spTree>
  </p:cSld>
  <p:clrMapOvr>
    <a:masterClrMapping/>
  </p:clrMapOvr>
  <p:transition>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4">
                <a:lumMod val="75000"/>
              </a:schemeClr>
            </a:gs>
            <a:gs pos="13000">
              <a:srgbClr val="5F5F5F"/>
            </a:gs>
            <a:gs pos="21001">
              <a:srgbClr val="5F5F5F"/>
            </a:gs>
            <a:gs pos="63000">
              <a:srgbClr val="FFFFFF"/>
            </a:gs>
            <a:gs pos="67000">
              <a:srgbClr val="B2B2B2"/>
            </a:gs>
            <a:gs pos="69000">
              <a:srgbClr val="292929"/>
            </a:gs>
            <a:gs pos="82001">
              <a:srgbClr val="777777"/>
            </a:gs>
            <a:gs pos="100000">
              <a:srgbClr val="EAEAE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2400" dirty="0" smtClean="0"/>
              <a:t>0.02 جزء بالمليون من </a:t>
            </a:r>
            <a:r>
              <a:rPr lang="ar-IQ" sz="2400" dirty="0" err="1" smtClean="0"/>
              <a:t>نترات</a:t>
            </a:r>
            <a:r>
              <a:rPr lang="ar-IQ" sz="2400" dirty="0" smtClean="0"/>
              <a:t> </a:t>
            </a:r>
            <a:r>
              <a:rPr lang="ar-IQ" sz="2400" dirty="0" err="1" smtClean="0"/>
              <a:t>بيروكس</a:t>
            </a:r>
            <a:r>
              <a:rPr lang="ar-IQ" sz="2400" dirty="0" smtClean="0"/>
              <a:t> </a:t>
            </a:r>
            <a:r>
              <a:rPr lang="ar-IQ" sz="2400" dirty="0" err="1" smtClean="0"/>
              <a:t>بنزويل</a:t>
            </a:r>
            <a:r>
              <a:rPr lang="ar-IQ" sz="2400" dirty="0" smtClean="0"/>
              <a:t> يسبب تهيج شديد للعين</a:t>
            </a:r>
            <a:endParaRPr lang="en-US" sz="2400" dirty="0"/>
          </a:p>
        </p:txBody>
      </p:sp>
      <p:pic>
        <p:nvPicPr>
          <p:cNvPr id="18434" name="Picture 2" descr="C:\Users\Home HP\Desktop\New folder (2)\ةةة.png"/>
          <p:cNvPicPr>
            <a:picLocks noGrp="1" noChangeAspect="1" noChangeArrowheads="1"/>
          </p:cNvPicPr>
          <p:nvPr>
            <p:ph idx="1"/>
          </p:nvPr>
        </p:nvPicPr>
        <p:blipFill>
          <a:blip r:embed="rId2" cstate="print"/>
          <a:srcRect/>
          <a:stretch>
            <a:fillRect/>
          </a:stretch>
        </p:blipFill>
        <p:spPr bwMode="auto">
          <a:xfrm>
            <a:off x="2339752" y="1844824"/>
            <a:ext cx="4248472" cy="3384375"/>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75000"/>
              </a:schemeClr>
            </a:gs>
            <a:gs pos="30000">
              <a:srgbClr val="66008F"/>
            </a:gs>
            <a:gs pos="64999">
              <a:srgbClr val="BA0066"/>
            </a:gs>
            <a:gs pos="89999">
              <a:srgbClr val="FF0000"/>
            </a:gs>
            <a:gs pos="100000">
              <a:srgbClr val="FF8200"/>
            </a:gs>
          </a:gsLst>
          <a:lin ang="16200000" scaled="1"/>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4338" name="Picture 2" descr="C:\Users\Home HP\Desktop\New folder (2)\retyujkl.jpg"/>
          <p:cNvPicPr>
            <a:picLocks noGrp="1" noChangeAspect="1" noChangeArrowheads="1"/>
          </p:cNvPicPr>
          <p:nvPr>
            <p:ph idx="1"/>
          </p:nvPr>
        </p:nvPicPr>
        <p:blipFill>
          <a:blip r:embed="rId2" cstate="print"/>
          <a:stretch>
            <a:fillRect/>
          </a:stretch>
        </p:blipFill>
        <p:spPr bwMode="auto">
          <a:xfrm>
            <a:off x="2123728" y="1988840"/>
            <a:ext cx="5040560" cy="4032448"/>
          </a:xfrm>
          <a:prstGeom prst="rect">
            <a:avLst/>
          </a:prstGeom>
          <a:noFill/>
        </p:spPr>
      </p:pic>
    </p:spTree>
  </p:cSld>
  <p:clrMapOvr>
    <a:masterClrMapping/>
  </p:clrMapOvr>
  <p:transition>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3200" dirty="0" smtClean="0"/>
              <a:t>انتقال الملوثات لمسافات بعيدة</a:t>
            </a:r>
            <a:endParaRPr lang="en-US" sz="3200" dirty="0"/>
          </a:p>
        </p:txBody>
      </p:sp>
      <p:sp>
        <p:nvSpPr>
          <p:cNvPr id="3" name="عنصر نائب للمحتوى 2"/>
          <p:cNvSpPr>
            <a:spLocks noGrp="1"/>
          </p:cNvSpPr>
          <p:nvPr>
            <p:ph idx="1"/>
          </p:nvPr>
        </p:nvSpPr>
        <p:spPr/>
        <p:txBody>
          <a:bodyPr>
            <a:normAutofit/>
          </a:bodyPr>
          <a:lstStyle/>
          <a:p>
            <a:r>
              <a:rPr lang="ar-IQ" sz="3600" dirty="0" smtClean="0"/>
              <a:t>السقط الاشعاعي</a:t>
            </a:r>
            <a:endParaRPr lang="en-US" sz="3600" dirty="0"/>
          </a:p>
        </p:txBody>
      </p:sp>
    </p:spTree>
  </p:cSld>
  <p:clrMapOvr>
    <a:masterClrMapping/>
  </p:clrMapOvr>
  <p:transition>
    <p:cut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60000"/>
                <a:lumOff val="40000"/>
              </a:schemeClr>
            </a:gs>
            <a:gs pos="30000">
              <a:srgbClr val="66008F"/>
            </a:gs>
            <a:gs pos="64999">
              <a:srgbClr val="BA0066"/>
            </a:gs>
            <a:gs pos="89999">
              <a:srgbClr val="FF0000"/>
            </a:gs>
            <a:gs pos="100000">
              <a:srgbClr val="FF8200"/>
            </a:gs>
          </a:gsLst>
          <a:lin ang="162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9458" name="Picture 2" descr="C:\Users\Home HP\Desktop\New folder (2)\نمم.jpg"/>
          <p:cNvPicPr>
            <a:picLocks noGrp="1" noChangeAspect="1" noChangeArrowheads="1"/>
          </p:cNvPicPr>
          <p:nvPr>
            <p:ph idx="1"/>
          </p:nvPr>
        </p:nvPicPr>
        <p:blipFill>
          <a:blip r:embed="rId2" cstate="print"/>
          <a:stretch>
            <a:fillRect/>
          </a:stretch>
        </p:blipFill>
        <p:spPr bwMode="auto">
          <a:xfrm>
            <a:off x="1835696" y="1772816"/>
            <a:ext cx="5760640" cy="4320480"/>
          </a:xfrm>
          <a:prstGeom prst="rect">
            <a:avLst/>
          </a:prstGeom>
          <a:noFill/>
        </p:spPr>
      </p:pic>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162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20482" name="Picture 2" descr="C:\Users\Home HP\Desktop\New folder (2)\نمكط.jpg"/>
          <p:cNvPicPr>
            <a:picLocks noGrp="1" noChangeAspect="1" noChangeArrowheads="1"/>
          </p:cNvPicPr>
          <p:nvPr>
            <p:ph idx="1"/>
          </p:nvPr>
        </p:nvPicPr>
        <p:blipFill>
          <a:blip r:embed="rId2" cstate="print"/>
          <a:stretch>
            <a:fillRect/>
          </a:stretch>
        </p:blipFill>
        <p:spPr bwMode="auto">
          <a:xfrm>
            <a:off x="1691680" y="1844824"/>
            <a:ext cx="5472608" cy="3888432"/>
          </a:xfrm>
          <a:prstGeom prst="rect">
            <a:avLst/>
          </a:prstGeom>
          <a:noFill/>
        </p:spPr>
      </p:pic>
    </p:spTree>
  </p:cSld>
  <p:clrMapOvr>
    <a:masterClrMapping/>
  </p:clrMapOvr>
  <p:transition>
    <p:cut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29000">
              <a:schemeClr val="accent2">
                <a:lumMod val="75000"/>
              </a:schemeClr>
            </a:gs>
            <a:gs pos="12000">
              <a:srgbClr val="E6D78A"/>
            </a:gs>
            <a:gs pos="30000">
              <a:srgbClr val="C7AC4C"/>
            </a:gs>
            <a:gs pos="45000">
              <a:srgbClr val="E6D78A"/>
            </a:gs>
            <a:gs pos="77000">
              <a:srgbClr val="C7AC4C"/>
            </a:gs>
            <a:gs pos="100000">
              <a:srgbClr val="E6DCAC"/>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3200" dirty="0" smtClean="0"/>
              <a:t>الثبوتية </a:t>
            </a:r>
            <a:r>
              <a:rPr lang="en-US" sz="3200" dirty="0" smtClean="0"/>
              <a:t>persistence         </a:t>
            </a:r>
            <a:endParaRPr lang="en-US" sz="3200" dirty="0"/>
          </a:p>
        </p:txBody>
      </p:sp>
      <p:sp>
        <p:nvSpPr>
          <p:cNvPr id="3" name="عنصر نائب للمحتوى 2"/>
          <p:cNvSpPr>
            <a:spLocks noGrp="1"/>
          </p:cNvSpPr>
          <p:nvPr>
            <p:ph idx="1"/>
          </p:nvPr>
        </p:nvSpPr>
        <p:spPr/>
        <p:txBody>
          <a:bodyPr/>
          <a:lstStyle/>
          <a:p>
            <a:r>
              <a:rPr lang="ar-IQ" dirty="0" smtClean="0"/>
              <a:t>هي الوقت اللازم لمستوى الملوث لان يختزل الى اقل من 25% من المستوى الاصلي </a:t>
            </a:r>
          </a:p>
          <a:p>
            <a:r>
              <a:rPr lang="ar-IQ" dirty="0" smtClean="0"/>
              <a:t>5 سنوات </a:t>
            </a:r>
            <a:r>
              <a:rPr lang="ar-IQ" dirty="0" err="1" smtClean="0"/>
              <a:t>للكلوردين</a:t>
            </a:r>
            <a:endParaRPr lang="ar-IQ" dirty="0" smtClean="0"/>
          </a:p>
          <a:p>
            <a:r>
              <a:rPr lang="ar-IQ" dirty="0" smtClean="0"/>
              <a:t>4 سنوات </a:t>
            </a:r>
            <a:r>
              <a:rPr lang="ar-IQ" dirty="0" err="1" smtClean="0"/>
              <a:t>لل</a:t>
            </a:r>
            <a:r>
              <a:rPr lang="ar-IQ" dirty="0" smtClean="0"/>
              <a:t> </a:t>
            </a:r>
            <a:r>
              <a:rPr lang="ar-IQ" dirty="0" err="1" smtClean="0"/>
              <a:t>دي</a:t>
            </a:r>
            <a:r>
              <a:rPr lang="ar-IQ" dirty="0" smtClean="0"/>
              <a:t> </a:t>
            </a:r>
            <a:r>
              <a:rPr lang="ar-IQ" dirty="0" err="1" smtClean="0"/>
              <a:t>دي</a:t>
            </a:r>
            <a:r>
              <a:rPr lang="ar-IQ" dirty="0" smtClean="0"/>
              <a:t> </a:t>
            </a:r>
            <a:r>
              <a:rPr lang="ar-IQ" dirty="0" err="1" smtClean="0"/>
              <a:t>تي</a:t>
            </a:r>
            <a:r>
              <a:rPr lang="ar-IQ" dirty="0" smtClean="0"/>
              <a:t> </a:t>
            </a:r>
          </a:p>
          <a:p>
            <a:r>
              <a:rPr lang="ar-IQ" dirty="0" smtClean="0"/>
              <a:t>3 سنوات </a:t>
            </a:r>
            <a:r>
              <a:rPr lang="ar-IQ" dirty="0" err="1" smtClean="0"/>
              <a:t>للديلدرين</a:t>
            </a:r>
            <a:endParaRPr lang="ar-IQ" dirty="0" smtClean="0"/>
          </a:p>
          <a:p>
            <a:r>
              <a:rPr lang="ar-IQ" dirty="0" smtClean="0"/>
              <a:t>1 شهر </a:t>
            </a:r>
            <a:r>
              <a:rPr lang="ar-IQ" dirty="0" err="1" smtClean="0"/>
              <a:t>لل</a:t>
            </a:r>
            <a:r>
              <a:rPr lang="ar-IQ" dirty="0" smtClean="0"/>
              <a:t> </a:t>
            </a:r>
            <a:r>
              <a:rPr lang="en-US" dirty="0" smtClean="0"/>
              <a:t>D</a:t>
            </a:r>
            <a:r>
              <a:rPr lang="ar-IQ" dirty="0" smtClean="0"/>
              <a:t>-2,4 </a:t>
            </a:r>
          </a:p>
          <a:p>
            <a:r>
              <a:rPr lang="en-US" dirty="0" smtClean="0"/>
              <a:t>Time lag</a:t>
            </a:r>
            <a:endParaRPr lang="en-US" dirty="0"/>
          </a:p>
        </p:txBody>
      </p:sp>
    </p:spTree>
  </p:cSld>
  <p:clrMapOvr>
    <a:masterClrMapping/>
  </p:clrMapOvr>
  <p:transition>
    <p:strips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6">
                <a:lumMod val="60000"/>
                <a:lumOff val="40000"/>
              </a:schemeClr>
            </a:gs>
            <a:gs pos="45000">
              <a:srgbClr val="FF7A00"/>
            </a:gs>
            <a:gs pos="70000">
              <a:srgbClr val="FF0300"/>
            </a:gs>
            <a:gs pos="100000">
              <a:srgbClr val="4D0808"/>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التلوث الطبيعي </a:t>
            </a:r>
            <a:r>
              <a:rPr lang="ar-IQ" dirty="0" err="1" smtClean="0"/>
              <a:t>والصنعي</a:t>
            </a:r>
            <a:endParaRPr lang="en-US" dirty="0"/>
          </a:p>
        </p:txBody>
      </p:sp>
      <p:sp>
        <p:nvSpPr>
          <p:cNvPr id="3" name="عنصر نائب للمحتوى 2"/>
          <p:cNvSpPr>
            <a:spLocks noGrp="1"/>
          </p:cNvSpPr>
          <p:nvPr>
            <p:ph idx="1"/>
          </p:nvPr>
        </p:nvSpPr>
        <p:spPr/>
        <p:txBody>
          <a:bodyPr/>
          <a:lstStyle/>
          <a:p>
            <a:r>
              <a:rPr lang="ar-IQ" dirty="0" err="1" smtClean="0"/>
              <a:t>صنعية</a:t>
            </a:r>
            <a:r>
              <a:rPr lang="ar-IQ" dirty="0" smtClean="0"/>
              <a:t> بالكامل مثل </a:t>
            </a:r>
            <a:r>
              <a:rPr lang="ar-IQ" dirty="0" err="1" smtClean="0"/>
              <a:t>الهيدروكاربونات</a:t>
            </a:r>
            <a:r>
              <a:rPr lang="ar-IQ" dirty="0" smtClean="0"/>
              <a:t> </a:t>
            </a:r>
            <a:r>
              <a:rPr lang="ar-IQ" dirty="0" err="1" smtClean="0"/>
              <a:t>المكلورة</a:t>
            </a:r>
            <a:r>
              <a:rPr lang="ar-IQ" dirty="0" smtClean="0"/>
              <a:t>  مثل </a:t>
            </a:r>
            <a:r>
              <a:rPr lang="ar-IQ" dirty="0" err="1" smtClean="0"/>
              <a:t>الدي</a:t>
            </a:r>
            <a:r>
              <a:rPr lang="ar-IQ" dirty="0" smtClean="0"/>
              <a:t> </a:t>
            </a:r>
            <a:r>
              <a:rPr lang="ar-IQ" dirty="0" err="1" smtClean="0"/>
              <a:t>دي</a:t>
            </a:r>
            <a:r>
              <a:rPr lang="ar-IQ" dirty="0" smtClean="0"/>
              <a:t> </a:t>
            </a:r>
            <a:r>
              <a:rPr lang="ar-IQ" dirty="0" err="1" smtClean="0"/>
              <a:t>تي</a:t>
            </a:r>
            <a:endParaRPr lang="en-US" dirty="0" smtClean="0"/>
          </a:p>
          <a:p>
            <a:r>
              <a:rPr lang="en-US" b="1" dirty="0" smtClean="0"/>
              <a:t>DDT</a:t>
            </a:r>
            <a:r>
              <a:rPr lang="en-US" dirty="0" smtClean="0"/>
              <a:t> (</a:t>
            </a:r>
            <a:r>
              <a:rPr lang="en-US" b="1" dirty="0" smtClean="0"/>
              <a:t>dichlorodiphenyltrichloroethane</a:t>
            </a:r>
            <a:r>
              <a:rPr lang="en-US" dirty="0" smtClean="0"/>
              <a:t>)</a:t>
            </a:r>
          </a:p>
          <a:p>
            <a:endParaRPr lang="en-US" dirty="0"/>
          </a:p>
        </p:txBody>
      </p:sp>
      <p:pic>
        <p:nvPicPr>
          <p:cNvPr id="1027" name="Picture 3" descr="C:\Users\Home HP\Desktop\New folder (2)\فهرس.png"/>
          <p:cNvPicPr>
            <a:picLocks noChangeAspect="1" noChangeArrowheads="1"/>
          </p:cNvPicPr>
          <p:nvPr/>
        </p:nvPicPr>
        <p:blipFill>
          <a:blip r:embed="rId2" cstate="print"/>
          <a:srcRect/>
          <a:stretch>
            <a:fillRect/>
          </a:stretch>
        </p:blipFill>
        <p:spPr bwMode="auto">
          <a:xfrm>
            <a:off x="2555776" y="3573016"/>
            <a:ext cx="3914378" cy="2089398"/>
          </a:xfrm>
          <a:prstGeom prst="rect">
            <a:avLst/>
          </a:prstGeom>
          <a:noFill/>
        </p:spPr>
      </p:pic>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5000">
              <a:schemeClr val="tx2">
                <a:lumMod val="50000"/>
                <a:alpha val="85000"/>
              </a:schemeClr>
            </a:gs>
            <a:gs pos="17999">
              <a:srgbClr val="FEE7F2"/>
            </a:gs>
            <a:gs pos="36000">
              <a:srgbClr val="FAC77D"/>
            </a:gs>
            <a:gs pos="61000">
              <a:srgbClr val="FBA97D"/>
            </a:gs>
            <a:gs pos="82001">
              <a:srgbClr val="FBD49C"/>
            </a:gs>
            <a:gs pos="100000">
              <a:srgbClr val="FEE7F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تحلل النوى الاشعاعية</a:t>
            </a:r>
            <a:endParaRPr lang="en-US" dirty="0"/>
          </a:p>
        </p:txBody>
      </p:sp>
      <p:sp>
        <p:nvSpPr>
          <p:cNvPr id="3" name="عنصر نائب للمحتوى 2"/>
          <p:cNvSpPr>
            <a:spLocks noGrp="1"/>
          </p:cNvSpPr>
          <p:nvPr>
            <p:ph idx="1"/>
          </p:nvPr>
        </p:nvSpPr>
        <p:spPr/>
        <p:txBody>
          <a:bodyPr/>
          <a:lstStyle/>
          <a:p>
            <a:r>
              <a:rPr lang="ar-IQ" dirty="0" smtClean="0"/>
              <a:t>تتحلل النوى الاشعاعية مع مدى واسع من انصاف الاعمار </a:t>
            </a:r>
          </a:p>
          <a:p>
            <a:r>
              <a:rPr lang="ar-IQ" dirty="0" smtClean="0"/>
              <a:t>نصف العمر هو الزمن الضروري لنصف عدد النوى الاصلي لكي </a:t>
            </a:r>
            <a:r>
              <a:rPr lang="ar-IQ" dirty="0" err="1" smtClean="0"/>
              <a:t>تتحلل .</a:t>
            </a:r>
            <a:endParaRPr lang="en-US" dirty="0"/>
          </a:p>
        </p:txBody>
      </p:sp>
    </p:spTree>
  </p:cSld>
  <p:clrMapOvr>
    <a:masterClrMapping/>
  </p:clrMapOvr>
  <p:transition>
    <p:dissolve/>
  </p:transition>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29000">
              <a:schemeClr val="tx2">
                <a:lumMod val="75000"/>
              </a:schemeClr>
            </a:gs>
            <a:gs pos="17999">
              <a:srgbClr val="FEE7F2"/>
            </a:gs>
            <a:gs pos="36000">
              <a:srgbClr val="FAC77D"/>
            </a:gs>
            <a:gs pos="61000">
              <a:srgbClr val="FBA97D"/>
            </a:gs>
            <a:gs pos="82001">
              <a:srgbClr val="FBD49C"/>
            </a:gs>
            <a:gs pos="100000">
              <a:srgbClr val="FEE7F2"/>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مثيل الزئبق </a:t>
            </a:r>
            <a:endParaRPr lang="en-US" dirty="0"/>
          </a:p>
        </p:txBody>
      </p:sp>
      <p:pic>
        <p:nvPicPr>
          <p:cNvPr id="1026" name="Picture 2" descr="C:\Users\Home HP\Desktop\New folder (2)\Methylmercury.png"/>
          <p:cNvPicPr>
            <a:picLocks noGrp="1" noChangeAspect="1" noChangeArrowheads="1"/>
          </p:cNvPicPr>
          <p:nvPr>
            <p:ph idx="1"/>
          </p:nvPr>
        </p:nvPicPr>
        <p:blipFill>
          <a:blip r:embed="rId2" cstate="print"/>
          <a:srcRect/>
          <a:stretch>
            <a:fillRect/>
          </a:stretch>
        </p:blipFill>
        <p:spPr bwMode="auto">
          <a:xfrm>
            <a:off x="2195736" y="1916832"/>
            <a:ext cx="4559771" cy="3312368"/>
          </a:xfrm>
          <a:prstGeom prst="rect">
            <a:avLst/>
          </a:prstGeom>
          <a:noFill/>
        </p:spPr>
      </p:pic>
    </p:spTree>
  </p:cSld>
  <p:clrMapOvr>
    <a:masterClrMapping/>
  </p:clrMapOvr>
  <p:transition>
    <p:comb dir="vert"/>
  </p:transition>
</p:sld>
</file>

<file path=ppt/slides/slide3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8000">
              <a:schemeClr val="tx2">
                <a:lumMod val="60000"/>
                <a:lumOff val="40000"/>
                <a:alpha val="90000"/>
              </a:schemeClr>
            </a:gs>
            <a:gs pos="25000">
              <a:srgbClr val="21D6E0"/>
            </a:gs>
            <a:gs pos="75000">
              <a:srgbClr val="0087E6"/>
            </a:gs>
            <a:gs pos="100000">
              <a:srgbClr val="005CB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229600" cy="864096"/>
          </a:xfrm>
        </p:spPr>
        <p:txBody>
          <a:bodyPr/>
          <a:lstStyle/>
          <a:p>
            <a:r>
              <a:rPr lang="en-US" dirty="0" err="1" smtClean="0"/>
              <a:t>Methylmercury</a:t>
            </a:r>
            <a:endParaRPr lang="en-US" dirty="0"/>
          </a:p>
        </p:txBody>
      </p:sp>
      <p:sp>
        <p:nvSpPr>
          <p:cNvPr id="3" name="عنصر نائب للمحتوى 2"/>
          <p:cNvSpPr>
            <a:spLocks noGrp="1"/>
          </p:cNvSpPr>
          <p:nvPr>
            <p:ph idx="1"/>
          </p:nvPr>
        </p:nvSpPr>
        <p:spPr>
          <a:xfrm>
            <a:off x="457200" y="1268760"/>
            <a:ext cx="8229600" cy="4857403"/>
          </a:xfrm>
        </p:spPr>
        <p:txBody>
          <a:bodyPr>
            <a:normAutofit fontScale="85000" lnSpcReduction="10000"/>
          </a:bodyPr>
          <a:lstStyle/>
          <a:p>
            <a:pPr algn="justLow"/>
            <a:r>
              <a:rPr lang="ar-IQ" dirty="0" smtClean="0"/>
              <a:t>هو مادة سامة للجهاز العصبي ورمزه الكيماوي</a:t>
            </a:r>
            <a:r>
              <a:rPr lang="ar-IQ" dirty="0" err="1" smtClean="0"/>
              <a:t>[</a:t>
            </a:r>
            <a:r>
              <a:rPr lang="en-US" dirty="0" smtClean="0"/>
              <a:t>CH</a:t>
            </a:r>
            <a:r>
              <a:rPr lang="en-US" baseline="-25000" dirty="0" smtClean="0"/>
              <a:t>3</a:t>
            </a:r>
            <a:r>
              <a:rPr lang="en-US" dirty="0" smtClean="0"/>
              <a:t>Hg]</a:t>
            </a:r>
            <a:r>
              <a:rPr lang="en-US" baseline="30000" dirty="0" smtClean="0"/>
              <a:t>+</a:t>
            </a:r>
            <a:r>
              <a:rPr lang="en-US" dirty="0" smtClean="0"/>
              <a:t>. </a:t>
            </a:r>
            <a:r>
              <a:rPr lang="ar-IQ" dirty="0" smtClean="0"/>
              <a:t>وهو أحد أشكال الزئبق الذي يمكنه التراكم بسهولة شديدة داخل الأنسجة في الكائنات الحية.</a:t>
            </a:r>
          </a:p>
          <a:p>
            <a:pPr algn="justLow"/>
            <a:r>
              <a:rPr lang="ar-IQ" dirty="0" smtClean="0"/>
              <a:t>مثيل الزئبق يكون من مجموعة مثيل متصلة مع ذرة زئبق وحيدة، ويتم إنتاجه طبيعيا في البيئة بصورة أولية بعملية يطلق عليها</a:t>
            </a:r>
            <a:r>
              <a:rPr lang="en-US" dirty="0" smtClean="0"/>
              <a:t>   </a:t>
            </a:r>
            <a:r>
              <a:rPr lang="en-US" dirty="0" err="1" smtClean="0"/>
              <a:t>biomethylation</a:t>
            </a:r>
            <a:r>
              <a:rPr lang="ar-IQ" dirty="0" smtClean="0"/>
              <a:t>وهذه العملية تقوم بتحويل الزئبقِ اللاعضوي الثنائي </a:t>
            </a:r>
            <a:r>
              <a:rPr lang="ar-IQ" dirty="0" err="1" smtClean="0"/>
              <a:t>التّكافؤِ (</a:t>
            </a:r>
            <a:r>
              <a:rPr lang="en-US" dirty="0" smtClean="0"/>
              <a:t>Hg(II </a:t>
            </a:r>
            <a:r>
              <a:rPr lang="ar-IQ" dirty="0" err="1" smtClean="0"/>
              <a:t>إلى +</a:t>
            </a:r>
            <a:r>
              <a:rPr lang="ar-IQ" dirty="0" smtClean="0"/>
              <a:t> </a:t>
            </a:r>
            <a:r>
              <a:rPr lang="en-US" dirty="0" smtClean="0"/>
              <a:t>CH3Hg، </a:t>
            </a:r>
            <a:r>
              <a:rPr lang="ar-IQ" dirty="0" smtClean="0"/>
              <a:t>وتنفذ هذه العملية بواسطة بكتريا مُخَفِّضةَ للكبريت والتي تعيش في بيئة ذات معدل ذوبان منخفض للأوكسجين، مثل مصبّ أو قاع </a:t>
            </a:r>
            <a:r>
              <a:rPr lang="ar-IQ" dirty="0" err="1" smtClean="0"/>
              <a:t>بحيرة.</a:t>
            </a:r>
            <a:r>
              <a:rPr lang="ar-IQ" dirty="0" smtClean="0"/>
              <a:t> مثيل الزئبق يمكن أَن تقلل مستوياته في البيئة، أمّا بتفاعلات التحلل الضوئي الذي يحدث بدون مساعدة البكتيريا أَو الكائنات الحية الأخرى، أَو بالبكتيريا وذلك خلال عمليات حيوية مختلفة.</a:t>
            </a:r>
          </a:p>
          <a:p>
            <a:pPr algn="justLow"/>
            <a:endParaRPr lang="en-US" dirty="0"/>
          </a:p>
        </p:txBody>
      </p:sp>
    </p:spTree>
  </p:cSld>
  <p:clrMapOvr>
    <a:masterClrMapping/>
  </p:clrMapOvr>
  <p:transition>
    <p:wipe dir="d"/>
  </p:transition>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31000">
              <a:schemeClr val="accent2">
                <a:lumMod val="60000"/>
                <a:lumOff val="40000"/>
              </a:schemeClr>
            </a:gs>
            <a:gs pos="53000">
              <a:srgbClr val="D4DEFF"/>
            </a:gs>
            <a:gs pos="83000">
              <a:srgbClr val="D4DEFF"/>
            </a:gs>
            <a:gs pos="100000">
              <a:srgbClr val="96AB94"/>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fontScale="85000" lnSpcReduction="10000"/>
          </a:bodyPr>
          <a:lstStyle/>
          <a:p>
            <a:r>
              <a:rPr lang="ar-IQ" dirty="0" smtClean="0"/>
              <a:t>تراكم مثيل الزئبق لدى الأم الحامل قد يؤدي إلى إصابة الجنين بحالة مايكرو </a:t>
            </a:r>
            <a:r>
              <a:rPr lang="ar-IQ" dirty="0" err="1" smtClean="0"/>
              <a:t>سيفالي</a:t>
            </a:r>
            <a:r>
              <a:rPr lang="ar-IQ" dirty="0" smtClean="0"/>
              <a:t> وأن الأطباء ما زالوا ينصحون السيدات الحوامل أو من يسعين للحمل بتجنب تناول بعض أنواع من الأسماك الغنية بالزئبق، مثل سمك القرش والبرش وسمكة أبو سيف والهلبوت والتلفيش, وجميعها من مجموعة الأسماك المفترسة.</a:t>
            </a:r>
          </a:p>
          <a:p>
            <a:r>
              <a:rPr lang="ar-IQ" dirty="0" smtClean="0"/>
              <a:t>اخطار ارتفاع نسبة الزئبق في جسم ألإنسان 1- التوحد 2- تلف في الخلايا العصبية 3- فقر دم 4- فشل كلوي حاد 5- تغيير في الشخصية 6- خمول وفقدان للشهية 7- ضعف في السمع والبصر 8- تجمع الزئبق في المبايض مما يحدث تغير في الجهاز التناسلي وبالتالي يسبب العقم 9- يلحق الضرر بالجنين ونمو الجهاز العصبي للطفل الصغير</a:t>
            </a:r>
          </a:p>
          <a:p>
            <a:endParaRPr lang="en-US" dirty="0"/>
          </a:p>
        </p:txBody>
      </p:sp>
    </p:spTree>
  </p:cSld>
  <p:clrMapOvr>
    <a:masterClrMapping/>
  </p:clrMapOvr>
  <p:transition>
    <p:wipe/>
  </p:transition>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4" name="مستطيل 3"/>
          <p:cNvSpPr/>
          <p:nvPr/>
        </p:nvSpPr>
        <p:spPr>
          <a:xfrm>
            <a:off x="539552" y="1628800"/>
            <a:ext cx="7704856" cy="2062103"/>
          </a:xfrm>
          <a:prstGeom prst="rect">
            <a:avLst/>
          </a:prstGeom>
        </p:spPr>
        <p:txBody>
          <a:bodyPr wrap="square">
            <a:spAutoFit/>
          </a:bodyPr>
          <a:lstStyle/>
          <a:p>
            <a:pPr algn="justLow"/>
            <a:r>
              <a:rPr lang="ar-IQ" sz="3200" dirty="0" smtClean="0"/>
              <a:t>من أشهر الحوادث التي وقعت نتيجة للإصابة بهذا المركب هي حادثة </a:t>
            </a:r>
            <a:r>
              <a:rPr lang="ar-IQ" sz="3200" dirty="0" err="1" smtClean="0"/>
              <a:t>ميناماتا</a:t>
            </a:r>
            <a:r>
              <a:rPr lang="ar-IQ" sz="3200" dirty="0" smtClean="0"/>
              <a:t> في اليابان التي ظهرت لأول مرة سنة 1956، والتي ذهب ضحيتها أكثر من 700 شخص توفوا أو أصيبوا بإعاقة نتيجة لتناول أسماك ملوثة </a:t>
            </a:r>
            <a:r>
              <a:rPr lang="ar-IQ" sz="3200" dirty="0" err="1" smtClean="0"/>
              <a:t>بميثيل</a:t>
            </a:r>
            <a:r>
              <a:rPr lang="ar-IQ" sz="3200" dirty="0" smtClean="0"/>
              <a:t> الزئبق</a:t>
            </a:r>
            <a:endParaRPr lang="en-US" sz="3200" dirty="0" smtClean="0"/>
          </a:p>
        </p:txBody>
      </p:sp>
    </p:spTree>
  </p:cSld>
  <p:clrMapOvr>
    <a:masterClrMapping/>
  </p:clrMapOvr>
  <p:transition>
    <p:dissolve/>
  </p:transition>
</p:sld>
</file>

<file path=ppt/slides/slide3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lumMod val="50000"/>
              </a:schemeClr>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التركيز والتمييز الحياتيين</a:t>
            </a:r>
            <a:endParaRPr lang="en-US" dirty="0"/>
          </a:p>
        </p:txBody>
      </p:sp>
      <p:sp>
        <p:nvSpPr>
          <p:cNvPr id="3" name="عنصر نائب للمحتوى 2"/>
          <p:cNvSpPr>
            <a:spLocks noGrp="1"/>
          </p:cNvSpPr>
          <p:nvPr>
            <p:ph idx="1"/>
          </p:nvPr>
        </p:nvSpPr>
        <p:spPr/>
        <p:txBody>
          <a:bodyPr/>
          <a:lstStyle/>
          <a:p>
            <a:r>
              <a:rPr lang="ar-IQ" dirty="0" err="1" smtClean="0"/>
              <a:t>التركيز </a:t>
            </a:r>
            <a:r>
              <a:rPr lang="ar-IQ" dirty="0" smtClean="0"/>
              <a:t>: تكون المستويات في جزء من النظام البيئي اكبر بكثير من تلك التي في اجزاء الاخرى ويحصل هذا نموذجيا في السلاسل الغذائية.والمستويات في كائن ما تكون اعلى من تلك التي في غذائه</a:t>
            </a:r>
          </a:p>
          <a:p>
            <a:r>
              <a:rPr lang="ar-IQ" dirty="0" err="1" smtClean="0"/>
              <a:t>التمييز </a:t>
            </a:r>
            <a:r>
              <a:rPr lang="ar-IQ" dirty="0" smtClean="0"/>
              <a:t>: هو وجود </a:t>
            </a:r>
            <a:r>
              <a:rPr lang="ar-IQ" dirty="0" err="1" smtClean="0"/>
              <a:t>تراكيز</a:t>
            </a:r>
            <a:r>
              <a:rPr lang="ar-IQ" dirty="0" smtClean="0"/>
              <a:t> من الملوثات في البيئة اعلى مما موجود في انسجة الكائن </a:t>
            </a:r>
            <a:endParaRPr lang="en-US" dirty="0"/>
          </a:p>
        </p:txBody>
      </p:sp>
    </p:spTree>
  </p:cSld>
  <p:clrMapOvr>
    <a:masterClrMapping/>
  </p:clrMapOvr>
  <p:transition>
    <p:diamon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16000">
              <a:schemeClr val="tx2">
                <a:lumMod val="50000"/>
                <a:alpha val="71000"/>
              </a:schemeClr>
            </a:gs>
            <a:gs pos="0">
              <a:srgbClr val="CCCCFF"/>
            </a:gs>
            <a:gs pos="0">
              <a:srgbClr val="CCCCFF"/>
            </a:gs>
            <a:gs pos="17999">
              <a:srgbClr val="99CCFF"/>
            </a:gs>
            <a:gs pos="36000">
              <a:srgbClr val="9966FF"/>
            </a:gs>
            <a:gs pos="61000">
              <a:srgbClr val="CC99FF"/>
            </a:gs>
            <a:gs pos="82001">
              <a:srgbClr val="99CCFF"/>
            </a:gs>
            <a:gs pos="100000">
              <a:srgbClr val="CCCCF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تأثيرات الملوثات </a:t>
            </a:r>
            <a:endParaRPr lang="en-US" dirty="0"/>
          </a:p>
        </p:txBody>
      </p:sp>
      <p:sp>
        <p:nvSpPr>
          <p:cNvPr id="3" name="عنصر نائب للمحتوى 2"/>
          <p:cNvSpPr>
            <a:spLocks noGrp="1"/>
          </p:cNvSpPr>
          <p:nvPr>
            <p:ph idx="1"/>
          </p:nvPr>
        </p:nvSpPr>
        <p:spPr/>
        <p:txBody>
          <a:bodyPr/>
          <a:lstStyle/>
          <a:p>
            <a:r>
              <a:rPr lang="ar-IQ" dirty="0" smtClean="0"/>
              <a:t>على النباتات</a:t>
            </a:r>
          </a:p>
          <a:p>
            <a:r>
              <a:rPr lang="ar-IQ" dirty="0" smtClean="0"/>
              <a:t>على الحيوانات </a:t>
            </a:r>
            <a:endParaRPr lang="en-US" dirty="0" smtClean="0"/>
          </a:p>
          <a:p>
            <a:r>
              <a:rPr lang="ar-IQ" dirty="0" smtClean="0"/>
              <a:t>على البشر</a:t>
            </a:r>
            <a:endParaRPr lang="en-US" dirty="0"/>
          </a:p>
        </p:txBody>
      </p:sp>
    </p:spTree>
  </p:cSld>
  <p:clrMapOvr>
    <a:masterClrMapping/>
  </p:clrMapOvr>
  <p:transition>
    <p:wheel spokes="3"/>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19000">
              <a:schemeClr val="tx2">
                <a:lumMod val="75000"/>
                <a:alpha val="98000"/>
              </a:schemeClr>
            </a:gs>
            <a:gs pos="25000">
              <a:srgbClr val="FF6633"/>
            </a:gs>
            <a:gs pos="50000">
              <a:srgbClr val="FFFF00"/>
            </a:gs>
            <a:gs pos="75000">
              <a:srgbClr val="01A78F"/>
            </a:gs>
            <a:gs pos="100000">
              <a:srgbClr val="3366FF"/>
            </a:gs>
          </a:gsLst>
          <a:lin ang="2700000" scaled="1"/>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العتبة</a:t>
            </a:r>
            <a:endParaRPr lang="en-US" dirty="0"/>
          </a:p>
        </p:txBody>
      </p:sp>
      <p:sp>
        <p:nvSpPr>
          <p:cNvPr id="3" name="عنصر نائب للمحتوى 2"/>
          <p:cNvSpPr>
            <a:spLocks noGrp="1"/>
          </p:cNvSpPr>
          <p:nvPr>
            <p:ph idx="1"/>
          </p:nvPr>
        </p:nvSpPr>
        <p:spPr/>
        <p:txBody>
          <a:bodyPr>
            <a:normAutofit/>
          </a:bodyPr>
          <a:lstStyle/>
          <a:p>
            <a:r>
              <a:rPr lang="ar-IQ" sz="2400" dirty="0" smtClean="0"/>
              <a:t>هي جرعة او مستوى </a:t>
            </a:r>
            <a:r>
              <a:rPr lang="ar-IQ" sz="2400" dirty="0" err="1" smtClean="0"/>
              <a:t>لاتوجد</a:t>
            </a:r>
            <a:r>
              <a:rPr lang="ar-IQ" sz="2400" dirty="0" smtClean="0"/>
              <a:t> دونها تأثيرات ضارة او تأثيرات </a:t>
            </a:r>
            <a:r>
              <a:rPr lang="ar-IQ" sz="2400" dirty="0" err="1" smtClean="0"/>
              <a:t>دائمية</a:t>
            </a:r>
            <a:r>
              <a:rPr lang="ar-IQ" sz="2400" dirty="0" smtClean="0"/>
              <a:t> في حالة كون </a:t>
            </a:r>
            <a:r>
              <a:rPr lang="ar-IQ" sz="2400" dirty="0" err="1" smtClean="0"/>
              <a:t>التعرضات</a:t>
            </a:r>
            <a:r>
              <a:rPr lang="ar-IQ" sz="2400" dirty="0" smtClean="0"/>
              <a:t> محددة بفترة زمنية وقد يعزى ذلك الى قدرة الجسم على تصليح التلف الناتج بواسطة عملية ازالة السمية </a:t>
            </a:r>
          </a:p>
          <a:p>
            <a:r>
              <a:rPr lang="ar-IQ" sz="2400" dirty="0" smtClean="0"/>
              <a:t>قد توجد تأثيرات ضارة غير ان التقنيات الحالية </a:t>
            </a:r>
            <a:r>
              <a:rPr lang="ar-IQ" sz="2400" dirty="0" err="1" smtClean="0"/>
              <a:t>لاتسمح</a:t>
            </a:r>
            <a:r>
              <a:rPr lang="ar-IQ" sz="2400" dirty="0" smtClean="0"/>
              <a:t> باكتشافها او ان </a:t>
            </a:r>
            <a:r>
              <a:rPr lang="ar-IQ" sz="2400" dirty="0" err="1" smtClean="0"/>
              <a:t>التاثيرات</a:t>
            </a:r>
            <a:r>
              <a:rPr lang="ar-IQ" sz="2400" dirty="0" smtClean="0"/>
              <a:t> قد تظهر بعد فترة طويلة الامد</a:t>
            </a:r>
            <a:endParaRPr lang="en-U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flip="none" rotWithShape="1">
          <a:gsLst>
            <a:gs pos="14000">
              <a:srgbClr val="DDEBCF"/>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Low"/>
            <a:r>
              <a:rPr lang="ar-IQ" sz="2400" dirty="0" smtClean="0"/>
              <a:t>الملوثات </a:t>
            </a:r>
            <a:r>
              <a:rPr lang="ar-IQ" sz="2400" dirty="0" err="1" smtClean="0"/>
              <a:t>السرطانية </a:t>
            </a:r>
            <a:r>
              <a:rPr lang="ar-IQ" sz="2400" dirty="0" smtClean="0"/>
              <a:t>: مثل مركبات الزرنيخ والاسبست والبنزين واو كسيد الكادميوم ومركبات الكروم وكلوريد </a:t>
            </a:r>
            <a:r>
              <a:rPr lang="ar-IQ" sz="2400" dirty="0" err="1" smtClean="0"/>
              <a:t>الفنيل</a:t>
            </a:r>
            <a:r>
              <a:rPr lang="ar-IQ" sz="2400" dirty="0" smtClean="0"/>
              <a:t> </a:t>
            </a:r>
          </a:p>
          <a:p>
            <a:pPr algn="justLow"/>
            <a:r>
              <a:rPr lang="ar-IQ" sz="2400" dirty="0" smtClean="0"/>
              <a:t>وجود حالات سرطان المثانة بمعدلات عالية قرب معامل الصبغات والأدوية والعطور ومواد التجميل </a:t>
            </a:r>
          </a:p>
          <a:p>
            <a:pPr algn="justLow"/>
            <a:r>
              <a:rPr lang="ar-IQ" sz="2400" dirty="0" smtClean="0"/>
              <a:t>سرطان الرئة قرب معامل الصابون والمنظفات والصبغ والأدوية</a:t>
            </a:r>
          </a:p>
          <a:p>
            <a:pPr algn="justLow"/>
            <a:r>
              <a:rPr lang="ar-IQ" sz="2400" dirty="0" smtClean="0"/>
              <a:t>سرطان الكبد قرب مصانع المطاط وحبر الطابعات ومواد التجميل والمنظفات</a:t>
            </a:r>
          </a:p>
        </p:txBody>
      </p:sp>
    </p:spTree>
  </p:cSld>
  <p:clrMapOvr>
    <a:masterClrMapping/>
  </p:clrMapOvr>
  <p:transition>
    <p:wipe dir="d"/>
  </p:transition>
</p:sld>
</file>

<file path=ppt/slides/slide3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7000">
              <a:srgbClr val="A603AB"/>
            </a:gs>
            <a:gs pos="21001">
              <a:srgbClr val="0819FB"/>
            </a:gs>
            <a:gs pos="35001">
              <a:srgbClr val="1A8D48"/>
            </a:gs>
            <a:gs pos="52000">
              <a:srgbClr val="FFFF00"/>
            </a:gs>
            <a:gs pos="73000">
              <a:srgbClr val="EE3F17"/>
            </a:gs>
            <a:gs pos="88000">
              <a:srgbClr val="E81766"/>
            </a:gs>
            <a:gs pos="100000">
              <a:srgbClr val="A603AB"/>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التآزر والتضاد </a:t>
            </a:r>
            <a:endParaRPr lang="en-US" dirty="0"/>
          </a:p>
        </p:txBody>
      </p:sp>
      <p:sp>
        <p:nvSpPr>
          <p:cNvPr id="3" name="عنصر نائب للمحتوى 2"/>
          <p:cNvSpPr>
            <a:spLocks noGrp="1"/>
          </p:cNvSpPr>
          <p:nvPr>
            <p:ph idx="1"/>
          </p:nvPr>
        </p:nvSpPr>
        <p:spPr/>
        <p:txBody>
          <a:bodyPr>
            <a:normAutofit/>
          </a:bodyPr>
          <a:lstStyle/>
          <a:p>
            <a:pPr algn="justLow"/>
            <a:r>
              <a:rPr lang="ar-IQ" sz="2800" dirty="0" smtClean="0"/>
              <a:t>التآزر</a:t>
            </a:r>
            <a:r>
              <a:rPr lang="en-US" sz="2800" dirty="0" smtClean="0"/>
              <a:t>Synergism</a:t>
            </a:r>
            <a:r>
              <a:rPr lang="ar-IQ" sz="2800" dirty="0" smtClean="0"/>
              <a:t> : تكون التأثيرات المشتركة لملوثين او اكثر اشد او حتى مختلفة عن التأثيرات الفردية للملوثات المنفصلة مثل تآزر الاوزون وثاني اوكسيد الكبريت على محصول الفول السوداني في تكساس </a:t>
            </a:r>
          </a:p>
          <a:p>
            <a:pPr algn="justLow"/>
            <a:r>
              <a:rPr lang="ar-IQ" sz="2800" dirty="0" smtClean="0"/>
              <a:t>التضاد </a:t>
            </a:r>
            <a:r>
              <a:rPr lang="en-US" sz="2800" dirty="0" smtClean="0"/>
              <a:t>antagonism</a:t>
            </a:r>
            <a:r>
              <a:rPr lang="ar-IQ" sz="2800" dirty="0" smtClean="0"/>
              <a:t> :يكون تأثير الملوثين اقل شدة  من كونهما منفصلين  مثل السيانيد السام جدا للحياة وفي حالة وجود الخارصين والكادميوم فعلها تآزري في حين عند وجود النيكل وتكون معقد </a:t>
            </a:r>
            <a:r>
              <a:rPr lang="ar-IQ" sz="2800" dirty="0" err="1" smtClean="0"/>
              <a:t>النيكل </a:t>
            </a:r>
            <a:r>
              <a:rPr lang="ar-IQ" sz="2800" dirty="0" smtClean="0"/>
              <a:t>–سيانيد يحدث فعل تضادي مما يؤدي الى التقليل من سمية السيانيد</a:t>
            </a:r>
            <a:endParaRPr lang="en-US" sz="2800" dirty="0"/>
          </a:p>
        </p:txBody>
      </p:sp>
    </p:spTree>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lumMod val="75000"/>
              </a:schemeClr>
            </a:gs>
            <a:gs pos="7001">
              <a:srgbClr val="E6E6E6"/>
            </a:gs>
            <a:gs pos="32001">
              <a:srgbClr val="7D8496"/>
            </a:gs>
            <a:gs pos="47000">
              <a:srgbClr val="E6E6E6"/>
            </a:gs>
            <a:gs pos="85001">
              <a:srgbClr val="7D8496"/>
            </a:gs>
            <a:gs pos="100000">
              <a:srgbClr val="E6E6E6"/>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هباءات</a:t>
            </a:r>
            <a:r>
              <a:rPr lang="ar-IQ" dirty="0" smtClean="0"/>
              <a:t> الرصاص</a:t>
            </a:r>
            <a:endParaRPr lang="en-US" dirty="0"/>
          </a:p>
        </p:txBody>
      </p:sp>
      <p:pic>
        <p:nvPicPr>
          <p:cNvPr id="2050" name="Picture 2" descr="C:\Users\Home HP\Desktop\New folder (2)\تم.jpg"/>
          <p:cNvPicPr>
            <a:picLocks noGrp="1" noChangeAspect="1" noChangeArrowheads="1"/>
          </p:cNvPicPr>
          <p:nvPr>
            <p:ph idx="1"/>
          </p:nvPr>
        </p:nvPicPr>
        <p:blipFill>
          <a:blip r:embed="rId2" cstate="print"/>
          <a:srcRect/>
          <a:stretch>
            <a:fillRect/>
          </a:stretch>
        </p:blipFill>
        <p:spPr bwMode="auto">
          <a:xfrm>
            <a:off x="1979712" y="1772816"/>
            <a:ext cx="5400600" cy="4104456"/>
          </a:xfrm>
          <a:prstGeom prst="rect">
            <a:avLst/>
          </a:prstGeom>
          <a:noFill/>
        </p:spPr>
      </p:pic>
    </p:spTree>
  </p:cSld>
  <p:clrMapOvr>
    <a:masterClrMapping/>
  </p:clrMapOvr>
  <p:transition>
    <p:wipe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000">
              <a:schemeClr val="accent3">
                <a:lumMod val="50000"/>
              </a:schemeClr>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نأسف لإزعاجكم اثناء نومكم الهانئ وأحلام سعيدة</a:t>
            </a:r>
            <a:endParaRPr lang="en-US" dirty="0"/>
          </a:p>
        </p:txBody>
      </p:sp>
      <p:pic>
        <p:nvPicPr>
          <p:cNvPr id="1026" name="Picture 2" descr="C:\Users\Home HP\Downloads\اتنمك.jpg"/>
          <p:cNvPicPr>
            <a:picLocks noGrp="1" noChangeAspect="1" noChangeArrowheads="1"/>
          </p:cNvPicPr>
          <p:nvPr>
            <p:ph idx="1"/>
          </p:nvPr>
        </p:nvPicPr>
        <p:blipFill>
          <a:blip r:embed="rId2" cstate="print"/>
          <a:srcRect/>
          <a:stretch>
            <a:fillRect/>
          </a:stretch>
        </p:blipFill>
        <p:spPr bwMode="auto">
          <a:xfrm>
            <a:off x="1763688" y="2132856"/>
            <a:ext cx="6048671" cy="3816424"/>
          </a:xfrm>
          <a:prstGeom prst="rect">
            <a:avLst/>
          </a:prstGeom>
          <a:noFill/>
        </p:spPr>
      </p:pic>
    </p:spTree>
  </p:cSld>
  <p:clrMapOvr>
    <a:masterClrMapping/>
  </p:clrMapOvr>
  <p:transition>
    <p:wheel spokes="8"/>
  </p:transition>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25000"/>
              </a:schemeClr>
            </a:gs>
            <a:gs pos="25000">
              <a:srgbClr val="FF6633"/>
            </a:gs>
            <a:gs pos="50000">
              <a:srgbClr val="FFFF00"/>
            </a:gs>
            <a:gs pos="75000">
              <a:srgbClr val="01A78F"/>
            </a:gs>
            <a:gs pos="100000">
              <a:srgbClr val="3366FF"/>
            </a:gs>
          </a:gsLst>
          <a:path path="rect">
            <a:fillToRect l="100000" b="100000"/>
          </a:path>
          <a:tileRect t="-100000" r="-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رابع اثيلات الرصاص</a:t>
            </a:r>
            <a:endParaRPr lang="en-US" dirty="0"/>
          </a:p>
        </p:txBody>
      </p:sp>
      <p:pic>
        <p:nvPicPr>
          <p:cNvPr id="3074" name="Picture 2" descr="C:\Users\Home HP\Desktop\New folder (2)\200px-Tera-ethyl-lead-chemical.png"/>
          <p:cNvPicPr>
            <a:picLocks noGrp="1" noChangeAspect="1" noChangeArrowheads="1"/>
          </p:cNvPicPr>
          <p:nvPr>
            <p:ph idx="1"/>
          </p:nvPr>
        </p:nvPicPr>
        <p:blipFill>
          <a:blip r:embed="rId2" cstate="print"/>
          <a:srcRect/>
          <a:stretch>
            <a:fillRect/>
          </a:stretch>
        </p:blipFill>
        <p:spPr bwMode="auto">
          <a:xfrm>
            <a:off x="1619672" y="2204864"/>
            <a:ext cx="5472608" cy="3096343"/>
          </a:xfrm>
          <a:prstGeom prst="rect">
            <a:avLst/>
          </a:prstGeom>
          <a:noFill/>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5000">
              <a:schemeClr val="accent2">
                <a:lumMod val="75000"/>
              </a:schemeClr>
            </a:gs>
            <a:gs pos="25000">
              <a:srgbClr val="FF6633"/>
            </a:gs>
            <a:gs pos="50000">
              <a:srgbClr val="FFFF00"/>
            </a:gs>
            <a:gs pos="75000">
              <a:srgbClr val="01A78F"/>
            </a:gs>
            <a:gs pos="100000">
              <a:srgbClr val="3366FF"/>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رابع </a:t>
            </a:r>
            <a:r>
              <a:rPr lang="ar-IQ" dirty="0" err="1" smtClean="0"/>
              <a:t>اثيلات</a:t>
            </a:r>
            <a:r>
              <a:rPr lang="ar-IQ" dirty="0" smtClean="0"/>
              <a:t> الرصاص</a:t>
            </a:r>
            <a:endParaRPr lang="en-US" dirty="0"/>
          </a:p>
        </p:txBody>
      </p:sp>
      <p:sp>
        <p:nvSpPr>
          <p:cNvPr id="3" name="عنصر نائب للمحتوى 2"/>
          <p:cNvSpPr>
            <a:spLocks noGrp="1"/>
          </p:cNvSpPr>
          <p:nvPr>
            <p:ph idx="1"/>
          </p:nvPr>
        </p:nvSpPr>
        <p:spPr/>
        <p:txBody>
          <a:bodyPr/>
          <a:lstStyle/>
          <a:p>
            <a:r>
              <a:rPr lang="ar-IQ" b="1" dirty="0" smtClean="0"/>
              <a:t>رابع </a:t>
            </a:r>
            <a:r>
              <a:rPr lang="ar-IQ" b="1" dirty="0" err="1" smtClean="0"/>
              <a:t>إثيل</a:t>
            </a:r>
            <a:r>
              <a:rPr lang="ar-IQ" b="1" dirty="0" smtClean="0"/>
              <a:t> الرصاص</a:t>
            </a:r>
            <a:r>
              <a:rPr lang="ar-IQ" dirty="0" smtClean="0"/>
              <a:t> </a:t>
            </a:r>
            <a:r>
              <a:rPr lang="en-US" dirty="0" smtClean="0"/>
              <a:t>Tetra-ethyl lead ، </a:t>
            </a:r>
            <a:r>
              <a:rPr lang="ar-IQ" dirty="0" smtClean="0"/>
              <a:t>واختصاره </a:t>
            </a:r>
            <a:r>
              <a:rPr lang="en-US" b="1" dirty="0" smtClean="0"/>
              <a:t>TEL</a:t>
            </a:r>
            <a:r>
              <a:rPr lang="en-US" dirty="0" smtClean="0"/>
              <a:t> </a:t>
            </a:r>
            <a:r>
              <a:rPr lang="ar-IQ" dirty="0" smtClean="0"/>
              <a:t>هو أحد المكونات التي تضاف إلى </a:t>
            </a:r>
            <a:r>
              <a:rPr lang="ar-IQ" dirty="0" err="1" smtClean="0"/>
              <a:t>الكازولين</a:t>
            </a:r>
            <a:r>
              <a:rPr lang="ar-IQ" dirty="0" smtClean="0"/>
              <a:t> لتحسين أداء </a:t>
            </a:r>
            <a:r>
              <a:rPr lang="ar-IQ" dirty="0" err="1" smtClean="0"/>
              <a:t>المحركات.</a:t>
            </a:r>
            <a:r>
              <a:rPr lang="ar-IQ" dirty="0" smtClean="0"/>
              <a:t> وتسمى هذه المادة أيضًا مانعة الخبط ذلك لأنها تقلل الخبط أو الطرق الذي يصدره </a:t>
            </a:r>
            <a:r>
              <a:rPr lang="ar-IQ" dirty="0" err="1" smtClean="0"/>
              <a:t>المحرك.</a:t>
            </a:r>
            <a:r>
              <a:rPr lang="ar-IQ" dirty="0" smtClean="0"/>
              <a:t> ويبدأ المحرك بالخبط إذا احترق البترول في مكابسه بسرعة أو بعد فترة بسيطة من دخوله </a:t>
            </a:r>
            <a:r>
              <a:rPr lang="ar-IQ" dirty="0" err="1" smtClean="0"/>
              <a:t>إليها.</a:t>
            </a:r>
            <a:r>
              <a:rPr lang="ar-IQ" dirty="0" smtClean="0"/>
              <a:t> كما تتسبب هذه الحالات ذاتها التي تسبب الخبط، في خفض قوة المحرك ذاته، بل قد تتسبب في تعطيله عن </a:t>
            </a:r>
            <a:r>
              <a:rPr lang="ar-IQ" dirty="0" err="1" smtClean="0"/>
              <a:t>العمل.</a:t>
            </a:r>
            <a:r>
              <a:rPr lang="ar-IQ" dirty="0" smtClean="0"/>
              <a:t> ووجود كمية قليلة من رابع </a:t>
            </a:r>
            <a:r>
              <a:rPr lang="ar-IQ" dirty="0" err="1" smtClean="0"/>
              <a:t>إثيل</a:t>
            </a:r>
            <a:r>
              <a:rPr lang="ar-IQ" dirty="0" smtClean="0"/>
              <a:t> الرصاص في البترول يقلل هذه المشاكل</a:t>
            </a:r>
            <a:endParaRPr lang="en-US" dirty="0"/>
          </a:p>
        </p:txBody>
      </p:sp>
    </p:spTree>
  </p:cSld>
  <p:clrMapOvr>
    <a:masterClrMapping/>
  </p:clrMapOvr>
  <p:transition>
    <p:circle/>
  </p:transition>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23000">
              <a:schemeClr val="accent2">
                <a:lumMod val="75000"/>
              </a:schemeClr>
            </a:gs>
            <a:gs pos="25000">
              <a:srgbClr val="FF6633"/>
            </a:gs>
            <a:gs pos="50000">
              <a:srgbClr val="FFFF00"/>
            </a:gs>
            <a:gs pos="75000">
              <a:srgbClr val="01A78F"/>
            </a:gs>
            <a:gs pos="100000">
              <a:srgbClr val="3366F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289451"/>
          </a:xfrm>
        </p:spPr>
        <p:txBody>
          <a:bodyPr>
            <a:noAutofit/>
          </a:bodyPr>
          <a:lstStyle/>
          <a:p>
            <a:pPr algn="just"/>
            <a:r>
              <a:rPr lang="ar-IQ" sz="2800" dirty="0" smtClean="0"/>
              <a:t>وينتج المحرك الذي يستخدم البترول </a:t>
            </a:r>
            <a:r>
              <a:rPr lang="ar-IQ" sz="2800" dirty="0" err="1" smtClean="0"/>
              <a:t>المرصص</a:t>
            </a:r>
            <a:r>
              <a:rPr lang="ar-IQ" sz="2800" dirty="0" smtClean="0"/>
              <a:t> (البترول المحتوي على رابع </a:t>
            </a:r>
            <a:r>
              <a:rPr lang="ar-IQ" sz="2800" dirty="0" err="1" smtClean="0"/>
              <a:t>إثيل</a:t>
            </a:r>
            <a:r>
              <a:rPr lang="ar-IQ" sz="2800" dirty="0" smtClean="0"/>
              <a:t> الرصاص) دخانًا يحتوي على مواد كيميائية من بينها الرصاص الذي يسبب تلوثا للهواء الجوي، كما يسبب أيضًا تخريب فعالية المحولات الحافزة، وهي الأجهزة التي تركب على عادم السيارة للحد من العوامل الملوثة </a:t>
            </a:r>
            <a:r>
              <a:rPr lang="ar-IQ" sz="2800" dirty="0" err="1" smtClean="0"/>
              <a:t>للهواء.</a:t>
            </a:r>
            <a:r>
              <a:rPr lang="ar-IQ" sz="2800" dirty="0" smtClean="0"/>
              <a:t> ولذا فقد بدأت شركات الزيت تصنيع محروقات غير </a:t>
            </a:r>
            <a:r>
              <a:rPr lang="ar-IQ" sz="2800" dirty="0" err="1" smtClean="0"/>
              <a:t>مرصصة</a:t>
            </a:r>
            <a:r>
              <a:rPr lang="ar-IQ" sz="2800" dirty="0" smtClean="0"/>
              <a:t>، كما عمدت في الوقت ذاته إلى تقليص كمية رابع </a:t>
            </a:r>
            <a:r>
              <a:rPr lang="ar-IQ" sz="2800" dirty="0" err="1" smtClean="0"/>
              <a:t>إثيل</a:t>
            </a:r>
            <a:r>
              <a:rPr lang="ar-IQ" sz="2800" dirty="0" smtClean="0"/>
              <a:t> الرصاص في البترول </a:t>
            </a:r>
            <a:r>
              <a:rPr lang="ar-IQ" sz="2800" dirty="0" err="1" smtClean="0"/>
              <a:t>المرصص.</a:t>
            </a:r>
            <a:r>
              <a:rPr lang="ar-IQ" sz="2800" dirty="0" smtClean="0"/>
              <a:t> وتحتوي هذه الأنواع من المحروقات على كميات كبيرة من المواد الأخرى التي تقاوم خبط </a:t>
            </a:r>
            <a:r>
              <a:rPr lang="ar-IQ" sz="2800" dirty="0" err="1" smtClean="0"/>
              <a:t>المحرك.</a:t>
            </a:r>
            <a:r>
              <a:rPr lang="ar-IQ" sz="2800" dirty="0" smtClean="0"/>
              <a:t> ونتيجة لهذا فقد قلت الحاجة إلى رابع </a:t>
            </a:r>
            <a:r>
              <a:rPr lang="ar-IQ" sz="2800" dirty="0" err="1" smtClean="0"/>
              <a:t>إثيل</a:t>
            </a:r>
            <a:r>
              <a:rPr lang="ar-IQ" sz="2800" dirty="0" smtClean="0"/>
              <a:t> الرصاص اللازم في هذه الأنواع من المحروقات، أو بالأحرى تكاد تكون انعدمت تمامًا.</a:t>
            </a:r>
            <a:endParaRPr lang="en-US" sz="2800" dirty="0"/>
          </a:p>
        </p:txBody>
      </p:sp>
    </p:spTree>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5000">
              <a:schemeClr val="tx2">
                <a:lumMod val="75000"/>
              </a:schemeClr>
            </a:gs>
            <a:gs pos="16000">
              <a:srgbClr val="00CCCC"/>
            </a:gs>
            <a:gs pos="47000">
              <a:srgbClr val="9999FF"/>
            </a:gs>
            <a:gs pos="60001">
              <a:srgbClr val="2E6792"/>
            </a:gs>
            <a:gs pos="71001">
              <a:srgbClr val="3333CC"/>
            </a:gs>
            <a:gs pos="81000">
              <a:srgbClr val="1170FF"/>
            </a:gs>
            <a:gs pos="100000">
              <a:srgbClr val="00669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الرصاص</a:t>
            </a:r>
            <a:endParaRPr lang="en-US" dirty="0"/>
          </a:p>
        </p:txBody>
      </p:sp>
      <p:sp>
        <p:nvSpPr>
          <p:cNvPr id="3" name="عنصر نائب للمحتوى 2"/>
          <p:cNvSpPr>
            <a:spLocks noGrp="1"/>
          </p:cNvSpPr>
          <p:nvPr>
            <p:ph idx="1"/>
          </p:nvPr>
        </p:nvSpPr>
        <p:spPr/>
        <p:txBody>
          <a:bodyPr/>
          <a:lstStyle/>
          <a:p>
            <a:r>
              <a:rPr lang="ar-IQ" dirty="0" smtClean="0"/>
              <a:t>الرصاص مادة تراكمية السمية تؤثر على العديد من أجهزة الجسم وتلحق الضرر بصغار الأطفال </a:t>
            </a:r>
            <a:r>
              <a:rPr lang="ar-IQ" dirty="0" err="1" smtClean="0"/>
              <a:t>تحديداً.</a:t>
            </a:r>
            <a:r>
              <a:rPr lang="ar-IQ" dirty="0" smtClean="0"/>
              <a:t> وتشير التقديرات إلى أن معدل تعرض الأطفال للرصاص يسهم سنوياً في إصابتهم بنحو 000 600 حالة جديدة من حالات العجز </a:t>
            </a:r>
            <a:r>
              <a:rPr lang="ar-IQ" dirty="0" err="1" smtClean="0"/>
              <a:t>الذهني.</a:t>
            </a:r>
            <a:r>
              <a:rPr lang="ar-IQ" dirty="0" smtClean="0"/>
              <a:t> كما تشير التقديرات إلى أن التعرض للرصاص يستأثر بمعدل وفيات قدره 000 143 حالة وفاة سنوياً تلقي بأثقل أعبائها على الأقاليم النامية.</a:t>
            </a:r>
            <a:endParaRPr lang="en-US" dirty="0"/>
          </a:p>
        </p:txBody>
      </p:sp>
    </p:spTree>
  </p:cSld>
  <p:clrMapOvr>
    <a:masterClrMapping/>
  </p:clrMapOvr>
  <p:transition>
    <p:wipe/>
  </p:transition>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الرصاص</a:t>
            </a:r>
            <a:endParaRPr lang="en-US" dirty="0"/>
          </a:p>
        </p:txBody>
      </p:sp>
      <p:sp>
        <p:nvSpPr>
          <p:cNvPr id="3" name="عنصر نائب للمحتوى 2"/>
          <p:cNvSpPr>
            <a:spLocks noGrp="1"/>
          </p:cNvSpPr>
          <p:nvPr>
            <p:ph idx="1"/>
          </p:nvPr>
        </p:nvSpPr>
        <p:spPr/>
        <p:txBody>
          <a:bodyPr/>
          <a:lstStyle/>
          <a:p>
            <a:r>
              <a:rPr lang="ar-IQ" dirty="0" smtClean="0"/>
              <a:t>ويتوزع الرصاص في الجسم على الدماغ والكبد والكليتين والعظام ويُخزّن في الأسنان والعظام حيث يتراكم مع مرور </a:t>
            </a:r>
            <a:r>
              <a:rPr lang="ar-IQ" dirty="0" err="1" smtClean="0"/>
              <a:t>الوقت.</a:t>
            </a:r>
            <a:r>
              <a:rPr lang="ar-IQ" dirty="0" smtClean="0"/>
              <a:t> وعادة ما يُقيّم تعرض الإنسان للرصاص عن طريق قياس مستوى الرصاص في دمه.</a:t>
            </a:r>
            <a:endParaRPr lang="en-US" dirty="0"/>
          </a:p>
        </p:txBody>
      </p:sp>
    </p:spTree>
  </p:cSld>
  <p:clrMapOvr>
    <a:masterClrMapping/>
  </p:clrMapOvr>
  <p:transition>
    <p:wedge/>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TotalTime>
  <Words>1026</Words>
  <Application>Microsoft Office PowerPoint</Application>
  <PresentationFormat>عرض على الشاشة (3:4)‏</PresentationFormat>
  <Paragraphs>71</Paragraphs>
  <Slides>40</Slides>
  <Notes>0</Notes>
  <HiddenSlides>0</HiddenSlides>
  <MMClips>0</MMClips>
  <ScaleCrop>false</ScaleCrop>
  <HeadingPairs>
    <vt:vector size="4" baseType="variant">
      <vt:variant>
        <vt:lpstr>سمة</vt:lpstr>
      </vt:variant>
      <vt:variant>
        <vt:i4>1</vt:i4>
      </vt:variant>
      <vt:variant>
        <vt:lpstr>عناوين الشرائح</vt:lpstr>
      </vt:variant>
      <vt:variant>
        <vt:i4>40</vt:i4>
      </vt:variant>
    </vt:vector>
  </HeadingPairs>
  <TitlesOfParts>
    <vt:vector size="41" baseType="lpstr">
      <vt:lpstr>سمة Office</vt:lpstr>
      <vt:lpstr>التلوث </vt:lpstr>
      <vt:lpstr>مميزات الملوثات</vt:lpstr>
      <vt:lpstr>التلوث الطبيعي والصنعي</vt:lpstr>
      <vt:lpstr>هباءات الرصاص</vt:lpstr>
      <vt:lpstr>رابع اثيلات الرصاص</vt:lpstr>
      <vt:lpstr>رابع اثيلات الرصاص</vt:lpstr>
      <vt:lpstr>الشريحة 7</vt:lpstr>
      <vt:lpstr>الرصاص</vt:lpstr>
      <vt:lpstr>الرصاص</vt:lpstr>
      <vt:lpstr>صنعيه الى حد كبير</vt:lpstr>
      <vt:lpstr>الشريحة 11</vt:lpstr>
      <vt:lpstr>الشريحة 12</vt:lpstr>
      <vt:lpstr>الشريحة 13</vt:lpstr>
      <vt:lpstr>الشريحة 14</vt:lpstr>
      <vt:lpstr>الشريحة 15</vt:lpstr>
      <vt:lpstr>فوسفات في المياه</vt:lpstr>
      <vt:lpstr>الشريحة 17</vt:lpstr>
      <vt:lpstr>ملوثات طبيعية</vt:lpstr>
      <vt:lpstr>الشريحة 19</vt:lpstr>
      <vt:lpstr>تراكيز الملوثات</vt:lpstr>
      <vt:lpstr>الفينول</vt:lpstr>
      <vt:lpstr>0.2 جزء بالمليون من ثاني اوكسيد الكبريت يؤدي الى زيادة معدلات الوفيات للانسان</vt:lpstr>
      <vt:lpstr>الشريحة 23</vt:lpstr>
      <vt:lpstr>0.02 جزء بالمليون من نترات بيروكس بنزويل يسبب تهيج شديد للعين</vt:lpstr>
      <vt:lpstr>الشريحة 25</vt:lpstr>
      <vt:lpstr>انتقال الملوثات لمسافات بعيدة</vt:lpstr>
      <vt:lpstr>الشريحة 27</vt:lpstr>
      <vt:lpstr>الشريحة 28</vt:lpstr>
      <vt:lpstr>الثبوتية persistence         </vt:lpstr>
      <vt:lpstr>تحلل النوى الاشعاعية</vt:lpstr>
      <vt:lpstr>مثيل الزئبق </vt:lpstr>
      <vt:lpstr>Methylmercury</vt:lpstr>
      <vt:lpstr>الشريحة 33</vt:lpstr>
      <vt:lpstr>الشريحة 34</vt:lpstr>
      <vt:lpstr>التركيز والتمييز الحياتيين</vt:lpstr>
      <vt:lpstr>تأثيرات الملوثات </vt:lpstr>
      <vt:lpstr>العتبة</vt:lpstr>
      <vt:lpstr>الشريحة 38</vt:lpstr>
      <vt:lpstr>التآزر والتضاد </vt:lpstr>
      <vt:lpstr>نأسف لإزعاجكم اثناء نومكم الهانئ وأحلام سعيدة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التلوث </dc:title>
  <dc:creator>Home HP</dc:creator>
  <cp:lastModifiedBy>Home HP</cp:lastModifiedBy>
  <cp:revision>25</cp:revision>
  <dcterms:created xsi:type="dcterms:W3CDTF">2015-02-14T15:46:44Z</dcterms:created>
  <dcterms:modified xsi:type="dcterms:W3CDTF">2015-02-16T20:13:04Z</dcterms:modified>
</cp:coreProperties>
</file>