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71" r:id="rId3"/>
    <p:sldId id="272" r:id="rId4"/>
    <p:sldId id="257" r:id="rId5"/>
    <p:sldId id="258" r:id="rId6"/>
    <p:sldId id="259" r:id="rId7"/>
    <p:sldId id="260" r:id="rId8"/>
    <p:sldId id="263" r:id="rId9"/>
    <p:sldId id="262" r:id="rId10"/>
    <p:sldId id="267" r:id="rId11"/>
    <p:sldId id="261" r:id="rId12"/>
    <p:sldId id="266" r:id="rId13"/>
    <p:sldId id="265" r:id="rId14"/>
    <p:sldId id="270" r:id="rId15"/>
    <p:sldId id="268" r:id="rId16"/>
    <p:sldId id="269" r:id="rId17"/>
    <p:sldId id="264" r:id="rId18"/>
  </p:sldIdLst>
  <p:sldSz cx="9144000" cy="6858000" type="screen4x3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49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6DFE5-EEA2-497C-ADFF-7E5EA00CBBE5}" type="datetimeFigureOut">
              <a:rPr lang="ar-IQ" smtClean="0"/>
              <a:pPr/>
              <a:t>08/05/1436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7AB9D-D2A2-41B5-88E0-6ABCE24DF81D}" type="slidenum">
              <a:rPr lang="ar-IQ" smtClean="0"/>
              <a:pPr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xmlns="" val="33461372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6DFE5-EEA2-497C-ADFF-7E5EA00CBBE5}" type="datetimeFigureOut">
              <a:rPr lang="ar-IQ" smtClean="0"/>
              <a:pPr/>
              <a:t>08/05/1436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7AB9D-D2A2-41B5-88E0-6ABCE24DF81D}" type="slidenum">
              <a:rPr lang="ar-IQ" smtClean="0"/>
              <a:pPr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xmlns="" val="20459412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6DFE5-EEA2-497C-ADFF-7E5EA00CBBE5}" type="datetimeFigureOut">
              <a:rPr lang="ar-IQ" smtClean="0"/>
              <a:pPr/>
              <a:t>08/05/1436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7AB9D-D2A2-41B5-88E0-6ABCE24DF81D}" type="slidenum">
              <a:rPr lang="ar-IQ" smtClean="0"/>
              <a:pPr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xmlns="" val="1240389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6DFE5-EEA2-497C-ADFF-7E5EA00CBBE5}" type="datetimeFigureOut">
              <a:rPr lang="ar-IQ" smtClean="0"/>
              <a:pPr/>
              <a:t>08/05/1436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7AB9D-D2A2-41B5-88E0-6ABCE24DF81D}" type="slidenum">
              <a:rPr lang="ar-IQ" smtClean="0"/>
              <a:pPr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xmlns="" val="7972527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6DFE5-EEA2-497C-ADFF-7E5EA00CBBE5}" type="datetimeFigureOut">
              <a:rPr lang="ar-IQ" smtClean="0"/>
              <a:pPr/>
              <a:t>08/05/1436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7AB9D-D2A2-41B5-88E0-6ABCE24DF81D}" type="slidenum">
              <a:rPr lang="ar-IQ" smtClean="0"/>
              <a:pPr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xmlns="" val="2450515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6DFE5-EEA2-497C-ADFF-7E5EA00CBBE5}" type="datetimeFigureOut">
              <a:rPr lang="ar-IQ" smtClean="0"/>
              <a:pPr/>
              <a:t>08/05/1436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7AB9D-D2A2-41B5-88E0-6ABCE24DF81D}" type="slidenum">
              <a:rPr lang="ar-IQ" smtClean="0"/>
              <a:pPr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xmlns="" val="3973518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6DFE5-EEA2-497C-ADFF-7E5EA00CBBE5}" type="datetimeFigureOut">
              <a:rPr lang="ar-IQ" smtClean="0"/>
              <a:pPr/>
              <a:t>08/05/1436</a:t>
            </a:fld>
            <a:endParaRPr lang="ar-IQ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7AB9D-D2A2-41B5-88E0-6ABCE24DF81D}" type="slidenum">
              <a:rPr lang="ar-IQ" smtClean="0"/>
              <a:pPr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xmlns="" val="16548609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6DFE5-EEA2-497C-ADFF-7E5EA00CBBE5}" type="datetimeFigureOut">
              <a:rPr lang="ar-IQ" smtClean="0"/>
              <a:pPr/>
              <a:t>08/05/1436</a:t>
            </a:fld>
            <a:endParaRPr lang="ar-IQ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7AB9D-D2A2-41B5-88E0-6ABCE24DF81D}" type="slidenum">
              <a:rPr lang="ar-IQ" smtClean="0"/>
              <a:pPr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xmlns="" val="8800761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6DFE5-EEA2-497C-ADFF-7E5EA00CBBE5}" type="datetimeFigureOut">
              <a:rPr lang="ar-IQ" smtClean="0"/>
              <a:pPr/>
              <a:t>08/05/1436</a:t>
            </a:fld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7AB9D-D2A2-41B5-88E0-6ABCE24DF81D}" type="slidenum">
              <a:rPr lang="ar-IQ" smtClean="0"/>
              <a:pPr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xmlns="" val="30368625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6DFE5-EEA2-497C-ADFF-7E5EA00CBBE5}" type="datetimeFigureOut">
              <a:rPr lang="ar-IQ" smtClean="0"/>
              <a:pPr/>
              <a:t>08/05/1436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7AB9D-D2A2-41B5-88E0-6ABCE24DF81D}" type="slidenum">
              <a:rPr lang="ar-IQ" smtClean="0"/>
              <a:pPr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xmlns="" val="24481318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6DFE5-EEA2-497C-ADFF-7E5EA00CBBE5}" type="datetimeFigureOut">
              <a:rPr lang="ar-IQ" smtClean="0"/>
              <a:pPr/>
              <a:t>08/05/1436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7AB9D-D2A2-41B5-88E0-6ABCE24DF81D}" type="slidenum">
              <a:rPr lang="ar-IQ" smtClean="0"/>
              <a:pPr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xmlns="" val="22225591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F6DFE5-EEA2-497C-ADFF-7E5EA00CBBE5}" type="datetimeFigureOut">
              <a:rPr lang="ar-IQ" smtClean="0"/>
              <a:pPr/>
              <a:t>08/05/1436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77AB9D-D2A2-41B5-88E0-6ABCE24DF81D}" type="slidenum">
              <a:rPr lang="ar-IQ" smtClean="0"/>
              <a:pPr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xmlns="" val="2254818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IQ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Nervous tissue </a:t>
            </a:r>
            <a:endParaRPr lang="ar-IQ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pPr algn="l" rtl="0"/>
            <a:r>
              <a:rPr lang="en-US" dirty="0" smtClean="0"/>
              <a:t>Professor Dr. </a:t>
            </a:r>
            <a:r>
              <a:rPr lang="en-US" dirty="0" err="1" smtClean="0"/>
              <a:t>Akram</a:t>
            </a:r>
            <a:r>
              <a:rPr lang="en-US" dirty="0" smtClean="0"/>
              <a:t> Y. </a:t>
            </a:r>
            <a:r>
              <a:rPr lang="en-US" dirty="0" err="1" smtClean="0"/>
              <a:t>Yasear</a:t>
            </a:r>
            <a:endParaRPr lang="en-US" dirty="0" smtClean="0"/>
          </a:p>
          <a:p>
            <a:pPr algn="l" rtl="0"/>
            <a:r>
              <a:rPr lang="en-US" dirty="0" smtClean="0"/>
              <a:t>College of Dentistry</a:t>
            </a:r>
            <a:endParaRPr lang="en-US" dirty="0" smtClean="0"/>
          </a:p>
          <a:p>
            <a:pPr algn="l" rtl="0"/>
            <a:r>
              <a:rPr lang="en-US" dirty="0" smtClean="0"/>
              <a:t>University of </a:t>
            </a:r>
            <a:r>
              <a:rPr lang="en-US" dirty="0" err="1" smtClean="0"/>
              <a:t>Kerbala</a:t>
            </a:r>
            <a:endParaRPr lang="ar-IQ" dirty="0" smtClean="0"/>
          </a:p>
          <a:p>
            <a:r>
              <a:rPr lang="en-US" dirty="0" smtClean="0"/>
              <a:t>2014-2015</a:t>
            </a:r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xmlns="" val="9183570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effectLst/>
              </a:rPr>
              <a:t>. </a:t>
            </a:r>
            <a:r>
              <a:rPr lang="en-US" sz="2700" dirty="0" err="1" smtClean="0">
                <a:effectLst/>
              </a:rPr>
              <a:t>Perikarya</a:t>
            </a:r>
            <a:r>
              <a:rPr lang="en-US" sz="2700" dirty="0" smtClean="0">
                <a:effectLst/>
              </a:rPr>
              <a:t> of unipolar neurons are </a:t>
            </a:r>
            <a:r>
              <a:rPr lang="en-US" sz="2000" dirty="0" smtClean="0">
                <a:effectLst/>
              </a:rPr>
              <a:t>large, with a </a:t>
            </a:r>
            <a:r>
              <a:rPr lang="en-US" sz="2000" dirty="0" err="1" smtClean="0">
                <a:effectLst/>
              </a:rPr>
              <a:t>leptochromatic</a:t>
            </a:r>
            <a:r>
              <a:rPr lang="en-US" sz="2000" dirty="0" smtClean="0">
                <a:effectLst/>
              </a:rPr>
              <a:t> nucleus and a prominent nucleolus. </a:t>
            </a:r>
            <a:r>
              <a:rPr lang="en-US" sz="2000" dirty="0" err="1" smtClean="0">
                <a:effectLst/>
              </a:rPr>
              <a:t>Nissl</a:t>
            </a:r>
            <a:r>
              <a:rPr lang="en-US" sz="2000" dirty="0" smtClean="0">
                <a:effectLst/>
              </a:rPr>
              <a:t> substance (RER) is fine and evenly dispersed. (Look for evidence of a </a:t>
            </a:r>
            <a:r>
              <a:rPr lang="en-US" sz="2700" dirty="0" smtClean="0">
                <a:effectLst/>
              </a:rPr>
              <a:t>single axon leaving a</a:t>
            </a:r>
            <a:endParaRPr lang="ar-IQ" sz="27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  <p:pic>
        <p:nvPicPr>
          <p:cNvPr id="11266" name="Picture 2" descr="http://vanat.cvm.umn.edu/neurLab1/images/Lab1Fg16Op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844824"/>
            <a:ext cx="5954599" cy="4648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221992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b="1" dirty="0" smtClean="0"/>
              <a:t>Biology, Anatomy, Human Histology, Nervous Tissue, Pyramidal Cells of the Brain</a:t>
            </a:r>
            <a:br>
              <a:rPr lang="en-US" sz="3600" b="1" dirty="0" smtClean="0"/>
            </a:br>
            <a:r>
              <a:rPr lang="en-US" dirty="0" smtClean="0"/>
              <a:t>  </a:t>
            </a:r>
            <a:endParaRPr lang="ar-IQ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  <p:pic>
        <p:nvPicPr>
          <p:cNvPr id="5122" name="Picture 2" descr="Biology, Anatomy, Human Histology, Nervous Tissue, Pyramidal Cells of the Brain Photographic Prin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0469" y="1870158"/>
            <a:ext cx="7437102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429756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Part of a peripheral nerve treated with osmic acid which stains myelin black</a:t>
            </a:r>
            <a:endParaRPr lang="ar-IQ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  <p:pic>
        <p:nvPicPr>
          <p:cNvPr id="10242" name="Picture 2" descr="http://medicine2.keele.ac.uk/anatomy/histologyimages/t28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573735"/>
            <a:ext cx="6198689" cy="4375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933352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100" b="1" dirty="0"/>
              <a:t>Spinal ganglion </a:t>
            </a:r>
            <a:r>
              <a:rPr lang="en-US" sz="3100" b="1" dirty="0" smtClean="0"/>
              <a:t>cells</a:t>
            </a:r>
            <a:br>
              <a:rPr lang="en-US" sz="3100" b="1" dirty="0" smtClean="0"/>
            </a:br>
            <a:r>
              <a:rPr lang="en-US" sz="3100" b="1" dirty="0"/>
              <a:t>satellite cells which surround each nerve cell</a:t>
            </a:r>
            <a:r>
              <a:rPr lang="en-US" b="1" dirty="0"/>
              <a:t>.</a:t>
            </a:r>
            <a:endParaRPr lang="ar-IQ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  <p:pic>
        <p:nvPicPr>
          <p:cNvPr id="9218" name="Picture 2" descr="http://medicine2.keele.ac.uk/anatomy/histologyimages/t29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27304" y="1844823"/>
            <a:ext cx="6081000" cy="4292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125404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  <p:pic>
        <p:nvPicPr>
          <p:cNvPr id="14338" name="Picture 2" descr="http://www.lab.anhb.uwa.edu.au/mb140/corepages/nervous/Images/epen100h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9923" y="1052736"/>
            <a:ext cx="7719258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96603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  <p:pic>
        <p:nvPicPr>
          <p:cNvPr id="12290" name="Picture 2" descr="http://www.bu.edu/histology/i/04101ho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628800"/>
            <a:ext cx="5743575" cy="3724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160577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  <p:pic>
        <p:nvPicPr>
          <p:cNvPr id="13314" name="Picture 2" descr="http://www.anatomybox.com/wp-content/uploads/2011/07/slide_08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1844824"/>
            <a:ext cx="8047953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782905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  <p:pic>
        <p:nvPicPr>
          <p:cNvPr id="8194" name="Picture 2" descr="http://lifesci.dls.rutgers.edu/~babiarz/Histo/nerve/scope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556792"/>
            <a:ext cx="4286250" cy="4010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783106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  <p:pic>
        <p:nvPicPr>
          <p:cNvPr id="15362" name="Picture 2" descr="Nervous syste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988840"/>
            <a:ext cx="4962128" cy="3969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415232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  <p:pic>
        <p:nvPicPr>
          <p:cNvPr id="16386" name="Picture 2" descr="http://philschatz.com/anatomy-book/resources/1213_Sensory_Input_Test_Wat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2132856"/>
            <a:ext cx="6981825" cy="3800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523884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  <p:pic>
        <p:nvPicPr>
          <p:cNvPr id="1026" name="Picture 2" descr="nervous tissu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556792"/>
            <a:ext cx="4762500" cy="3571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70050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  <p:pic>
        <p:nvPicPr>
          <p:cNvPr id="2050" name="Picture 2" descr="smooth muscl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821715"/>
            <a:ext cx="4762500" cy="3571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683808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  <p:pic>
        <p:nvPicPr>
          <p:cNvPr id="3074" name="Picture 2" descr="File:Peripheral nerve histology 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1760" y="476672"/>
            <a:ext cx="4572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503485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  <p:pic>
        <p:nvPicPr>
          <p:cNvPr id="4098" name="Picture 2" descr="File:Peripheral nerve histology 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7704" y="476672"/>
            <a:ext cx="4572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134854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  <p:pic>
        <p:nvPicPr>
          <p:cNvPr id="7170" name="Picture 2" descr="http://lifesci.dls.rutgers.edu/%7Ebabiarz/Histo/nerve/PN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34743" y="764704"/>
            <a:ext cx="7320088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524725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  <p:pic>
        <p:nvPicPr>
          <p:cNvPr id="6146" name="Picture 2" descr="http://lifesci.dls.rutgers.edu/%7Ebabiarz/Histo/nerve/scope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11201" y="251018"/>
            <a:ext cx="6661199" cy="6202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808032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85</Words>
  <Application>Microsoft Office PowerPoint</Application>
  <PresentationFormat>عرض على الشاشة (3:4)‏</PresentationFormat>
  <Paragraphs>9</Paragraphs>
  <Slides>17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17</vt:i4>
      </vt:variant>
    </vt:vector>
  </HeadingPairs>
  <TitlesOfParts>
    <vt:vector size="18" baseType="lpstr">
      <vt:lpstr>Office Theme</vt:lpstr>
      <vt:lpstr>Nervous tissue 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. Perikarya of unipolar neurons are large, with a leptochromatic nucleus and a prominent nucleolus. Nissl substance (RER) is fine and evenly dispersed. (Look for evidence of a single axon leaving a</vt:lpstr>
      <vt:lpstr>Biology, Anatomy, Human Histology, Nervous Tissue, Pyramidal Cells of the Brain   </vt:lpstr>
      <vt:lpstr>Part of a peripheral nerve treated with osmic acid which stains myelin black</vt:lpstr>
      <vt:lpstr>Spinal ganglion cells satellite cells which surround each nerve cell.</vt:lpstr>
      <vt:lpstr>الشريحة 14</vt:lpstr>
      <vt:lpstr>الشريحة 15</vt:lpstr>
      <vt:lpstr>الشريحة 16</vt:lpstr>
      <vt:lpstr>الشريحة 17</vt:lpstr>
    </vt:vector>
  </TitlesOfParts>
  <Company>Enjoy My Fine Releases.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Nervous tissue</dc:title>
  <dc:creator>Dr.Akram</dc:creator>
  <cp:lastModifiedBy>QAEED</cp:lastModifiedBy>
  <cp:revision>7</cp:revision>
  <dcterms:created xsi:type="dcterms:W3CDTF">2015-02-23T13:41:29Z</dcterms:created>
  <dcterms:modified xsi:type="dcterms:W3CDTF">2015-02-26T06:05:05Z</dcterms:modified>
</cp:coreProperties>
</file>