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82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0" r:id="rId43"/>
    <p:sldId id="301" r:id="rId44"/>
    <p:sldId id="299" r:id="rId45"/>
    <p:sldId id="302" r:id="rId46"/>
    <p:sldId id="303" r:id="rId47"/>
    <p:sldId id="304" r:id="rId48"/>
    <p:sldId id="306" r:id="rId49"/>
    <p:sldId id="305" r:id="rId50"/>
    <p:sldId id="307" r:id="rId5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5pPr>
    <a:lvl6pPr marL="2286000" algn="r" defTabSz="914400" rtl="1" eaLnBrk="1" latinLnBrk="0" hangingPunct="1"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6pPr>
    <a:lvl7pPr marL="2743200" algn="r" defTabSz="914400" rtl="1" eaLnBrk="1" latinLnBrk="0" hangingPunct="1"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7pPr>
    <a:lvl8pPr marL="3200400" algn="r" defTabSz="914400" rtl="1" eaLnBrk="1" latinLnBrk="0" hangingPunct="1"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8pPr>
    <a:lvl9pPr marL="3657600" algn="r" defTabSz="914400" rtl="1" eaLnBrk="1" latinLnBrk="0" hangingPunct="1">
      <a:defRPr sz="4200" kern="1200">
        <a:solidFill>
          <a:schemeClr val="tx2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ar-IQ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IQ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IQ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IQ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559C95-9939-41D1-9EC8-8AE1A634F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09CB0-F033-405F-A05A-AB40A854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E8120-8EAF-497E-B91D-E889682A9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3236A-4577-4B9A-BD15-40BA18ED31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0F6AF-C639-42E2-B738-01AD71F540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B861D-98A7-4BDA-B0C6-889D36316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E3131-4E2B-4AFC-B892-D598E78E2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1A62E-34A5-4315-B086-FC163950BC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3AA98-82A8-4D35-B1D5-1F5873A88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9BA5E-B11F-4A0A-A504-82CF8FB03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ar-SA" noProof="0" smtClean="0"/>
              <a:t>انقر فوق الرمز لإضافة صورة</a:t>
            </a:r>
            <a:endParaRPr lang="ar-IQ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77CB6-8906-438A-80BE-7B7257DF40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8BE7384-5633-448E-B0D7-970D162C0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ar-IQ"/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IQ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IQ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IQ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rds.yahoo.com/S=96062857/K=klebsiella/v=2/SID=e/l=II/R=8/SS=i/OID=914074bd0949da2a/SIG=1jdum8s51/EXP=1121640425/*-http:/images.search.yahoo.com/search/images/view?back=http://images.search.yahoo.com/search/images?_adv_prop=images&amp;imgsz=all&amp;imgc=&amp;vf=all&amp;va=klebsiella&amp;fr=slv1-wave&amp;ei=UTF-8&amp;h=377&amp;w=497&amp;imgcurl=www.lf3.cuni.cz/ustavy/mikrobiologie/rep/graphics/klpn.jpg&amp;imgurl=www.lf3.cuni.cz/ustavy/mikrobiologie/rep/graphics/klpn.jpg&amp;size=45.3kB&amp;name=klpn.jpg&amp;rcurl=http://www.lf3.cuni.cz/ustavy/mikrobiologie/rep/klpn.htm&amp;rurl=http://www.lf3.cuni.cz/ustavy/mikrobiologie/rep/klpn.htm&amp;p=klebsiella&amp;type=jpeg&amp;no=8&amp;tt=307&amp;ei=UTF-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med.unc.edu/~rtwarog/caseA/S-22C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800" i="1" smtClean="0">
                <a:latin typeface="Comic Sans MS" pitchFamily="66" charset="0"/>
              </a:rPr>
              <a:t>Enterobacteriaceae</a:t>
            </a:r>
            <a:endParaRPr lang="en-US" sz="4800" i="1" dirty="0" smtClean="0">
              <a:latin typeface="Comic Sans MS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latin typeface="Comic Sans MS" pitchFamily="66" charset="0"/>
              </a:rPr>
              <a:t>Proff</a:t>
            </a:r>
            <a:r>
              <a:rPr lang="en-US" dirty="0" smtClean="0">
                <a:latin typeface="Comic Sans MS" pitchFamily="66" charset="0"/>
              </a:rPr>
              <a:t>. Dr. Ali H. Al </a:t>
            </a:r>
            <a:r>
              <a:rPr lang="en-US" dirty="0" err="1" smtClean="0">
                <a:latin typeface="Comic Sans MS" pitchFamily="66" charset="0"/>
              </a:rPr>
              <a:t>Kubaissy</a:t>
            </a:r>
            <a:endParaRPr lang="en-US" sz="21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  <a:r>
              <a:rPr lang="en-US" smtClean="0">
                <a:latin typeface="Comic Sans MS" pitchFamily="66" charset="0"/>
              </a:rPr>
              <a:t> (cont’d)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mtClean="0">
                <a:latin typeface="Comic Sans MS" pitchFamily="66" charset="0"/>
              </a:rPr>
              <a:t>Ferments glucose, lactose, trehalose, &amp; xylose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Positive indole and methyl red tests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Does NOT produce H</a:t>
            </a:r>
            <a:r>
              <a:rPr lang="en-US" baseline="-25000" smtClean="0">
                <a:latin typeface="Comic Sans MS" pitchFamily="66" charset="0"/>
              </a:rPr>
              <a:t>2</a:t>
            </a:r>
            <a:r>
              <a:rPr lang="en-US" smtClean="0">
                <a:latin typeface="Comic Sans MS" pitchFamily="66" charset="0"/>
              </a:rPr>
              <a:t>S or phenylalanine deaminase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Simmons citrate negative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Usually motile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Voges-Proskauer test negative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  <a:r>
              <a:rPr lang="en-US" smtClean="0">
                <a:latin typeface="Comic Sans MS" pitchFamily="66" charset="0"/>
              </a:rPr>
              <a:t> (cont’d)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Infections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Wide range including meningitis, gastrointestinal, urinary tract, wound, and bacteremia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Gastrointestinal Infections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Enteropathogenic (EPEC) – primarily in infants and children; outbreaks in hospital nurseries and day care centers; stool has mucous but not blood; identified by serotyping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  <a:r>
              <a:rPr lang="en-US" smtClean="0">
                <a:latin typeface="Comic Sans MS" pitchFamily="66" charset="0"/>
              </a:rPr>
              <a:t> (cont’d)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Enterotoxigenic (ETEC) – “traveler’s diarrhea”; watery diarrhea without blood; self-limiting; usually not identified, other than patient history and lactose-positive organisms cultured on differential media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Enteroinvasive (EIEC) – produce dysentery with bowel penetration, invasion and destruction of intestinal mucosa; watery diarrhea with blood; do NOT ferment lactose; identified via DNA probes</a:t>
            </a:r>
          </a:p>
          <a:p>
            <a:pPr lvl="2" eaLnBrk="1" hangingPunct="1">
              <a:lnSpc>
                <a:spcPct val="90000"/>
              </a:lnSpc>
            </a:pPr>
            <a:endParaRPr lang="en-US" i="1" smtClean="0">
              <a:latin typeface="Comic Sans MS" pitchFamily="66" charset="0"/>
            </a:endParaRPr>
          </a:p>
          <a:p>
            <a:pPr lvl="2" eaLnBrk="1" hangingPunct="1">
              <a:lnSpc>
                <a:spcPct val="90000"/>
              </a:lnSpc>
            </a:pPr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  <a:r>
              <a:rPr lang="en-US" smtClean="0">
                <a:latin typeface="Comic Sans MS" pitchFamily="66" charset="0"/>
              </a:rPr>
              <a:t> (cont’d)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smtClean="0">
                <a:latin typeface="Comic Sans MS" pitchFamily="66" charset="0"/>
              </a:rPr>
              <a:t>Enterohemorrhagic (EHEC serotype 0157:H7) – associated with hemorrhagic diarrhea and hemolytic-uremic syndrome (HUS), which includes low platelet count, hemolytic anemia, and kidney failure; potentially fatal, especially in young children; undercooked hamburger, unpasteurized milk and apple cider have spread the infection; does NOT ferment sucrose; identified by serotyping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  <a:r>
              <a:rPr lang="en-US" smtClean="0">
                <a:latin typeface="Comic Sans MS" pitchFamily="66" charset="0"/>
              </a:rPr>
              <a:t> (cont’d)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Enteroaggregative (EaggEC) – cause diarrhea by adhering to the mucosal surface of the intestine; watery diarrhea; symptoms may persist for over two weeks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Urinary Tract Infections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i="1" smtClean="0">
                <a:latin typeface="Comic Sans MS" pitchFamily="66" charset="0"/>
              </a:rPr>
              <a:t>E. coli</a:t>
            </a:r>
            <a:r>
              <a:rPr lang="en-US" smtClean="0">
                <a:latin typeface="Comic Sans MS" pitchFamily="66" charset="0"/>
              </a:rPr>
              <a:t> is most common cause of UTI and kidney infection in humans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Usually originate in the large instestine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Able to adhere to epithelial cells in the urinary tract</a:t>
            </a:r>
          </a:p>
          <a:p>
            <a:pPr lvl="2" eaLnBrk="1" hangingPunct="1">
              <a:lnSpc>
                <a:spcPct val="90000"/>
              </a:lnSpc>
            </a:pPr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  <a:r>
              <a:rPr lang="en-US" smtClean="0">
                <a:latin typeface="Comic Sans MS" pitchFamily="66" charset="0"/>
              </a:rPr>
              <a:t> (cont’d)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z="2400" smtClean="0">
                <a:latin typeface="Comic Sans MS" pitchFamily="66" charset="0"/>
              </a:rPr>
              <a:t>Septicemia &amp; Meningitis</a:t>
            </a:r>
          </a:p>
          <a:p>
            <a:pPr lvl="2" eaLnBrk="1" hangingPunct="1"/>
            <a:r>
              <a:rPr lang="en-US" sz="2000" i="1" smtClean="0">
                <a:latin typeface="Comic Sans MS" pitchFamily="66" charset="0"/>
              </a:rPr>
              <a:t>E. coli</a:t>
            </a:r>
            <a:r>
              <a:rPr lang="en-US" sz="2000" smtClean="0">
                <a:latin typeface="Comic Sans MS" pitchFamily="66" charset="0"/>
              </a:rPr>
              <a:t> is one of the most common causes of septicemia and meningitis among neonates; acquired in the birth canal before or during delivery</a:t>
            </a:r>
          </a:p>
          <a:p>
            <a:pPr lvl="2" eaLnBrk="1" hangingPunct="1"/>
            <a:r>
              <a:rPr lang="en-US" sz="2000" i="1" smtClean="0">
                <a:latin typeface="Comic Sans MS" pitchFamily="66" charset="0"/>
              </a:rPr>
              <a:t>E. coli</a:t>
            </a:r>
            <a:r>
              <a:rPr lang="en-US" sz="2000" smtClean="0">
                <a:latin typeface="Comic Sans MS" pitchFamily="66" charset="0"/>
              </a:rPr>
              <a:t> also causes bacteremia in adults, primarily from a genitourinary tract infection or a gastrointestinal source</a:t>
            </a:r>
          </a:p>
          <a:p>
            <a:pPr eaLnBrk="1" hangingPunct="1"/>
            <a:r>
              <a:rPr lang="en-US" sz="2600" i="1" smtClean="0">
                <a:latin typeface="Comic Sans MS" pitchFamily="66" charset="0"/>
              </a:rPr>
              <a:t>Escherichia hermannii </a:t>
            </a:r>
            <a:r>
              <a:rPr lang="en-US" sz="2600" smtClean="0">
                <a:latin typeface="Comic Sans MS" pitchFamily="66" charset="0"/>
              </a:rPr>
              <a:t>– yellow pigmented; isolated from CSF, wounds and blood</a:t>
            </a:r>
          </a:p>
          <a:p>
            <a:pPr eaLnBrk="1" hangingPunct="1"/>
            <a:r>
              <a:rPr lang="en-US" sz="2600" i="1" smtClean="0">
                <a:latin typeface="Comic Sans MS" pitchFamily="66" charset="0"/>
              </a:rPr>
              <a:t>Escherichia vulneris </a:t>
            </a:r>
            <a:r>
              <a:rPr lang="en-US" sz="2600" smtClean="0">
                <a:latin typeface="Comic Sans MS" pitchFamily="66" charset="0"/>
              </a:rPr>
              <a:t>- wounds</a:t>
            </a:r>
            <a:endParaRPr lang="en-US" sz="2600" i="1" smtClean="0">
              <a:latin typeface="Comic Sans MS" pitchFamily="66" charset="0"/>
            </a:endParaRPr>
          </a:p>
          <a:p>
            <a:pPr eaLnBrk="1" hangingPunct="1"/>
            <a:endParaRPr lang="en-US" sz="2600" i="1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Klebsiella</a:t>
            </a:r>
            <a:r>
              <a:rPr lang="en-US" smtClean="0">
                <a:latin typeface="Comic Sans MS" pitchFamily="66" charset="0"/>
              </a:rPr>
              <a:t>, </a:t>
            </a:r>
            <a:r>
              <a:rPr lang="en-US" i="1" smtClean="0">
                <a:latin typeface="Comic Sans MS" pitchFamily="66" charset="0"/>
              </a:rPr>
              <a:t>Enterobacter</a:t>
            </a:r>
            <a:r>
              <a:rPr lang="en-US" smtClean="0">
                <a:latin typeface="Comic Sans MS" pitchFamily="66" charset="0"/>
              </a:rPr>
              <a:t>, </a:t>
            </a:r>
            <a:r>
              <a:rPr lang="en-US" i="1" smtClean="0">
                <a:latin typeface="Comic Sans MS" pitchFamily="66" charset="0"/>
              </a:rPr>
              <a:t>Serratia</a:t>
            </a:r>
            <a:r>
              <a:rPr lang="en-US" smtClean="0">
                <a:latin typeface="Comic Sans MS" pitchFamily="66" charset="0"/>
              </a:rPr>
              <a:t> &amp; </a:t>
            </a:r>
            <a:r>
              <a:rPr lang="en-US" i="1" smtClean="0">
                <a:latin typeface="Comic Sans MS" pitchFamily="66" charset="0"/>
              </a:rPr>
              <a:t>Hafnia</a:t>
            </a:r>
            <a:r>
              <a:rPr lang="en-US" smtClean="0">
                <a:latin typeface="Comic Sans MS" pitchFamily="66" charset="0"/>
              </a:rPr>
              <a:t> sp.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Usually found in intestinal tract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Wide variety of infections, primarily pneumonia, wound, and UTI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General characteristics: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Some species are non-motile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Simmons citrate positive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H</a:t>
            </a:r>
            <a:r>
              <a:rPr lang="en-US" sz="2400" baseline="-25000" smtClean="0">
                <a:latin typeface="Comic Sans MS" pitchFamily="66" charset="0"/>
              </a:rPr>
              <a:t>2</a:t>
            </a:r>
            <a:r>
              <a:rPr lang="en-US" sz="2400" smtClean="0">
                <a:latin typeface="Comic Sans MS" pitchFamily="66" charset="0"/>
              </a:rPr>
              <a:t>S negative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Phenylalanine deaminase negative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Some weakly urease positive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MR negative; VP positive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Klebsiella </a:t>
            </a:r>
            <a:r>
              <a:rPr lang="en-US" smtClean="0">
                <a:latin typeface="Comic Sans MS" pitchFamily="66" charset="0"/>
              </a:rPr>
              <a:t>species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Usually found in GI tract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Four major species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i="1" smtClean="0">
                <a:latin typeface="Comic Sans MS" pitchFamily="66" charset="0"/>
              </a:rPr>
              <a:t>K. pneumoniae</a:t>
            </a:r>
            <a:r>
              <a:rPr lang="en-US" sz="2600" smtClean="0">
                <a:latin typeface="Comic Sans MS" pitchFamily="66" charset="0"/>
              </a:rPr>
              <a:t> is mostly commonly isolated species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Possesses a polysaccharide capsule, which protects against phagocytosis and antibiotics AND makes the colonies moist and mucoid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Has a distinctive “yeasty” odor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Frequent cause of nosocomial pneumonia</a:t>
            </a:r>
            <a:endParaRPr lang="en-US" sz="2400" i="1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Klebsiella </a:t>
            </a:r>
            <a:r>
              <a:rPr lang="en-US" smtClean="0">
                <a:latin typeface="Comic Sans MS" pitchFamily="66" charset="0"/>
              </a:rPr>
              <a:t>species (cont’d)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mtClean="0">
                <a:latin typeface="Comic Sans MS" pitchFamily="66" charset="0"/>
              </a:rPr>
              <a:t>Significant biochemical reactions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Lactose positive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Most are urease positive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Non-motile</a:t>
            </a:r>
          </a:p>
          <a:p>
            <a:pPr lvl="2" eaLnBrk="1" hangingPunct="1"/>
            <a:endParaRPr lang="en-US" smtClean="0">
              <a:latin typeface="Comic Sans MS" pitchFamily="66" charset="0"/>
            </a:endParaRPr>
          </a:p>
        </p:txBody>
      </p:sp>
      <p:pic>
        <p:nvPicPr>
          <p:cNvPr id="20484" name="Picture 5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4114800"/>
            <a:ext cx="25146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 descr="klebsiella_pneumonia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4191000"/>
            <a:ext cx="274320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Enterobacter </a:t>
            </a:r>
            <a:r>
              <a:rPr lang="en-US" smtClean="0">
                <a:latin typeface="Comic Sans MS" pitchFamily="66" charset="0"/>
              </a:rPr>
              <a:t>species	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Comprised of 12 species; </a:t>
            </a:r>
            <a:r>
              <a:rPr lang="en-US" i="1" smtClean="0">
                <a:latin typeface="Comic Sans MS" pitchFamily="66" charset="0"/>
              </a:rPr>
              <a:t>E. cloacae</a:t>
            </a:r>
            <a:r>
              <a:rPr lang="en-US" smtClean="0">
                <a:latin typeface="Comic Sans MS" pitchFamily="66" charset="0"/>
              </a:rPr>
              <a:t> </a:t>
            </a:r>
            <a:r>
              <a:rPr lang="en-US" i="1" smtClean="0">
                <a:latin typeface="Comic Sans MS" pitchFamily="66" charset="0"/>
              </a:rPr>
              <a:t>and E. aerogenes </a:t>
            </a:r>
            <a:r>
              <a:rPr lang="en-US" smtClean="0">
                <a:latin typeface="Comic Sans MS" pitchFamily="66" charset="0"/>
              </a:rPr>
              <a:t>are most common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Isolated from wounds, urine, blood and CSF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Major characteristics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Colonies resemble </a:t>
            </a:r>
            <a:r>
              <a:rPr lang="en-US" i="1" smtClean="0">
                <a:latin typeface="Comic Sans MS" pitchFamily="66" charset="0"/>
              </a:rPr>
              <a:t>Klebsiella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Motile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MR negative; VP positive</a:t>
            </a:r>
          </a:p>
          <a:p>
            <a:pPr lvl="1" eaLnBrk="1" hangingPunct="1"/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Chapter 16 - Enterics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Family </a:t>
            </a:r>
            <a:r>
              <a:rPr lang="en-US" i="1" smtClean="0">
                <a:latin typeface="Comic Sans MS" pitchFamily="66" charset="0"/>
              </a:rPr>
              <a:t>Enterobacteriaceae</a:t>
            </a:r>
            <a:r>
              <a:rPr lang="en-US" smtClean="0">
                <a:latin typeface="Comic Sans MS" pitchFamily="66" charset="0"/>
              </a:rPr>
              <a:t> often referred to as “enterics”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Four major features: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All ferment glucose (dextrose)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All reduce nitrates to nitrites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All are oxidase negative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All except Klebsiella, Shigella and Yersinia are motile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Enterobacter </a:t>
            </a:r>
            <a:r>
              <a:rPr lang="en-US" smtClean="0">
                <a:latin typeface="Comic Sans MS" pitchFamily="66" charset="0"/>
              </a:rPr>
              <a:t>species	(cont’d)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ar-IQ" smtClean="0"/>
          </a:p>
        </p:txBody>
      </p:sp>
      <p:pic>
        <p:nvPicPr>
          <p:cNvPr id="22532" name="Picture 5" descr="347enterobacter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752600"/>
            <a:ext cx="36052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Serratia </a:t>
            </a:r>
            <a:r>
              <a:rPr lang="en-US" smtClean="0">
                <a:latin typeface="Comic Sans MS" pitchFamily="66" charset="0"/>
              </a:rPr>
              <a:t>species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Seven species, but </a:t>
            </a:r>
            <a:r>
              <a:rPr lang="en-US" i="1" smtClean="0">
                <a:latin typeface="Comic Sans MS" pitchFamily="66" charset="0"/>
              </a:rPr>
              <a:t>S. marcescens</a:t>
            </a:r>
            <a:r>
              <a:rPr lang="en-US" smtClean="0">
                <a:latin typeface="Comic Sans MS" pitchFamily="66" charset="0"/>
              </a:rPr>
              <a:t> is the only one clinically important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Frequently found in nosocomial infections of urinary or respiratory tracts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Implicated in bacteremic outbreaks in nurseries, cardiac surgery, and burn units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Fairly resistant to antibiotics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Serratia </a:t>
            </a:r>
            <a:r>
              <a:rPr lang="en-US" smtClean="0">
                <a:latin typeface="Comic Sans MS" pitchFamily="66" charset="0"/>
              </a:rPr>
              <a:t>species (cont’d)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Major characteristics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Ferments lactose slowly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Produce characteristic pink pigment, especially when cultures are left at room temperature</a:t>
            </a:r>
          </a:p>
          <a:p>
            <a:pPr lvl="1" eaLnBrk="1" hangingPunct="1">
              <a:buFont typeface="Wingdings" pitchFamily="2" charset="2"/>
              <a:buNone/>
            </a:pPr>
            <a:endParaRPr lang="en-US" smtClean="0">
              <a:latin typeface="Comic Sans MS" pitchFamily="66" charset="0"/>
            </a:endParaRPr>
          </a:p>
          <a:p>
            <a:pPr lvl="1" eaLnBrk="1" hangingPunct="1">
              <a:buFont typeface="Wingdings" pitchFamily="2" charset="2"/>
              <a:buNone/>
            </a:pPr>
            <a:r>
              <a:rPr lang="en-US" smtClean="0">
                <a:latin typeface="Comic Sans MS" pitchFamily="66" charset="0"/>
              </a:rPr>
              <a:t>S. marscens on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mtClean="0">
                <a:latin typeface="Comic Sans MS" pitchFamily="66" charset="0"/>
              </a:rPr>
              <a:t>nutrient agar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→</a:t>
            </a:r>
          </a:p>
        </p:txBody>
      </p:sp>
      <p:pic>
        <p:nvPicPr>
          <p:cNvPr id="24580" name="Picture 5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810000"/>
            <a:ext cx="286543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Hafnia </a:t>
            </a:r>
            <a:r>
              <a:rPr lang="en-US" smtClean="0">
                <a:latin typeface="Comic Sans MS" pitchFamily="66" charset="0"/>
              </a:rPr>
              <a:t>species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Hafnia alvei</a:t>
            </a:r>
            <a:r>
              <a:rPr lang="en-US" smtClean="0">
                <a:latin typeface="Comic Sans MS" pitchFamily="66" charset="0"/>
              </a:rPr>
              <a:t> is only species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Has been isolated from many anatomical sites in humans and the environment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Occasionally isolated from stools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Delayed citrate reaction is major characteristic</a:t>
            </a:r>
            <a:endParaRPr lang="en-US" i="1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Proteus</a:t>
            </a:r>
            <a:r>
              <a:rPr lang="en-US" smtClean="0">
                <a:latin typeface="Comic Sans MS" pitchFamily="66" charset="0"/>
              </a:rPr>
              <a:t>, </a:t>
            </a:r>
            <a:r>
              <a:rPr lang="en-US" i="1" smtClean="0">
                <a:latin typeface="Comic Sans MS" pitchFamily="66" charset="0"/>
              </a:rPr>
              <a:t>Morganella</a:t>
            </a:r>
            <a:r>
              <a:rPr lang="en-US" smtClean="0">
                <a:latin typeface="Comic Sans MS" pitchFamily="66" charset="0"/>
              </a:rPr>
              <a:t> &amp; </a:t>
            </a:r>
            <a:r>
              <a:rPr lang="en-US" i="1" smtClean="0">
                <a:latin typeface="Comic Sans MS" pitchFamily="66" charset="0"/>
              </a:rPr>
              <a:t>Providencia</a:t>
            </a:r>
            <a:r>
              <a:rPr lang="en-US" smtClean="0">
                <a:latin typeface="Comic Sans MS" pitchFamily="66" charset="0"/>
              </a:rPr>
              <a:t> species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All are normal intestinal flora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Opportunistic pathogens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Deaminate phenylalanine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All are lactose negative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Proteus</a:t>
            </a:r>
            <a:r>
              <a:rPr lang="en-US" smtClean="0">
                <a:latin typeface="Comic Sans MS" pitchFamily="66" charset="0"/>
              </a:rPr>
              <a:t> species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600" i="1" smtClean="0">
                <a:latin typeface="Comic Sans MS" pitchFamily="66" charset="0"/>
              </a:rPr>
              <a:t>P. mirabilis</a:t>
            </a:r>
            <a:r>
              <a:rPr lang="en-US" sz="2600" smtClean="0">
                <a:latin typeface="Comic Sans MS" pitchFamily="66" charset="0"/>
              </a:rPr>
              <a:t> and </a:t>
            </a:r>
            <a:r>
              <a:rPr lang="en-US" sz="2600" i="1" smtClean="0">
                <a:latin typeface="Comic Sans MS" pitchFamily="66" charset="0"/>
              </a:rPr>
              <a:t>P. vulgaris</a:t>
            </a:r>
            <a:r>
              <a:rPr lang="en-US" sz="2600" smtClean="0">
                <a:latin typeface="Comic Sans MS" pitchFamily="66" charset="0"/>
              </a:rPr>
              <a:t> are widely recognized human pathogens</a:t>
            </a:r>
          </a:p>
          <a:p>
            <a:pPr eaLnBrk="1" hangingPunct="1"/>
            <a:r>
              <a:rPr lang="en-US" sz="2600" smtClean="0">
                <a:latin typeface="Comic Sans MS" pitchFamily="66" charset="0"/>
              </a:rPr>
              <a:t>Isolated from urine, wounds, and ear and bacteremic infections</a:t>
            </a:r>
          </a:p>
          <a:p>
            <a:pPr eaLnBrk="1" hangingPunct="1"/>
            <a:r>
              <a:rPr lang="en-US" sz="2600" smtClean="0">
                <a:latin typeface="Comic Sans MS" pitchFamily="66" charset="0"/>
              </a:rPr>
              <a:t>Both produce swarming colonies on non-selective media and have a distinctive “burned chocolate” odor</a:t>
            </a:r>
          </a:p>
          <a:p>
            <a:pPr eaLnBrk="1" hangingPunct="1"/>
            <a:r>
              <a:rPr lang="en-US" sz="2600" smtClean="0">
                <a:latin typeface="Comic Sans MS" pitchFamily="66" charset="0"/>
              </a:rPr>
              <a:t>Both are strongly urease positive</a:t>
            </a:r>
          </a:p>
          <a:p>
            <a:pPr eaLnBrk="1" hangingPunct="1"/>
            <a:r>
              <a:rPr lang="en-US" sz="2600" smtClean="0">
                <a:latin typeface="Comic Sans MS" pitchFamily="66" charset="0"/>
              </a:rPr>
              <a:t>Both are phenylalanine deaminase positive</a:t>
            </a:r>
          </a:p>
          <a:p>
            <a:pPr eaLnBrk="1" hangingPunct="1">
              <a:buFontTx/>
              <a:buNone/>
            </a:pPr>
            <a:endParaRPr lang="en-US" sz="260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Proteus</a:t>
            </a:r>
            <a:r>
              <a:rPr lang="en-US" smtClean="0">
                <a:latin typeface="Comic Sans MS" pitchFamily="66" charset="0"/>
              </a:rPr>
              <a:t> species (cont’d)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exhibits characteristic “swarming”</a:t>
            </a:r>
          </a:p>
          <a:p>
            <a:pPr eaLnBrk="1" hangingPunct="1"/>
            <a:r>
              <a:rPr lang="en-US" smtClean="0"/>
              <a:t>B shows urease positive on right</a:t>
            </a:r>
          </a:p>
        </p:txBody>
      </p:sp>
      <p:pic>
        <p:nvPicPr>
          <p:cNvPr id="28676" name="Picture 5" descr="Imag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276600"/>
            <a:ext cx="52482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Morganella</a:t>
            </a:r>
            <a:r>
              <a:rPr lang="en-US" smtClean="0">
                <a:latin typeface="Comic Sans MS" pitchFamily="66" charset="0"/>
              </a:rPr>
              <a:t> species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Morganella morganii</a:t>
            </a:r>
            <a:r>
              <a:rPr lang="en-US" smtClean="0">
                <a:latin typeface="Comic Sans MS" pitchFamily="66" charset="0"/>
              </a:rPr>
              <a:t> is only species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Documented cause of UTI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Isolated from other anatomical sites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Urease positive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Phenylalanine deaminase positive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Providencia </a:t>
            </a:r>
            <a:r>
              <a:rPr lang="en-US" smtClean="0">
                <a:latin typeface="Comic Sans MS" pitchFamily="66" charset="0"/>
              </a:rPr>
              <a:t>species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Providencia rettgeri</a:t>
            </a:r>
            <a:r>
              <a:rPr lang="en-US" smtClean="0">
                <a:latin typeface="Comic Sans MS" pitchFamily="66" charset="0"/>
              </a:rPr>
              <a:t> is pathogen of urinary tract and has caused nosocomial outbreaks</a:t>
            </a:r>
          </a:p>
          <a:p>
            <a:pPr eaLnBrk="1" hangingPunct="1"/>
            <a:r>
              <a:rPr lang="en-US" i="1" smtClean="0">
                <a:latin typeface="Comic Sans MS" pitchFamily="66" charset="0"/>
              </a:rPr>
              <a:t>Providenicia stuartii</a:t>
            </a:r>
            <a:r>
              <a:rPr lang="en-US" smtClean="0">
                <a:latin typeface="Comic Sans MS" pitchFamily="66" charset="0"/>
              </a:rPr>
              <a:t> can cause nosocomial outbreaks in burn units and has been isolated from urine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Both are phenylalanine deaminase positive</a:t>
            </a:r>
          </a:p>
          <a:p>
            <a:pPr eaLnBrk="1" hangingPunct="1"/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Citrobacter </a:t>
            </a:r>
            <a:r>
              <a:rPr lang="en-US" smtClean="0">
                <a:latin typeface="Comic Sans MS" pitchFamily="66" charset="0"/>
              </a:rPr>
              <a:t>species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Citrobacter freundii </a:t>
            </a:r>
            <a:r>
              <a:rPr lang="en-US" smtClean="0">
                <a:latin typeface="Comic Sans MS" pitchFamily="66" charset="0"/>
              </a:rPr>
              <a:t>associated with nosocomial infections (UTI, pneumonias, and intraabdominal abscesses)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Ferments lactose and hydrolyzes urea slowly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Resembles </a:t>
            </a:r>
            <a:r>
              <a:rPr lang="en-US" i="1" smtClean="0">
                <a:latin typeface="Comic Sans MS" pitchFamily="66" charset="0"/>
              </a:rPr>
              <a:t>Salmonella</a:t>
            </a:r>
            <a:r>
              <a:rPr lang="en-US" smtClean="0">
                <a:latin typeface="Comic Sans MS" pitchFamily="66" charset="0"/>
              </a:rPr>
              <a:t> sp.</a:t>
            </a:r>
          </a:p>
        </p:txBody>
      </p:sp>
      <p:pic>
        <p:nvPicPr>
          <p:cNvPr id="31748" name="Picture 5" descr="Image Pre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958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>
                <a:latin typeface="Comic Sans MS" pitchFamily="66" charset="0"/>
              </a:rPr>
              <a:t>Microscopic and Colony Morphology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Gram negative bacilli or coccobacilli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Non-spore forming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Colony morphology on BAP or CA of little value, as they look the same, except for </a:t>
            </a:r>
            <a:r>
              <a:rPr lang="en-US" i="1" smtClean="0">
                <a:latin typeface="Comic Sans MS" pitchFamily="66" charset="0"/>
              </a:rPr>
              <a:t>Klebsiella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Selective and differential media are used for initial colony evaluation (ex. MacConkey, HE, XLD agars)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Produce significant infections in humans and certain animals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On differential selective agar, produces clear, colorless, non-lactose fermenting colonies with black centers (if media contains indicator for hydrogen sulfide)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 (cont’d)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</a:t>
            </a:r>
            <a:r>
              <a:rPr lang="en-US" smtClean="0">
                <a:latin typeface="Comic Sans MS" pitchFamily="66" charset="0"/>
              </a:rPr>
              <a:t> on MacConkey</a:t>
            </a:r>
          </a:p>
        </p:txBody>
      </p:sp>
      <p:pic>
        <p:nvPicPr>
          <p:cNvPr id="33796" name="Picture 5" descr="_E_ITLI_BESI_YERLERI_SAL_E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191000"/>
            <a:ext cx="39338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7" descr="_E_ITLI_BESI_YERLERI_S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191000"/>
            <a:ext cx="4162425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9" descr="Salmonella on MacConkey Aga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2438400"/>
            <a:ext cx="16002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 (cont’d)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Lactose negative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Negative for indole, VP, phenylalanine deaminase, and urease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Most produce H</a:t>
            </a:r>
            <a:r>
              <a:rPr lang="en-US" baseline="-25000" smtClean="0">
                <a:latin typeface="Comic Sans MS" pitchFamily="66" charset="0"/>
              </a:rPr>
              <a:t>2</a:t>
            </a:r>
            <a:r>
              <a:rPr lang="en-US" smtClean="0">
                <a:latin typeface="Comic Sans MS" pitchFamily="66" charset="0"/>
              </a:rPr>
              <a:t>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Do not grow in potassium cyanide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Large and complex group of organisms; grouped by O, H, and Vi (for virulence) antigens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 (cont’d)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600" smtClean="0">
                <a:latin typeface="Comic Sans MS" pitchFamily="66" charset="0"/>
              </a:rPr>
              <a:t>Clinical Infections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Acute gastroenteritis or food poisoning</a:t>
            </a:r>
          </a:p>
          <a:p>
            <a:pPr lvl="2" eaLnBrk="1" hangingPunct="1"/>
            <a:r>
              <a:rPr lang="en-US" sz="2000" smtClean="0">
                <a:latin typeface="Comic Sans MS" pitchFamily="66" charset="0"/>
              </a:rPr>
              <a:t>Source = handling pets, insufficiently cooked eggs and chicken, and contaminated cooking utensils</a:t>
            </a:r>
          </a:p>
          <a:p>
            <a:pPr lvl="2" eaLnBrk="1" hangingPunct="1"/>
            <a:r>
              <a:rPr lang="en-US" sz="2000" smtClean="0">
                <a:latin typeface="Comic Sans MS" pitchFamily="66" charset="0"/>
              </a:rPr>
              <a:t>Occurs 8 to 36 hours after ingestion</a:t>
            </a:r>
          </a:p>
          <a:p>
            <a:pPr lvl="2" eaLnBrk="1" hangingPunct="1"/>
            <a:r>
              <a:rPr lang="en-US" sz="2000" smtClean="0">
                <a:latin typeface="Comic Sans MS" pitchFamily="66" charset="0"/>
              </a:rPr>
              <a:t>Requires a high microbial load for infection</a:t>
            </a:r>
          </a:p>
          <a:p>
            <a:pPr lvl="2" eaLnBrk="1" hangingPunct="1"/>
            <a:r>
              <a:rPr lang="en-US" sz="2000" smtClean="0">
                <a:latin typeface="Comic Sans MS" pitchFamily="66" charset="0"/>
              </a:rPr>
              <a:t>Self-limiting in health individuals (antibiotics and antidiarrheal agents may prolong symptoms)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 (cont’d)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mtClean="0">
                <a:latin typeface="Comic Sans MS" pitchFamily="66" charset="0"/>
              </a:rPr>
              <a:t>Typhoid and Other Enteric Fevers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Prolonged fever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Bacteremia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Involvement of the RE system, particularly liver, spleen, intestines, and mesentery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Dissemination to multiple organs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Occurs more often in tropical and subtropical countries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Salmonella (cont’d)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i="1" smtClean="0">
                <a:latin typeface="Comic Sans MS" pitchFamily="66" charset="0"/>
              </a:rPr>
              <a:t>Salmonella</a:t>
            </a:r>
            <a:r>
              <a:rPr lang="en-US" smtClean="0">
                <a:latin typeface="Comic Sans MS" pitchFamily="66" charset="0"/>
              </a:rPr>
              <a:t> Bacteremia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Carrier State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Organisms shed in feces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Gallbladder is the site of organisms (removal of gallbladder may be the only solution to carrier state)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Shigella </a:t>
            </a:r>
            <a:r>
              <a:rPr lang="en-US" smtClean="0">
                <a:latin typeface="Comic Sans MS" pitchFamily="66" charset="0"/>
              </a:rPr>
              <a:t>species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Closely related to the </a:t>
            </a:r>
            <a:r>
              <a:rPr lang="en-US" i="1" smtClean="0">
                <a:latin typeface="Comic Sans MS" pitchFamily="66" charset="0"/>
              </a:rPr>
              <a:t>Escherichia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All species cause bacillary dysentery</a:t>
            </a:r>
          </a:p>
          <a:p>
            <a:pPr eaLnBrk="1" hangingPunct="1"/>
            <a:r>
              <a:rPr lang="en-US" i="1" smtClean="0">
                <a:latin typeface="Comic Sans MS" pitchFamily="66" charset="0"/>
              </a:rPr>
              <a:t>S. dysenteriae</a:t>
            </a:r>
            <a:r>
              <a:rPr lang="en-US" smtClean="0">
                <a:latin typeface="Comic Sans MS" pitchFamily="66" charset="0"/>
              </a:rPr>
              <a:t> (Group A)</a:t>
            </a:r>
          </a:p>
          <a:p>
            <a:pPr eaLnBrk="1" hangingPunct="1"/>
            <a:r>
              <a:rPr lang="en-US" i="1" smtClean="0">
                <a:latin typeface="Comic Sans MS" pitchFamily="66" charset="0"/>
              </a:rPr>
              <a:t>S. flexneri</a:t>
            </a:r>
            <a:r>
              <a:rPr lang="en-US" smtClean="0">
                <a:latin typeface="Comic Sans MS" pitchFamily="66" charset="0"/>
              </a:rPr>
              <a:t> (Group B)</a:t>
            </a:r>
          </a:p>
          <a:p>
            <a:pPr eaLnBrk="1" hangingPunct="1"/>
            <a:r>
              <a:rPr lang="en-US" i="1" smtClean="0">
                <a:latin typeface="Comic Sans MS" pitchFamily="66" charset="0"/>
              </a:rPr>
              <a:t>S. boydii</a:t>
            </a:r>
            <a:r>
              <a:rPr lang="en-US" smtClean="0">
                <a:latin typeface="Comic Sans MS" pitchFamily="66" charset="0"/>
              </a:rPr>
              <a:t> (Group C)</a:t>
            </a:r>
          </a:p>
          <a:p>
            <a:pPr eaLnBrk="1" hangingPunct="1"/>
            <a:r>
              <a:rPr lang="en-US" i="1" smtClean="0">
                <a:latin typeface="Comic Sans MS" pitchFamily="66" charset="0"/>
              </a:rPr>
              <a:t>S. sonnei</a:t>
            </a:r>
            <a:r>
              <a:rPr lang="en-US" smtClean="0">
                <a:latin typeface="Comic Sans MS" pitchFamily="66" charset="0"/>
              </a:rPr>
              <a:t> (Group D)</a:t>
            </a:r>
          </a:p>
          <a:p>
            <a:pPr eaLnBrk="1" hangingPunct="1"/>
            <a:endParaRPr lang="en-US" i="1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Shigella (cont’d)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600" smtClean="0">
                <a:latin typeface="Comic Sans MS" pitchFamily="66" charset="0"/>
              </a:rPr>
              <a:t>Characteristics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Non-motile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Do not produce gas from glucose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Do not hydrolyze urea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Do not produce H</a:t>
            </a:r>
            <a:r>
              <a:rPr lang="en-US" sz="2400" baseline="-25000" smtClean="0">
                <a:latin typeface="Comic Sans MS" pitchFamily="66" charset="0"/>
              </a:rPr>
              <a:t>2</a:t>
            </a:r>
            <a:r>
              <a:rPr lang="en-US" sz="2400" smtClean="0">
                <a:latin typeface="Comic Sans MS" pitchFamily="66" charset="0"/>
              </a:rPr>
              <a:t>S on TSI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Lysine decarboxylase negative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ONPG positive (delayed lactose +)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Fragile organisms 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Possess O and some have K antigens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Shigella (cont’d)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600" smtClean="0">
                <a:latin typeface="Comic Sans MS" pitchFamily="66" charset="0"/>
              </a:rPr>
              <a:t>Clinical Infections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Cause dysentery (bloody stools, mucous, and numerous WBC)</a:t>
            </a:r>
          </a:p>
          <a:p>
            <a:pPr lvl="1" eaLnBrk="1" hangingPunct="1"/>
            <a:r>
              <a:rPr lang="en-US" sz="2400" i="1" smtClean="0">
                <a:latin typeface="Comic Sans MS" pitchFamily="66" charset="0"/>
              </a:rPr>
              <a:t>S. sonnei</a:t>
            </a:r>
            <a:r>
              <a:rPr lang="en-US" sz="2400" smtClean="0">
                <a:latin typeface="Comic Sans MS" pitchFamily="66" charset="0"/>
              </a:rPr>
              <a:t> is most common, followed by </a:t>
            </a:r>
            <a:r>
              <a:rPr lang="en-US" sz="2400" i="1" smtClean="0">
                <a:latin typeface="Comic Sans MS" pitchFamily="66" charset="0"/>
              </a:rPr>
              <a:t>S. flexneri </a:t>
            </a:r>
            <a:r>
              <a:rPr lang="en-US" sz="2400" smtClean="0">
                <a:latin typeface="Comic Sans MS" pitchFamily="66" charset="0"/>
              </a:rPr>
              <a:t>(“gay bowel syndrome”)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Humans are only known reservoir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Oral-fecal transmission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Fewer than 200 bacilli are needed for infection in health individuals</a:t>
            </a:r>
            <a:endParaRPr lang="en-US" sz="2400" i="1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Shigella (cont’d)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ar-IQ" smtClean="0"/>
          </a:p>
        </p:txBody>
      </p:sp>
      <p:pic>
        <p:nvPicPr>
          <p:cNvPr id="41988" name="Picture 5" descr="347shigell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447800"/>
            <a:ext cx="387667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>
                <a:latin typeface="Comic Sans MS" pitchFamily="66" charset="0"/>
              </a:rPr>
              <a:t>Classification of Enterics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Due to the very large number of organisms in the Family </a:t>
            </a:r>
            <a:r>
              <a:rPr lang="en-US" i="1" smtClean="0">
                <a:latin typeface="Comic Sans MS" pitchFamily="66" charset="0"/>
              </a:rPr>
              <a:t>Enterobacteriaceae</a:t>
            </a:r>
            <a:r>
              <a:rPr lang="en-US" smtClean="0">
                <a:latin typeface="Comic Sans MS" pitchFamily="66" charset="0"/>
              </a:rPr>
              <a:t> (see Table 16-11), species are grouped into Tribes, which have similar characteristics (Table 16-1, page 466)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Within each Tribe, species are further subgrouped under genera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Yersinia </a:t>
            </a:r>
            <a:r>
              <a:rPr lang="en-US" smtClean="0">
                <a:latin typeface="Comic Sans MS" pitchFamily="66" charset="0"/>
              </a:rPr>
              <a:t>species</a:t>
            </a:r>
            <a:endParaRPr lang="en-US" i="1" smtClean="0">
              <a:latin typeface="Comic Sans MS" pitchFamily="66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600" smtClean="0">
                <a:latin typeface="Comic Sans MS" pitchFamily="66" charset="0"/>
              </a:rPr>
              <a:t>Consists of 11 named species</a:t>
            </a:r>
          </a:p>
          <a:p>
            <a:pPr eaLnBrk="1" hangingPunct="1"/>
            <a:r>
              <a:rPr lang="en-US" sz="2600" i="1" smtClean="0">
                <a:latin typeface="Comic Sans MS" pitchFamily="66" charset="0"/>
              </a:rPr>
              <a:t>Yersinia pestis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Causes plague, which is a disease primarily of rodents; transmitted by fleas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Two forms of plague, bubonic and pneumonic</a:t>
            </a:r>
          </a:p>
          <a:p>
            <a:pPr lvl="1" eaLnBrk="1" hangingPunct="1"/>
            <a:r>
              <a:rPr lang="en-US" sz="2400" smtClean="0">
                <a:latin typeface="Comic Sans MS" pitchFamily="66" charset="0"/>
              </a:rPr>
              <a:t>Gram-negative, short, plump bacillus, exhibiting “safety-pin” or “bipolar” staining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Yersinia </a:t>
            </a:r>
            <a:r>
              <a:rPr lang="en-US" smtClean="0">
                <a:latin typeface="Comic Sans MS" pitchFamily="66" charset="0"/>
              </a:rPr>
              <a:t>species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100" i="1" smtClean="0">
                <a:latin typeface="Comic Sans MS" pitchFamily="66" charset="0"/>
              </a:rPr>
              <a:t>Yersinia enterocolitica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Most common form of </a:t>
            </a:r>
            <a:r>
              <a:rPr lang="en-US" sz="2000" i="1" smtClean="0">
                <a:latin typeface="Comic Sans MS" pitchFamily="66" charset="0"/>
              </a:rPr>
              <a:t>Yersinia</a:t>
            </a:r>
            <a:endParaRPr lang="en-US" sz="2000" smtClean="0">
              <a:latin typeface="Comic Sans MS" pitchFamily="66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Found worldwide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Found in pigs, cats and dogs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Human also infected by ingestion of contaminated food or water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Some infections result from eating contaminated market meat and vacuum-packed beef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Is able to survive refrigerator temperatures (can use “cold enrichment” to isolate)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Mainly causes acute gastroenteritis with fever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Yersinia </a:t>
            </a:r>
            <a:r>
              <a:rPr lang="en-US" smtClean="0">
                <a:latin typeface="Comic Sans MS" pitchFamily="66" charset="0"/>
              </a:rPr>
              <a:t>species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Yersinia pseudotuberculosis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Pathogen of rodents, particularly guinea pigs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Septicemia with mesenteric lymphadenitis, similar to appendicitis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Motile at 18 to 22 degrees C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Laboratory Diagnosis of Enterics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Collection and Handling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If not processed quickly, should be collected and transported in Cary-Blair, Amies, or Stuart media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Isolation and Identification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Site of origin must be considered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Enterics from sterile body sites are highly significant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Routinely cultured from stool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Laboratory Diagnosis of Enterics (cont’d)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Media for Isolation and Identification of Enterics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Most labs use BAP, CA and a selective/differential medium such as MacConkey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On MacConkey, lactose positive are pink; lactose negative are clear and colorless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Laboratory Diagnosis of Enterics (cont’d)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For stools, highly selective media, such as Hektoen Enteric (HE), XLD, or SS is used along with MacConkey agar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Identification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Most labs use a miniaturized or automated commercial identification system, rather than multiple tubes inoculated manually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Laboratory Diagnosis of Enterics (cont’d)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Identification (cont’d)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All enterics are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Oxidase negative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Ferment glucose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Reduce nitrates to nitrites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Laboratory Diagnosis of Enterics (cont’d)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Common Biochemical Tests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Lactose fermentation and utilization of carbohydrates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Triple Sugar Iron (TSI)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ONPG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Glucose metabolism 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Methyl red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Voges-Proskauer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Screening Stools for Pathogens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Because stools have numerous microbial flora, efficient screening methods must be used to recover any pathogens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Enteric pathogens include </a:t>
            </a:r>
            <a:r>
              <a:rPr lang="en-US" i="1" smtClean="0">
                <a:latin typeface="Comic Sans MS" pitchFamily="66" charset="0"/>
              </a:rPr>
              <a:t>Salmonella, Shigella, Aeromonas, Campylobacter, Yersinia, Vibrio</a:t>
            </a:r>
            <a:r>
              <a:rPr lang="en-US" smtClean="0">
                <a:latin typeface="Comic Sans MS" pitchFamily="66" charset="0"/>
              </a:rPr>
              <a:t>, and </a:t>
            </a:r>
            <a:r>
              <a:rPr lang="en-US" i="1" smtClean="0">
                <a:latin typeface="Comic Sans MS" pitchFamily="66" charset="0"/>
              </a:rPr>
              <a:t>E. coli</a:t>
            </a:r>
            <a:r>
              <a:rPr lang="en-US" smtClean="0">
                <a:latin typeface="Comic Sans MS" pitchFamily="66" charset="0"/>
              </a:rPr>
              <a:t> 0157:H7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Laboratory Diagnosis of Enterics (cont’d)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Common Biochemical Tests (cont’d)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Miscellaneous Reactions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Indole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Citrate utilization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Urease production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Motility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Phenylalanine deaminase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Decarboxylase tests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Virulence and Antigenic Factors of Enterics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Ability to colonize, adhere, produce various toxins and invade tissues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Some possess plasmids that may mediate resistance to antibiotics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latin typeface="Comic Sans MS" pitchFamily="66" charset="0"/>
              </a:rPr>
              <a:t>Many enterics possess antigens that can be used to identify groups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O antigen – somatic, heat-stable antigen located in the cell wall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H antigen – flagellar, heat labile antigen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K antigen – capsular, heat-labile antigen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Screening Stools for Pathogens (cont’d)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Most labs screen for </a:t>
            </a:r>
            <a:r>
              <a:rPr lang="en-US" i="1" smtClean="0">
                <a:latin typeface="Comic Sans MS" pitchFamily="66" charset="0"/>
              </a:rPr>
              <a:t>Salmonella, Shigella,</a:t>
            </a:r>
            <a:r>
              <a:rPr lang="en-US" smtClean="0">
                <a:latin typeface="Comic Sans MS" pitchFamily="66" charset="0"/>
              </a:rPr>
              <a:t>  and </a:t>
            </a:r>
            <a:r>
              <a:rPr lang="en-US" i="1" smtClean="0">
                <a:latin typeface="Comic Sans MS" pitchFamily="66" charset="0"/>
              </a:rPr>
              <a:t>Campylobacter</a:t>
            </a:r>
            <a:r>
              <a:rPr lang="en-US" smtClean="0">
                <a:latin typeface="Comic Sans MS" pitchFamily="66" charset="0"/>
              </a:rPr>
              <a:t>; many screen for </a:t>
            </a:r>
            <a:r>
              <a:rPr lang="en-US" i="1" smtClean="0">
                <a:latin typeface="Comic Sans MS" pitchFamily="66" charset="0"/>
              </a:rPr>
              <a:t>E. coli</a:t>
            </a:r>
            <a:r>
              <a:rPr lang="en-US" smtClean="0">
                <a:latin typeface="Comic Sans MS" pitchFamily="66" charset="0"/>
              </a:rPr>
              <a:t> 0157:H7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Fecal pathogens are generally lactose-negative (although </a:t>
            </a:r>
            <a:r>
              <a:rPr lang="en-US" i="1" smtClean="0">
                <a:latin typeface="Comic Sans MS" pitchFamily="66" charset="0"/>
              </a:rPr>
              <a:t>Proteus, Providencia, Serratia, Citrobacter</a:t>
            </a:r>
            <a:r>
              <a:rPr lang="en-US" smtClean="0">
                <a:latin typeface="Comic Sans MS" pitchFamily="66" charset="0"/>
              </a:rPr>
              <a:t> and </a:t>
            </a:r>
            <a:r>
              <a:rPr lang="en-US" i="1" smtClean="0">
                <a:latin typeface="Comic Sans MS" pitchFamily="66" charset="0"/>
              </a:rPr>
              <a:t>Pseudomonas</a:t>
            </a:r>
            <a:r>
              <a:rPr lang="en-US" smtClean="0">
                <a:latin typeface="Comic Sans MS" pitchFamily="66" charset="0"/>
              </a:rPr>
              <a:t> are also lactose-negative)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Clinical Significance of Enterics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Enterics are ubiquitous in nature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Except for few, most are present in the intestinal tract of animals and humans as commensal flora; therefore, they are sometimes call “fecal coliforms”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Some live in water, soil and sewage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Clinical Significance of Enterics (cont’d)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Based on clinical infections produced, enterics are divided into two categories: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Opportunistic pathogens – normally part of the usual intestinal flora that may produce infection outside the intestine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Primary intestinal pathogens – </a:t>
            </a:r>
            <a:r>
              <a:rPr lang="en-US" i="1" smtClean="0">
                <a:latin typeface="Comic Sans MS" pitchFamily="66" charset="0"/>
              </a:rPr>
              <a:t>Salmonella</a:t>
            </a:r>
            <a:r>
              <a:rPr lang="en-US" smtClean="0">
                <a:latin typeface="Comic Sans MS" pitchFamily="66" charset="0"/>
              </a:rPr>
              <a:t>, </a:t>
            </a:r>
            <a:r>
              <a:rPr lang="en-US" i="1" smtClean="0">
                <a:latin typeface="Comic Sans MS" pitchFamily="66" charset="0"/>
              </a:rPr>
              <a:t>Shigella</a:t>
            </a:r>
            <a:r>
              <a:rPr lang="en-US" smtClean="0">
                <a:latin typeface="Comic Sans MS" pitchFamily="66" charset="0"/>
              </a:rPr>
              <a:t>, and </a:t>
            </a:r>
            <a:r>
              <a:rPr lang="en-US" i="1" smtClean="0">
                <a:latin typeface="Comic Sans MS" pitchFamily="66" charset="0"/>
              </a:rPr>
              <a:t>Yersinia</a:t>
            </a:r>
            <a:r>
              <a:rPr lang="en-US" smtClean="0">
                <a:latin typeface="Comic Sans MS" pitchFamily="66" charset="0"/>
              </a:rPr>
              <a:t> sp.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>
                <a:latin typeface="Comic Sans MS" pitchFamily="66" charset="0"/>
              </a:rPr>
              <a:t>Escherichia coli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Most significant species in the genus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Important potential pathogen in humans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Common isolate from colon flora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i="1" smtClean="0">
                <a:latin typeface="Comic Sans MS" pitchFamily="66" charset="0"/>
              </a:rPr>
              <a:t>Escherichia coli </a:t>
            </a:r>
            <a:r>
              <a:rPr lang="en-US" sz="3800" smtClean="0">
                <a:latin typeface="Comic Sans MS" pitchFamily="66" charset="0"/>
              </a:rPr>
              <a:t>(cont’d)</a:t>
            </a:r>
            <a:endParaRPr lang="en-US" sz="3800" i="1" smtClean="0">
              <a:latin typeface="Comic Sans MS" pitchFamily="66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Characteristics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Dry, pink (lactose positive) colony with surrounding pink area on MacConkey</a:t>
            </a:r>
          </a:p>
          <a:p>
            <a:pPr lvl="2" eaLnBrk="1" hangingPunct="1"/>
            <a:endParaRPr lang="en-US" smtClean="0">
              <a:latin typeface="Comic Sans MS" pitchFamily="66" charset="0"/>
            </a:endParaRPr>
          </a:p>
        </p:txBody>
      </p:sp>
      <p:pic>
        <p:nvPicPr>
          <p:cNvPr id="11268" name="Picture 5" descr="S-22C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886200"/>
            <a:ext cx="33528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محاضرة Enterobacteriaceae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محاضرة Enterobacteriaceae</Template>
  <TotalTime>1</TotalTime>
  <Words>1900</Words>
  <Application>Microsoft Office PowerPoint</Application>
  <PresentationFormat>عرض على الشاشة (3:4)‏</PresentationFormat>
  <Paragraphs>262</Paragraphs>
  <Slides>50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50</vt:i4>
      </vt:variant>
    </vt:vector>
  </HeadingPairs>
  <TitlesOfParts>
    <vt:vector size="51" baseType="lpstr">
      <vt:lpstr>محاضرة Enterobacteriaceae</vt:lpstr>
      <vt:lpstr>Enterobacteriaceae</vt:lpstr>
      <vt:lpstr>Chapter 16 - Enterics</vt:lpstr>
      <vt:lpstr>Microscopic and Colony Morphology</vt:lpstr>
      <vt:lpstr>Classification of Enterics</vt:lpstr>
      <vt:lpstr>Virulence and Antigenic Factors of Enterics</vt:lpstr>
      <vt:lpstr>Clinical Significance of Enterics</vt:lpstr>
      <vt:lpstr>Clinical Significance of Enterics (cont’d)</vt:lpstr>
      <vt:lpstr>Escherichia coli</vt:lpstr>
      <vt:lpstr>Escherichia coli (cont’d)</vt:lpstr>
      <vt:lpstr>Escherichia coli (cont’d)</vt:lpstr>
      <vt:lpstr>Escherichia coli (cont’d)</vt:lpstr>
      <vt:lpstr>Escherichia coli (cont’d)</vt:lpstr>
      <vt:lpstr>Escherichia coli (cont’d)</vt:lpstr>
      <vt:lpstr>Escherichia coli (cont’d)</vt:lpstr>
      <vt:lpstr>Escherichia coli (cont’d)</vt:lpstr>
      <vt:lpstr>Klebsiella, Enterobacter, Serratia &amp; Hafnia sp.</vt:lpstr>
      <vt:lpstr>Klebsiella species</vt:lpstr>
      <vt:lpstr>Klebsiella species (cont’d)</vt:lpstr>
      <vt:lpstr>Enterobacter species </vt:lpstr>
      <vt:lpstr>Enterobacter species (cont’d)</vt:lpstr>
      <vt:lpstr>Serratia species</vt:lpstr>
      <vt:lpstr>Serratia species (cont’d)</vt:lpstr>
      <vt:lpstr>Hafnia species</vt:lpstr>
      <vt:lpstr>Proteus, Morganella &amp; Providencia species</vt:lpstr>
      <vt:lpstr>Proteus species</vt:lpstr>
      <vt:lpstr>Proteus species (cont’d)</vt:lpstr>
      <vt:lpstr>Morganella species</vt:lpstr>
      <vt:lpstr>Providencia species</vt:lpstr>
      <vt:lpstr>Citrobacter species</vt:lpstr>
      <vt:lpstr>Salmonella</vt:lpstr>
      <vt:lpstr>Salmonella (cont’d)</vt:lpstr>
      <vt:lpstr>Salmonella (cont’d)</vt:lpstr>
      <vt:lpstr>Salmonella (cont’d)</vt:lpstr>
      <vt:lpstr>Salmonella (cont’d)</vt:lpstr>
      <vt:lpstr>Salmonella (cont’d)</vt:lpstr>
      <vt:lpstr>Shigella species</vt:lpstr>
      <vt:lpstr>Shigella (cont’d)</vt:lpstr>
      <vt:lpstr>Shigella (cont’d)</vt:lpstr>
      <vt:lpstr>Shigella (cont’d)</vt:lpstr>
      <vt:lpstr>Yersinia species</vt:lpstr>
      <vt:lpstr>Yersinia species</vt:lpstr>
      <vt:lpstr>Yersinia species</vt:lpstr>
      <vt:lpstr>Laboratory Diagnosis of Enterics</vt:lpstr>
      <vt:lpstr>Laboratory Diagnosis of Enterics (cont’d)</vt:lpstr>
      <vt:lpstr>Laboratory Diagnosis of Enterics (cont’d)</vt:lpstr>
      <vt:lpstr>Laboratory Diagnosis of Enterics (cont’d)</vt:lpstr>
      <vt:lpstr>Laboratory Diagnosis of Enterics (cont’d)</vt:lpstr>
      <vt:lpstr>Screening Stools for Pathogens</vt:lpstr>
      <vt:lpstr>Laboratory Diagnosis of Enterics (cont’d)</vt:lpstr>
      <vt:lpstr>Screening Stools for Pathogens (cont’d)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Enterobacteriaceae</dc:title>
  <dc:creator>ACER</dc:creator>
  <cp:lastModifiedBy>ACER</cp:lastModifiedBy>
  <cp:revision>1</cp:revision>
  <dcterms:created xsi:type="dcterms:W3CDTF">2015-02-26T05:42:25Z</dcterms:created>
  <dcterms:modified xsi:type="dcterms:W3CDTF">2015-02-26T05:43:37Z</dcterms:modified>
</cp:coreProperties>
</file>